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8a0ae3b1fb4c1c" /><Relationship Type="http://schemas.openxmlformats.org/officeDocument/2006/relationships/extended-properties" Target="/docProps/app.xml" Id="R1890d459c7a4494b" /><Relationship Type="http://schemas.openxmlformats.org/officeDocument/2006/relationships/officeDocument" Target="/ppt/presentation.xml" Id="R7444bba05287444c" /></Relationships>
</file>

<file path=ppt/presentation.xml><?xml version="1.0" encoding="utf-8"?>
<p:presentation xmlns:p="http://schemas.openxmlformats.org/presentationml/2006/main">
  <p:sldMasterIdLst>
    <p:sldMasterId xmlns:r="http://schemas.openxmlformats.org/officeDocument/2006/relationships" id="2147483648" r:id="R0fbc4d914ed04dba"/>
  </p:sldMasterIdLst>
  <p:notesMasterIdLst>
    <p:notesMasterId xmlns:r="http://schemas.openxmlformats.org/officeDocument/2006/relationships" r:id="R15ea7c9eaa6d476c"/>
  </p:notesMasterIdLst>
  <p:sldIdLst>
    <p:sldId xmlns:r="http://schemas.openxmlformats.org/officeDocument/2006/relationships" id="256" r:id="Rb5e3aee90d3f43db"/>
    <p:sldId xmlns:r="http://schemas.openxmlformats.org/officeDocument/2006/relationships" id="257" r:id="R3709047799fc4ed5"/>
    <p:sldId xmlns:r="http://schemas.openxmlformats.org/officeDocument/2006/relationships" id="258" r:id="R1bb8b48236ee474e"/>
    <p:sldId xmlns:r="http://schemas.openxmlformats.org/officeDocument/2006/relationships" id="259" r:id="Rf483e7c192a34133"/>
    <p:sldId xmlns:r="http://schemas.openxmlformats.org/officeDocument/2006/relationships" id="260" r:id="R1c9d0a876ad74ff1"/>
    <p:sldId xmlns:r="http://schemas.openxmlformats.org/officeDocument/2006/relationships" id="261" r:id="Rb967289020f84c5a"/>
    <p:sldId xmlns:r="http://schemas.openxmlformats.org/officeDocument/2006/relationships" id="262" r:id="R71d26540b790437e"/>
    <p:sldId xmlns:r="http://schemas.openxmlformats.org/officeDocument/2006/relationships" id="263" r:id="R6340f126008b4a26"/>
    <p:sldId xmlns:r="http://schemas.openxmlformats.org/officeDocument/2006/relationships" id="264" r:id="Rc7022d13efa14da5"/>
    <p:sldId xmlns:r="http://schemas.openxmlformats.org/officeDocument/2006/relationships" id="265" r:id="Reb532515a1474f16"/>
    <p:sldId xmlns:r="http://schemas.openxmlformats.org/officeDocument/2006/relationships" id="266" r:id="Rfb1346dd0b7e40b9"/>
    <p:sldId xmlns:r="http://schemas.openxmlformats.org/officeDocument/2006/relationships" id="267" r:id="R3094beb291bc4fb3"/>
    <p:sldId xmlns:r="http://schemas.openxmlformats.org/officeDocument/2006/relationships" id="268" r:id="Rec78d84ce24d4ffd"/>
    <p:sldId xmlns:r="http://schemas.openxmlformats.org/officeDocument/2006/relationships" id="269" r:id="R8f36652b963b49e2"/>
    <p:sldId xmlns:r="http://schemas.openxmlformats.org/officeDocument/2006/relationships" id="270" r:id="Rdb1ae4dcbc964879"/>
    <p:sldId xmlns:r="http://schemas.openxmlformats.org/officeDocument/2006/relationships" id="271" r:id="R58fb02a4939b4da1"/>
    <p:sldId xmlns:r="http://schemas.openxmlformats.org/officeDocument/2006/relationships" id="272" r:id="R2c436b9176c64769"/>
    <p:sldId xmlns:r="http://schemas.openxmlformats.org/officeDocument/2006/relationships" id="273" r:id="Rc19960a0b28749c6"/>
    <p:sldId xmlns:r="http://schemas.openxmlformats.org/officeDocument/2006/relationships" id="274" r:id="R1545154ad4ea4d11"/>
    <p:sldId xmlns:r="http://schemas.openxmlformats.org/officeDocument/2006/relationships" id="275" r:id="R0f750fb814e842f2"/>
    <p:sldId xmlns:r="http://schemas.openxmlformats.org/officeDocument/2006/relationships" id="276" r:id="Reae22e5a2bfa401a"/>
    <p:sldId xmlns:r="http://schemas.openxmlformats.org/officeDocument/2006/relationships" id="277" r:id="R73b05ea0b1e9458b"/>
    <p:sldId xmlns:r="http://schemas.openxmlformats.org/officeDocument/2006/relationships" id="278" r:id="Rbdd821d166644e16"/>
    <p:sldId xmlns:r="http://schemas.openxmlformats.org/officeDocument/2006/relationships" id="279" r:id="Rf4f3ca299eea4f4e"/>
    <p:sldId xmlns:r="http://schemas.openxmlformats.org/officeDocument/2006/relationships" id="280" r:id="R63197ff8407d420f"/>
    <p:sldId xmlns:r="http://schemas.openxmlformats.org/officeDocument/2006/relationships" id="281" r:id="R212f0074374d4e6f"/>
    <p:sldId xmlns:r="http://schemas.openxmlformats.org/officeDocument/2006/relationships" id="282" r:id="R8e129ae1ac83429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807dae921a413a" /><Relationship Type="http://schemas.openxmlformats.org/officeDocument/2006/relationships/slideMaster" Target="/ppt/slideMasters/slideMaster1.xml" Id="R0fbc4d914ed04dba" /><Relationship Type="http://schemas.openxmlformats.org/officeDocument/2006/relationships/notesMaster" Target="/ppt/notesMasters/notesMaster1.xml" Id="R15ea7c9eaa6d476c" /><Relationship Type="http://schemas.openxmlformats.org/officeDocument/2006/relationships/presProps" Target="/ppt/presProps.xml" Id="Rb48074d22cf44ff9" /><Relationship Type="http://schemas.openxmlformats.org/officeDocument/2006/relationships/tableStyles" Target="/ppt/tableStyles.xml" Id="R2d647cec7e1e4ec8" /><Relationship Type="http://schemas.openxmlformats.org/officeDocument/2006/relationships/slide" Target="/ppt/slides/slide1.xml" Id="Rb5e3aee90d3f43db" /><Relationship Type="http://schemas.openxmlformats.org/officeDocument/2006/relationships/slide" Target="/ppt/slides/slide2.xml" Id="R3709047799fc4ed5" /><Relationship Type="http://schemas.openxmlformats.org/officeDocument/2006/relationships/slide" Target="/ppt/slides/slide3.xml" Id="R1bb8b48236ee474e" /><Relationship Type="http://schemas.openxmlformats.org/officeDocument/2006/relationships/slide" Target="/ppt/slides/slide4.xml" Id="Rf483e7c192a34133" /><Relationship Type="http://schemas.openxmlformats.org/officeDocument/2006/relationships/slide" Target="/ppt/slides/slide5.xml" Id="R1c9d0a876ad74ff1" /><Relationship Type="http://schemas.openxmlformats.org/officeDocument/2006/relationships/slide" Target="/ppt/slides/slide6.xml" Id="Rb967289020f84c5a" /><Relationship Type="http://schemas.openxmlformats.org/officeDocument/2006/relationships/slide" Target="/ppt/slides/slide7.xml" Id="R71d26540b790437e" /><Relationship Type="http://schemas.openxmlformats.org/officeDocument/2006/relationships/slide" Target="/ppt/slides/slide8.xml" Id="R6340f126008b4a26" /><Relationship Type="http://schemas.openxmlformats.org/officeDocument/2006/relationships/slide" Target="/ppt/slides/slide9.xml" Id="Rc7022d13efa14da5" /><Relationship Type="http://schemas.openxmlformats.org/officeDocument/2006/relationships/slide" Target="/ppt/slides/slide10.xml" Id="Reb532515a1474f16" /><Relationship Type="http://schemas.openxmlformats.org/officeDocument/2006/relationships/slide" Target="/ppt/slides/slide11.xml" Id="Rfb1346dd0b7e40b9" /><Relationship Type="http://schemas.openxmlformats.org/officeDocument/2006/relationships/slide" Target="/ppt/slides/slide12.xml" Id="R3094beb291bc4fb3" /><Relationship Type="http://schemas.openxmlformats.org/officeDocument/2006/relationships/slide" Target="/ppt/slides/slide13.xml" Id="Rec78d84ce24d4ffd" /><Relationship Type="http://schemas.openxmlformats.org/officeDocument/2006/relationships/slide" Target="/ppt/slides/slide14.xml" Id="R8f36652b963b49e2" /><Relationship Type="http://schemas.openxmlformats.org/officeDocument/2006/relationships/slide" Target="/ppt/slides/slide15.xml" Id="Rdb1ae4dcbc964879" /><Relationship Type="http://schemas.openxmlformats.org/officeDocument/2006/relationships/slide" Target="/ppt/slides/slide16.xml" Id="R58fb02a4939b4da1" /><Relationship Type="http://schemas.openxmlformats.org/officeDocument/2006/relationships/slide" Target="/ppt/slides/slide17.xml" Id="R2c436b9176c64769" /><Relationship Type="http://schemas.openxmlformats.org/officeDocument/2006/relationships/slide" Target="/ppt/slides/slide18.xml" Id="Rc19960a0b28749c6" /><Relationship Type="http://schemas.openxmlformats.org/officeDocument/2006/relationships/slide" Target="/ppt/slides/slide19.xml" Id="R1545154ad4ea4d11" /><Relationship Type="http://schemas.openxmlformats.org/officeDocument/2006/relationships/slide" Target="/ppt/slides/slide20.xml" Id="R0f750fb814e842f2" /><Relationship Type="http://schemas.openxmlformats.org/officeDocument/2006/relationships/slide" Target="/ppt/slides/slide21.xml" Id="Reae22e5a2bfa401a" /><Relationship Type="http://schemas.openxmlformats.org/officeDocument/2006/relationships/slide" Target="/ppt/slides/slide22.xml" Id="R73b05ea0b1e9458b" /><Relationship Type="http://schemas.openxmlformats.org/officeDocument/2006/relationships/slide" Target="/ppt/slides/slide23.xml" Id="Rbdd821d166644e16" /><Relationship Type="http://schemas.openxmlformats.org/officeDocument/2006/relationships/slide" Target="/ppt/slides/slide24.xml" Id="Rf4f3ca299eea4f4e" /><Relationship Type="http://schemas.openxmlformats.org/officeDocument/2006/relationships/slide" Target="/ppt/slides/slide25.xml" Id="R63197ff8407d420f" /><Relationship Type="http://schemas.openxmlformats.org/officeDocument/2006/relationships/slide" Target="/ppt/slides/slide26.xml" Id="R212f0074374d4e6f" /><Relationship Type="http://schemas.openxmlformats.org/officeDocument/2006/relationships/slide" Target="/ppt/slides/slide27.xml" Id="R8e129ae1ac83429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30f8ab4cb1469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0afdbf32a9b43ac" /><Relationship Type="http://schemas.openxmlformats.org/officeDocument/2006/relationships/notesMaster" Target="/ppt/notesMasters/notesMaster1.xml" Id="Ra46f39ec459d4fba" /></Relationships>
</file>

<file path=ppt/notesSlides/_rels/notesSlide2.xml.rels>&#65279;<?xml version="1.0" encoding="utf-8"?><Relationships xmlns="http://schemas.openxmlformats.org/package/2006/relationships"><Relationship Type="http://schemas.openxmlformats.org/officeDocument/2006/relationships/slide" Target="/ppt/slides/slide2.xml" Id="Rca286fd7beb04619" /><Relationship Type="http://schemas.openxmlformats.org/officeDocument/2006/relationships/notesMaster" Target="/ppt/notesMasters/notesMaster1.xml" Id="Rcb17db34f1aa4471" /></Relationships>
</file>

<file path=ppt/notesSlides/_rels/notesSlide3.xml.rels>&#65279;<?xml version="1.0" encoding="utf-8"?><Relationships xmlns="http://schemas.openxmlformats.org/package/2006/relationships"><Relationship Type="http://schemas.openxmlformats.org/officeDocument/2006/relationships/slide" Target="/ppt/slides/slide3.xml" Id="R594c6dca7df14904" /><Relationship Type="http://schemas.openxmlformats.org/officeDocument/2006/relationships/notesMaster" Target="/ppt/notesMasters/notesMaster1.xml" Id="Rb84dc046a50b42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a9baf37077914634" /><Relationship Type="http://schemas.openxmlformats.org/officeDocument/2006/relationships/notesMaster" Target="/ppt/notesMasters/notesMaster1.xml" Id="R3ed6fd58d5b34f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fe1577d171d4646" /><Relationship Type="http://schemas.openxmlformats.org/officeDocument/2006/relationships/notesMaster" Target="/ppt/notesMasters/notesMaster1.xml" Id="R0e51a743f5a04abf"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8ecc50d3e94b66" /><Relationship Type="http://schemas.openxmlformats.org/officeDocument/2006/relationships/notesMaster" Target="/ppt/notesMasters/notesMaster1.xml" Id="R923e70b0f61541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31d5b76114ed4393" /><Relationship Type="http://schemas.openxmlformats.org/officeDocument/2006/relationships/notesMaster" Target="/ppt/notesMasters/notesMaster1.xml" Id="R33bb17c9c6284c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260c7041bd134ad4" /><Relationship Type="http://schemas.openxmlformats.org/officeDocument/2006/relationships/notesMaster" Target="/ppt/notesMasters/notesMaster1.xml" Id="Rf126e1a892ed49f7"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e5dfdafe7847f4" /><Relationship Type="http://schemas.openxmlformats.org/officeDocument/2006/relationships/notesMaster" Target="/ppt/notesMasters/notesMaster1.xml" Id="R0b2ee1b1999744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efd1cfb58242b8" /><Relationship Type="http://schemas.openxmlformats.org/officeDocument/2006/relationships/notesMaster" Target="/ppt/notesMasters/notesMaster1.xml" Id="R69225230996a4c8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04d85c60b34b8c" /><Relationship Type="http://schemas.openxmlformats.org/officeDocument/2006/relationships/notesMaster" Target="/ppt/notesMasters/notesMaster1.xml" Id="Rcfe88e0dc94b493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79fc88c4cb54089" /><Relationship Type="http://schemas.openxmlformats.org/officeDocument/2006/relationships/notesMaster" Target="/ppt/notesMasters/notesMaster1.xml" Id="R5121b8979f2e422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402142102f044c2" /><Relationship Type="http://schemas.openxmlformats.org/officeDocument/2006/relationships/notesMaster" Target="/ppt/notesMasters/notesMaster1.xml" Id="R20ee2553f6e4456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d7df8aefed4f0b" /><Relationship Type="http://schemas.openxmlformats.org/officeDocument/2006/relationships/notesMaster" Target="/ppt/notesMasters/notesMaster1.xml" Id="R48d96c95c4424c7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b94c43fe3a64956" /><Relationship Type="http://schemas.openxmlformats.org/officeDocument/2006/relationships/notesMaster" Target="/ppt/notesMasters/notesMaster1.xml" Id="R2334f945a9404e2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91af2e139934dbb" /><Relationship Type="http://schemas.openxmlformats.org/officeDocument/2006/relationships/notesMaster" Target="/ppt/notesMasters/notesMaster1.xml" Id="Rcfec6656673a45d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4baf73a94484e20" /><Relationship Type="http://schemas.openxmlformats.org/officeDocument/2006/relationships/notesMaster" Target="/ppt/notesMasters/notesMaster1.xml" Id="R5d35b86b1f6b4da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76683b85a8147f5" /><Relationship Type="http://schemas.openxmlformats.org/officeDocument/2006/relationships/notesMaster" Target="/ppt/notesMasters/notesMaster1.xml" Id="R38fb0fc839d34c8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55ed8ad45f94de2" /><Relationship Type="http://schemas.openxmlformats.org/officeDocument/2006/relationships/notesMaster" Target="/ppt/notesMasters/notesMaster1.xml" Id="R1c9f0d9eff1f425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44f646eadd3412a" /><Relationship Type="http://schemas.openxmlformats.org/officeDocument/2006/relationships/notesMaster" Target="/ppt/notesMasters/notesMaster1.xml" Id="R30aafa8dfd4643f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4188e6d0e694bee" /><Relationship Type="http://schemas.openxmlformats.org/officeDocument/2006/relationships/notesMaster" Target="/ppt/notesMasters/notesMaster1.xml" Id="Racd1947bb16d43e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312c6e5e964ab1" /><Relationship Type="http://schemas.openxmlformats.org/officeDocument/2006/relationships/notesMaster" Target="/ppt/notesMasters/notesMaster1.xml" Id="R195b2a1258e24a6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06dfa79023947e4" /><Relationship Type="http://schemas.openxmlformats.org/officeDocument/2006/relationships/notesMaster" Target="/ppt/notesMasters/notesMaster1.xml" Id="Re8f3c58d3c3f489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67b1cf528d842b3" /><Relationship Type="http://schemas.openxmlformats.org/officeDocument/2006/relationships/notesMaster" Target="/ppt/notesMasters/notesMaster1.xml" Id="R112cd659762f455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1b7121c45954711" /><Relationship Type="http://schemas.openxmlformats.org/officeDocument/2006/relationships/notesMaster" Target="/ppt/notesMasters/notesMaster1.xml" Id="R3784636d107b458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ca9202bf7f74dda" /><Relationship Type="http://schemas.openxmlformats.org/officeDocument/2006/relationships/notesMaster" Target="/ppt/notesMasters/notesMaster1.xml" Id="Ra81cf600439f44c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5dac5a7b5154929" /><Relationship Type="http://schemas.openxmlformats.org/officeDocument/2006/relationships/notesMaster" Target="/ppt/notesMasters/notesMaster1.xml" Id="R7d790eed5bb04e7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https://images.unsplash.com/photo-1751977146227-4fc506ca71a9 — photographer Sadia Alam (@sadiaalam), accessed 13 Sep 2026</a:t>
            </a:r>
          </a:p>
          <a:p xmlns:a="http://schemas.openxmlformats.org/drawingml/2006/main">
            <a:r>
              <a:t>Course teaching content is 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 learning outcomes, aligned to session 12's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framing device opening the lecture, distinguishing screening from every earlier feedback stage this course has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form-as-meaning in screening contexts. Unsplash: https://images.unsplash.com/photo-1758691736580-a41e0cfe9e9f — photographer Vitaly Gariev (@silverkblack),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expansion of session 12's brief: “bring one question you want an audience to answer.” Original teaching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method for protecting the honesty of the screening test, extending Week 10 and 11's feedback discipline to a mixed audience.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the 3-2-1 backup principle applied to a student production, directly extending session 12's instruction to keep footage, project file and dossier “in more than one location.” Unsplash: https://images.unsplash.com/photo-1756142752397-9d2ace3ba0d1 — photographer Samsung Memory US (@samsungmemoryus),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https://plus.unsplash.com/premium_photo-1679860750908-44be335e68da — photographer A. C. (@3tnik),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restatement of the final-project assessment's submission spec, made explicit as a checklist.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https://plus.unsplash.com/premium_photo-1705091310871-eac4ca9a06b7 — photographer A F (@ag_fs),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restatement of the final-project dossier requirements as a completeness checklist, aligned to the 20% dossier/ethics/attribution weighting.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https://plus.unsplash.com/premium_photo-1775807632425-150556669546 — photographer Antonio Verdín (@verrrdin),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self-check method, preparing the maker for the audience test described earlier in this lecture.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course-synthesis slide, part 1 of 3, tying weeks 1-3 to the final project as required by the portfolio-reflection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course-synthesis slide, part 2 of 3, tying weeks 4-6 to the final project's dossier requirements.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course-synthesis slide, part 3 of 3, tying weeks 7-11 to the final project's editing/revision criterion (25% weight).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closing synthesis, restating the full 12-week arc as a single chain of skills the final project had to combine.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guidance on writing a strong portfolio reflection, aligned to the final project's 400-word critical reflection requirement.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https://images.unsplash.com/photo-1758270705317-3ef6142d306f — photographer Vitaly Gariev (@silverkblack),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extension of the Week 10-11 feedback-discipline principle to the final screening context. Unsplash: https://images.unsplash.com/photo-1758270705518-b61b40527e76 — photographer Vitaly Gariev (@silverkblack),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limitations slide, keeping the screening in proportion against the technical submission-checklist work that follows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(Unsplash+): https://plus.unsplash.com/premium_photo-1709396656117-97a5cc881f38 — photographer Sumaid pal Singh Bakshi (@sumaidsingh),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expansion of session 12's “afterwards” instruction: submit by 5pm Friday 28 May, and keep footage, project file and dossier in more than one location.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SLOP1416 Week 12 in-session exercise, directly implementing the session brief and its reference-viewing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restatement of the final-project assessment's weighted marking criteria as a closing checklist.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closing statement for the twelve-week SLOP1416 arc. Unsplash (Unsplash+): https://plus.unsplash.com/premium_photo-1776360449039-129da1035c55 — photographer Cash Macanaya (@cashmacanaya),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External resources: Backblaze 3-2-1 backup strategy explainer; W3C WAI captions/subtitles guidance. Accessed 13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1a2f586a4394a8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1811ec59f61467f" /><Relationship Type="http://schemas.openxmlformats.org/officeDocument/2006/relationships/slideLayout" Target="/ppt/slideLayouts/slideLayout1.xml" Id="R0ed4fe0f824e4b9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ed4fe0f824e4b9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6c32e526db849f6" /><Relationship Type="http://schemas.openxmlformats.org/officeDocument/2006/relationships/image" Target="/ppt/media/image.jpeg" Id="Re3715e1b5ffa4410" /><Relationship Type="http://schemas.openxmlformats.org/officeDocument/2006/relationships/notesSlide" Target="/ppt/notesSlides/notesSlide1.xml" Id="Rc2a22dfec47a41e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5c142dd503a493a" /><Relationship Type="http://schemas.openxmlformats.org/officeDocument/2006/relationships/notesSlide" Target="/ppt/notesSlides/notesSlide2.xml" Id="R850ff17c0f8b49e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b16bacc784543a0" /><Relationship Type="http://schemas.openxmlformats.org/officeDocument/2006/relationships/notesSlide" Target="/ppt/notesSlides/notesSlide3.xml" Id="R2a3e30cac9c944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c33ae118ebc46cf" /><Relationship Type="http://schemas.openxmlformats.org/officeDocument/2006/relationships/image" Target="/ppt/media/image2.jpeg" Id="R8854029683d14202" /><Relationship Type="http://schemas.openxmlformats.org/officeDocument/2006/relationships/notesSlide" Target="/ppt/notesSlides/notesSlide4.xml" Id="R3e6300229809450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beb3134bf4f4d09" /><Relationship Type="http://schemas.openxmlformats.org/officeDocument/2006/relationships/notesSlide" Target="/ppt/notesSlides/notesSlide5.xml" Id="Rfae9aa110923404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ae9b19fbaee4660" /><Relationship Type="http://schemas.openxmlformats.org/officeDocument/2006/relationships/notesSlide" Target="/ppt/notesSlides/notesSlide6.xml" Id="R0be6b81c81634d2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5f598de0f064d6e" /><Relationship Type="http://schemas.openxmlformats.org/officeDocument/2006/relationships/image" Target="/ppt/media/image3.jpeg" Id="R06cb52cc13ec438d" /><Relationship Type="http://schemas.openxmlformats.org/officeDocument/2006/relationships/notesSlide" Target="/ppt/notesSlides/notesSlide7.xml" Id="R4e840059349d45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c89a4d4c30f4ba1" /><Relationship Type="http://schemas.openxmlformats.org/officeDocument/2006/relationships/image" Target="/ppt/media/image4.jpeg" Id="R1e17b2feac4b42ad" /><Relationship Type="http://schemas.openxmlformats.org/officeDocument/2006/relationships/notesSlide" Target="/ppt/notesSlides/notesSlide8.xml" Id="R32c2ad231bb6409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e6ee90b01ca4f05" /><Relationship Type="http://schemas.openxmlformats.org/officeDocument/2006/relationships/notesSlide" Target="/ppt/notesSlides/notesSlide9.xml" Id="Rf385dc3a14964e6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a046aa84f4e4daf" /><Relationship Type="http://schemas.openxmlformats.org/officeDocument/2006/relationships/image" Target="/ppt/media/image5.jpeg" Id="Rd5d441f911b14ea2" /><Relationship Type="http://schemas.openxmlformats.org/officeDocument/2006/relationships/notesSlide" Target="/ppt/notesSlides/notesSlide10.xml" Id="R955b78462d33493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7f22b0125da4ac9" /><Relationship Type="http://schemas.openxmlformats.org/officeDocument/2006/relationships/notesSlide" Target="/ppt/notesSlides/notesSlide11.xml" Id="R3a3da1981bdf4f4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5b6fdf7fd6741c5" /><Relationship Type="http://schemas.openxmlformats.org/officeDocument/2006/relationships/image" Target="/ppt/media/image6.jpeg" Id="Ra951158c7a6844e0" /><Relationship Type="http://schemas.openxmlformats.org/officeDocument/2006/relationships/notesSlide" Target="/ppt/notesSlides/notesSlide12.xml" Id="R1fcd3801054c4a4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843ae9a4c444c5b" /><Relationship Type="http://schemas.openxmlformats.org/officeDocument/2006/relationships/notesSlide" Target="/ppt/notesSlides/notesSlide13.xml" Id="R83429958e9f44b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3a969742b404e6b" /><Relationship Type="http://schemas.openxmlformats.org/officeDocument/2006/relationships/notesSlide" Target="/ppt/notesSlides/notesSlide14.xml" Id="Rc6126919dd3a46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beb438290a84e1a" /><Relationship Type="http://schemas.openxmlformats.org/officeDocument/2006/relationships/notesSlide" Target="/ppt/notesSlides/notesSlide15.xml" Id="Rd8f650f7e39348f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69e16b9e1a548e0" /><Relationship Type="http://schemas.openxmlformats.org/officeDocument/2006/relationships/notesSlide" Target="/ppt/notesSlides/notesSlide16.xml" Id="R514d4c003963497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03152bb91dd4c2f" /><Relationship Type="http://schemas.openxmlformats.org/officeDocument/2006/relationships/notesSlide" Target="/ppt/notesSlides/notesSlide17.xml" Id="Ra3b15fb84ff247e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ead4ced8d984aa0" /><Relationship Type="http://schemas.openxmlformats.org/officeDocument/2006/relationships/notesSlide" Target="/ppt/notesSlides/notesSlide18.xml" Id="Rdb0525d4b636462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af7fab521ce4051" /><Relationship Type="http://schemas.openxmlformats.org/officeDocument/2006/relationships/image" Target="/ppt/media/image7.jpeg" Id="R525ee00056c245f3" /><Relationship Type="http://schemas.openxmlformats.org/officeDocument/2006/relationships/notesSlide" Target="/ppt/notesSlides/notesSlide19.xml" Id="Rf5394aab7c1f4af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e43e1db7f884a5c" /><Relationship Type="http://schemas.openxmlformats.org/officeDocument/2006/relationships/image" Target="/ppt/media/image8.jpeg" Id="R2d7955e2e11747de" /><Relationship Type="http://schemas.openxmlformats.org/officeDocument/2006/relationships/notesSlide" Target="/ppt/notesSlides/notesSlide20.xml" Id="Red2e75ee13fb45d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9029f675a1b42e6" /><Relationship Type="http://schemas.openxmlformats.org/officeDocument/2006/relationships/notesSlide" Target="/ppt/notesSlides/notesSlide21.xml" Id="R536c8e977f9c4fe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52749836b5149a9" /><Relationship Type="http://schemas.openxmlformats.org/officeDocument/2006/relationships/image" Target="/ppt/media/image9.jpeg" Id="Re0f3ccd7525a4eb0" /><Relationship Type="http://schemas.openxmlformats.org/officeDocument/2006/relationships/notesSlide" Target="/ppt/notesSlides/notesSlide22.xml" Id="R3e8d116876d14db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922a58390384233" /><Relationship Type="http://schemas.openxmlformats.org/officeDocument/2006/relationships/notesSlide" Target="/ppt/notesSlides/notesSlide23.xml" Id="R07803c8346bb4bc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5102ebcaad243f4" /><Relationship Type="http://schemas.openxmlformats.org/officeDocument/2006/relationships/notesSlide" Target="/ppt/notesSlides/notesSlide24.xml" Id="Racfafe344a55465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0c7704f0b4d4199" /><Relationship Type="http://schemas.openxmlformats.org/officeDocument/2006/relationships/notesSlide" Target="/ppt/notesSlides/notesSlide25.xml" Id="Re65ade366809404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d2344479fa14756" /><Relationship Type="http://schemas.openxmlformats.org/officeDocument/2006/relationships/image" Target="/ppt/media/image10.jpeg" Id="Rf2da2d68333b4608" /><Relationship Type="http://schemas.openxmlformats.org/officeDocument/2006/relationships/notesSlide" Target="/ppt/notesSlides/notesSlide26.xml" Id="Re38f8ec4958e4d0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f3a80b8464cc48f6" /><Relationship Type="http://schemas.openxmlformats.org/officeDocument/2006/relationships/notesSlide" Target="/ppt/notesSlides/notesSlide27.xml" Id="R237739d7b0aa4cae" /></Relationships>
</file>

<file path=ppt/slides/slide1.xml><?xml version="1.0" encoding="utf-8"?>
<p:sld xmlns:p="http://schemas.openxmlformats.org/presentationml/2006/main">
  <p:cSld>
    <p:bg>
      <p:bgPr>
        <a:solidFill xmlns:a="http://schemas.openxmlformats.org/drawingml/2006/main">
          <a:srgbClr val="1E252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3715e1b5ffa4410"/>
          <a:srcRect xmlns:a="http://schemas.openxmlformats.org/drawingml/2006/main" l="18750" t="0" r="18750" b="0"/>
          <a:stretch xmlns:a="http://schemas.openxmlformats.org/drawingml/2006/main">
            <a:fillRect l="0" t="0" r="0" b="0"/>
          </a:stretch>
        </p:blipFill>
        <p:spPr>
          <a:xfrm xmlns:a="http://schemas.openxmlformats.org/drawingml/2006/main">
            <a:off x="6477000" y="0"/>
            <a:ext cx="5715000" cy="6858000"/>
          </a:xfrm>
          <a:prstGeom xmlns:a="http://schemas.openxmlformats.org/drawingml/2006/main" prst="roundRect">
            <a:avLst>
              <a:gd name="adj" fmla="val 2000"/>
            </a:avLst>
          </a:prstGeom>
        </p:spPr>
      </p:pic>
      <p:sp>
        <p:nvSpPr>
          <p:cNvPr id="2" name="">
            <a:extLst xmlns:a="http://schemas.openxmlformats.org/drawingml/2006/main">
              <a:ext uri="{FF2B5EF4-FFF2-40B4-BE49-F238E27FC236}">
                <a16:creationId xmlns:a16="http://schemas.microsoft.com/office/drawing/2014/main" id="{E2E2EB81-3A29-4C4B-9F91-B0CC5CBA5B7B}"/>
              </a:ext>
            </a:extLst>
          </p:cNvPr>
          <p:cNvSpPr>
            <a:spLocks xmlns:a="http://schemas.openxmlformats.org/drawingml/2006/main" noGrp="1"/>
          </p:cNvSpPr>
          <p:nvPr/>
        </p:nvSpPr>
        <p:spPr>
          <a:xfrm xmlns:a="http://schemas.openxmlformats.org/drawingml/2006/main">
            <a:off x="0" y="0"/>
            <a:ext cx="6858000" cy="6858000"/>
          </a:xfrm>
          <a:prstGeom xmlns:a="http://schemas.openxmlformats.org/drawingml/2006/main" prst="roundRect">
            <a:avLst>
              <a:gd name="adj" fmla="val 1667"/>
            </a:avLst>
          </a:prstGeom>
          <a:solidFill xmlns:a="http://schemas.openxmlformats.org/drawingml/2006/main">
            <a:srgbClr val="1E252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01B5A567-3475-4D16-8BF9-F07F57C1940E}"/>
              </a:ext>
            </a:extLst>
          </p:cNvPr>
          <p:cNvSpPr>
            <a:spLocks xmlns:a="http://schemas.openxmlformats.org/drawingml/2006/main" noGrp="1"/>
          </p:cNvSpPr>
          <p:nvPr/>
        </p:nvSpPr>
        <p:spPr>
          <a:xfrm xmlns:a="http://schemas.openxmlformats.org/drawingml/2006/main">
            <a:off x="533400" y="609600"/>
            <a:ext cx="704850" cy="6667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66DCD94-7F05-4FED-B4F9-EE50C0607AA1}"/>
              </a:ext>
            </a:extLst>
          </p:cNvPr>
          <p:cNvSpPr>
            <a:spLocks xmlns:a="http://schemas.openxmlformats.org/drawingml/2006/main" noGrp="1"/>
          </p:cNvSpPr>
          <p:nvPr/>
        </p:nvSpPr>
        <p:spPr>
          <a:xfrm xmlns:a="http://schemas.openxmlformats.org/drawingml/2006/main">
            <a:off x="533400" y="895350"/>
            <a:ext cx="295275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F1DFC0"/>
                </a:solidFill>
                <a:latin typeface="Aptos"/>
                <a:ea typeface="Aptos"/>
                <a:cs typeface="Aptos"/>
              </a:defRPr>
            </a:pPr>
            <a:r>
              <a:rPr sz="1200" b="1">
                <a:solidFill>
                  <a:srgbClr val="F1DFC0"/>
                </a:solidFill>
                <a:latin typeface="Aptos"/>
                <a:ea typeface="Aptos"/>
                <a:cs typeface="Aptos"/>
              </a:rPr>
              <a:t>SLOP / UNIVERSITY</a:t>
            </a:r>
          </a:p>
        </p:txBody>
      </p:sp>
      <p:sp>
        <p:nvSpPr>
          <p:cNvPr id="5" name="">
            <a:extLst xmlns:a="http://schemas.openxmlformats.org/drawingml/2006/main">
              <a:ext uri="{FF2B5EF4-FFF2-40B4-BE49-F238E27FC236}">
                <a16:creationId xmlns:a16="http://schemas.microsoft.com/office/drawing/2014/main" id="{41BACD3E-F225-4088-A8C7-90932750C374}"/>
              </a:ext>
            </a:extLst>
          </p:cNvPr>
          <p:cNvSpPr>
            <a:spLocks xmlns:a="http://schemas.openxmlformats.org/drawingml/2006/main" noGrp="1"/>
          </p:cNvSpPr>
          <p:nvPr/>
        </p:nvSpPr>
        <p:spPr>
          <a:xfrm xmlns:a="http://schemas.openxmlformats.org/drawingml/2006/main">
            <a:off x="533400" y="1695450"/>
            <a:ext cx="4000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1">
                <a:solidFill>
                  <a:srgbClr val="F1DFC0"/>
                </a:solidFill>
                <a:latin typeface="Aptos"/>
                <a:ea typeface="Aptos"/>
                <a:cs typeface="Aptos"/>
              </a:defRPr>
            </a:pPr>
            <a:r>
              <a:rPr sz="1350" b="1">
                <a:solidFill>
                  <a:srgbClr val="F1DFC0"/>
                </a:solidFill>
                <a:latin typeface="Aptos"/>
                <a:ea typeface="Aptos"/>
                <a:cs typeface="Aptos"/>
              </a:rPr>
              <a:t>SLOP1416  /  WEEK 12</a:t>
            </a:r>
          </a:p>
        </p:txBody>
      </p:sp>
      <p:sp>
        <p:nvSpPr>
          <p:cNvPr id="6" name="">
            <a:extLst xmlns:a="http://schemas.openxmlformats.org/drawingml/2006/main">
              <a:ext uri="{FF2B5EF4-FFF2-40B4-BE49-F238E27FC236}">
                <a16:creationId xmlns:a16="http://schemas.microsoft.com/office/drawing/2014/main" id="{CE9346D5-BFA6-434F-9DE9-995E14216D85}"/>
              </a:ext>
            </a:extLst>
          </p:cNvPr>
          <p:cNvSpPr>
            <a:spLocks xmlns:a="http://schemas.openxmlformats.org/drawingml/2006/main" noGrp="1"/>
          </p:cNvSpPr>
          <p:nvPr/>
        </p:nvSpPr>
        <p:spPr>
          <a:xfrm xmlns:a="http://schemas.openxmlformats.org/drawingml/2006/main">
            <a:off x="533400" y="2171700"/>
            <a:ext cx="58102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3450" b="1">
                <a:solidFill>
                  <a:srgbClr val="FFFFFF"/>
                </a:solidFill>
                <a:latin typeface="Aptos"/>
                <a:ea typeface="Aptos"/>
                <a:cs typeface="Aptos"/>
              </a:defRPr>
            </a:pPr>
            <a:r>
              <a:rPr sz="3450" b="1">
                <a:solidFill>
                  <a:srgbClr val="FFFFFF"/>
                </a:solidFill>
                <a:latin typeface="Aptos"/>
                <a:ea typeface="Aptos"/>
                <a:cs typeface="Aptos"/>
              </a:rPr>
              <a:t>Screening and Portfolio</a:t>
            </a:r>
          </a:p>
        </p:txBody>
      </p:sp>
      <p:sp>
        <p:nvSpPr>
          <p:cNvPr id="7" name="">
            <a:extLst xmlns:a="http://schemas.openxmlformats.org/drawingml/2006/main">
              <a:ext uri="{FF2B5EF4-FFF2-40B4-BE49-F238E27FC236}">
                <a16:creationId xmlns:a16="http://schemas.microsoft.com/office/drawing/2014/main" id="{E3FAAE81-A1D9-4E15-9F74-44BFCFD81148}"/>
              </a:ext>
            </a:extLst>
          </p:cNvPr>
          <p:cNvSpPr>
            <a:spLocks xmlns:a="http://schemas.openxmlformats.org/drawingml/2006/main" noGrp="1"/>
          </p:cNvSpPr>
          <p:nvPr/>
        </p:nvSpPr>
        <p:spPr>
          <a:xfrm xmlns:a="http://schemas.openxmlformats.org/drawingml/2006/main">
            <a:off x="533400" y="3200400"/>
            <a:ext cx="5429250" cy="1143000"/>
          </a:xfrm>
          <a:prstGeom xmlns:a="http://schemas.openxmlformats.org/drawingml/2006/main" prst="roundRect">
            <a:avLst>
              <a:gd name="adj" fmla="val 1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FFFFFF"/>
                </a:solidFill>
                <a:latin typeface="Aptos"/>
                <a:ea typeface="Aptos"/>
                <a:cs typeface="Aptos"/>
              </a:defRPr>
            </a:pPr>
            <a:r>
              <a:rPr sz="1500" b="0">
                <a:solidFill>
                  <a:srgbClr val="FFFFFF"/>
                </a:solidFill>
                <a:latin typeface="Aptos"/>
                <a:ea typeface="Aptos"/>
                <a:cs typeface="Aptos"/>
              </a:rPr>
              <a:t>The final test of the semester: a real audience, a submission checklist, and a portfolio that shows a term of deliberate craft.</a:t>
            </a:r>
          </a:p>
        </p:txBody>
      </p:sp>
    </p:spTree>
    <p:extLst>
      <p:ext uri="{BB962C8B-B14F-4D97-AF65-F5344CB8AC3E}">
        <p14:creationId xmlns:p14="http://schemas.microsoft.com/office/powerpoint/2010/main" val="800269960"/>
      </p:ext>
    </p:extLst>
  </p:cSld>
</p:sld>
</file>

<file path=ppt/slides/slide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36D98A2-227D-417C-9A43-62B7A7A26B1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3DDE711-9E69-4F94-AA6F-F33A771AA6B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F35D1E2-D274-493E-B0B1-0089DD7D34B7}"/>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02</a:t>
            </a:r>
          </a:p>
        </p:txBody>
      </p:sp>
      <p:sp>
        <p:nvSpPr>
          <p:cNvPr id="4" name="">
            <a:extLst xmlns:a="http://schemas.openxmlformats.org/drawingml/2006/main">
              <a:ext uri="{FF2B5EF4-FFF2-40B4-BE49-F238E27FC236}">
                <a16:creationId xmlns:a16="http://schemas.microsoft.com/office/drawing/2014/main" id="{97E3726B-B264-4C6D-A922-DCECE864148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outcomes</a:t>
            </a:r>
          </a:p>
        </p:txBody>
      </p:sp>
      <p:sp>
        <p:nvSpPr>
          <p:cNvPr id="5" name="">
            <a:extLst xmlns:a="http://schemas.openxmlformats.org/drawingml/2006/main">
              <a:ext uri="{FF2B5EF4-FFF2-40B4-BE49-F238E27FC236}">
                <a16:creationId xmlns:a16="http://schemas.microsoft.com/office/drawing/2014/main" id="{85AE95FA-0440-42F2-907A-F29958E1FD6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By the end of this lecture you can run a screening as research, and close the semester with a defensible submission.</a:t>
            </a:r>
          </a:p>
        </p:txBody>
      </p:sp>
      <p:sp>
        <p:nvSpPr>
          <p:cNvPr id="6" name="">
            <a:extLst xmlns:a="http://schemas.openxmlformats.org/drawingml/2006/main">
              <a:ext uri="{FF2B5EF4-FFF2-40B4-BE49-F238E27FC236}">
                <a16:creationId xmlns:a16="http://schemas.microsoft.com/office/drawing/2014/main" id="{BD90DAE3-1FC3-42B7-8C58-6425253EC28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4D3E55B-9FD3-4532-87E2-CD57C0771F6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E02C6E18-F567-4743-BBCC-DBC7CC944981}"/>
              </a:ext>
            </a:extLst>
          </p:cNvPr>
          <p:cNvSpPr>
            <a:spLocks xmlns:a="http://schemas.openxmlformats.org/drawingml/2006/main" noGrp="1"/>
          </p:cNvSpPr>
          <p:nvPr/>
        </p:nvSpPr>
        <p:spPr>
          <a:xfrm xmlns:a="http://schemas.openxmlformats.org/drawingml/2006/main">
            <a:off x="53340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AD7F75A4-AA86-48E9-938A-5B96F485EE91}"/>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F87F024-75D9-4B3D-AED6-8191BD1B81AC}"/>
              </a:ext>
            </a:extLst>
          </p:cNvPr>
          <p:cNvSpPr>
            <a:spLocks xmlns:a="http://schemas.openxmlformats.org/drawingml/2006/main" noGrp="1"/>
          </p:cNvSpPr>
          <p:nvPr/>
        </p:nvSpPr>
        <p:spPr>
          <a:xfrm xmlns:a="http://schemas.openxmlformats.org/drawingml/2006/main">
            <a:off x="74295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Test</a:t>
            </a:r>
          </a:p>
        </p:txBody>
      </p:sp>
      <p:sp>
        <p:nvSpPr>
          <p:cNvPr id="11" name="">
            <a:extLst xmlns:a="http://schemas.openxmlformats.org/drawingml/2006/main">
              <a:ext uri="{FF2B5EF4-FFF2-40B4-BE49-F238E27FC236}">
                <a16:creationId xmlns:a16="http://schemas.microsoft.com/office/drawing/2014/main" id="{14495E95-82CF-4FB1-BE5A-93BD74E8512E}"/>
              </a:ext>
            </a:extLst>
          </p:cNvPr>
          <p:cNvSpPr>
            <a:spLocks xmlns:a="http://schemas.openxmlformats.org/drawingml/2006/main" noGrp="1"/>
          </p:cNvSpPr>
          <p:nvPr/>
        </p:nvSpPr>
        <p:spPr>
          <a:xfrm xmlns:a="http://schemas.openxmlformats.org/drawingml/2006/main">
            <a:off x="74295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Use a screening as a genuine audience test — what strangers actually read from your form and content, not what collaborators already know.</a:t>
            </a:r>
          </a:p>
        </p:txBody>
      </p:sp>
      <p:sp>
        <p:nvSpPr>
          <p:cNvPr id="12" name="">
            <a:extLst xmlns:a="http://schemas.openxmlformats.org/drawingml/2006/main">
              <a:ext uri="{FF2B5EF4-FFF2-40B4-BE49-F238E27FC236}">
                <a16:creationId xmlns:a16="http://schemas.microsoft.com/office/drawing/2014/main" id="{209BC1D8-375A-4AE5-87A2-10E53142051B}"/>
              </a:ext>
            </a:extLst>
          </p:cNvPr>
          <p:cNvSpPr>
            <a:spLocks xmlns:a="http://schemas.openxmlformats.org/drawingml/2006/main" noGrp="1"/>
          </p:cNvSpPr>
          <p:nvPr/>
        </p:nvSpPr>
        <p:spPr>
          <a:xfrm xmlns:a="http://schemas.openxmlformats.org/drawingml/2006/main">
            <a:off x="4429125"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F38AE780-DDD5-46C8-8219-E66CE18B79D9}"/>
              </a:ext>
            </a:extLst>
          </p:cNvPr>
          <p:cNvSpPr>
            <a:spLocks xmlns:a="http://schemas.openxmlformats.org/drawingml/2006/main" noGrp="1"/>
          </p:cNvSpPr>
          <p:nvPr/>
        </p:nvSpPr>
        <p:spPr>
          <a:xfrm xmlns:a="http://schemas.openxmlformats.org/drawingml/2006/main">
            <a:off x="46386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5F0BBC9-9D60-43B5-AD13-D21EE5205F2A}"/>
              </a:ext>
            </a:extLst>
          </p:cNvPr>
          <p:cNvSpPr>
            <a:spLocks xmlns:a="http://schemas.openxmlformats.org/drawingml/2006/main" noGrp="1"/>
          </p:cNvSpPr>
          <p:nvPr/>
        </p:nvSpPr>
        <p:spPr>
          <a:xfrm xmlns:a="http://schemas.openxmlformats.org/drawingml/2006/main">
            <a:off x="4638675"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Protect</a:t>
            </a:r>
          </a:p>
        </p:txBody>
      </p:sp>
      <p:sp>
        <p:nvSpPr>
          <p:cNvPr id="15" name="">
            <a:extLst xmlns:a="http://schemas.openxmlformats.org/drawingml/2006/main">
              <a:ext uri="{FF2B5EF4-FFF2-40B4-BE49-F238E27FC236}">
                <a16:creationId xmlns:a16="http://schemas.microsoft.com/office/drawing/2014/main" id="{61399278-5299-4A65-82F5-688106B2F8CC}"/>
              </a:ext>
            </a:extLst>
          </p:cNvPr>
          <p:cNvSpPr>
            <a:spLocks xmlns:a="http://schemas.openxmlformats.org/drawingml/2006/main" noGrp="1"/>
          </p:cNvSpPr>
          <p:nvPr/>
        </p:nvSpPr>
        <p:spPr>
          <a:xfrm xmlns:a="http://schemas.openxmlformats.org/drawingml/2006/main">
            <a:off x="4638675"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Apply real backup and submission discipline so a term of footage and project files cannot be lost to a single point of failure.</a:t>
            </a:r>
          </a:p>
        </p:txBody>
      </p:sp>
      <p:sp>
        <p:nvSpPr>
          <p:cNvPr id="16" name="">
            <a:extLst xmlns:a="http://schemas.openxmlformats.org/drawingml/2006/main">
              <a:ext uri="{FF2B5EF4-FFF2-40B4-BE49-F238E27FC236}">
                <a16:creationId xmlns:a16="http://schemas.microsoft.com/office/drawing/2014/main" id="{C635CCF6-5AD6-4E1C-8DEB-0921CBED0704}"/>
              </a:ext>
            </a:extLst>
          </p:cNvPr>
          <p:cNvSpPr>
            <a:spLocks xmlns:a="http://schemas.openxmlformats.org/drawingml/2006/main" noGrp="1"/>
          </p:cNvSpPr>
          <p:nvPr/>
        </p:nvSpPr>
        <p:spPr>
          <a:xfrm xmlns:a="http://schemas.openxmlformats.org/drawingml/2006/main">
            <a:off x="832485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A4D1FECA-C9C6-4902-AAA0-07B04413C251}"/>
              </a:ext>
            </a:extLst>
          </p:cNvPr>
          <p:cNvSpPr>
            <a:spLocks xmlns:a="http://schemas.openxmlformats.org/drawingml/2006/main" noGrp="1"/>
          </p:cNvSpPr>
          <p:nvPr/>
        </p:nvSpPr>
        <p:spPr>
          <a:xfrm xmlns:a="http://schemas.openxmlformats.org/drawingml/2006/main">
            <a:off x="8534400" y="268605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CA60418-65E5-4FB0-A87C-1ED1B1809605}"/>
              </a:ext>
            </a:extLst>
          </p:cNvPr>
          <p:cNvSpPr>
            <a:spLocks xmlns:a="http://schemas.openxmlformats.org/drawingml/2006/main" noGrp="1"/>
          </p:cNvSpPr>
          <p:nvPr/>
        </p:nvSpPr>
        <p:spPr>
          <a:xfrm xmlns:a="http://schemas.openxmlformats.org/drawingml/2006/main">
            <a:off x="853440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Synthesise</a:t>
            </a:r>
          </a:p>
        </p:txBody>
      </p:sp>
      <p:sp>
        <p:nvSpPr>
          <p:cNvPr id="19" name="">
            <a:extLst xmlns:a="http://schemas.openxmlformats.org/drawingml/2006/main">
              <a:ext uri="{FF2B5EF4-FFF2-40B4-BE49-F238E27FC236}">
                <a16:creationId xmlns:a16="http://schemas.microsoft.com/office/drawing/2014/main" id="{D100BAD9-E810-4FF1-8E00-8DE9E8F464FC}"/>
              </a:ext>
            </a:extLst>
          </p:cNvPr>
          <p:cNvSpPr>
            <a:spLocks xmlns:a="http://schemas.openxmlformats.org/drawingml/2006/main" noGrp="1"/>
          </p:cNvSpPr>
          <p:nvPr/>
        </p:nvSpPr>
        <p:spPr>
          <a:xfrm xmlns:a="http://schemas.openxmlformats.org/drawingml/2006/main">
            <a:off x="853440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Trace specific technical decisions in your final project back to specific weeks of the course, as evidence of integration.</a:t>
            </a:r>
          </a:p>
        </p:txBody>
      </p:sp>
    </p:spTree>
    <p:extLst>
      <p:ext uri="{BB962C8B-B14F-4D97-AF65-F5344CB8AC3E}">
        <p14:creationId xmlns:p14="http://schemas.microsoft.com/office/powerpoint/2010/main" val="867882149"/>
      </p:ext>
    </p:extLst>
  </p:cSld>
</p:sld>
</file>

<file path=ppt/slides/slide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B447B22-B967-4A2C-ADCA-01D5ED80E1F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DEEC202-419D-4215-BF55-71C7DBFBD8B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E82F204-0406-4972-863F-A89976EEF4C6}"/>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03</a:t>
            </a:r>
          </a:p>
        </p:txBody>
      </p:sp>
      <p:sp>
        <p:nvSpPr>
          <p:cNvPr id="4" name="">
            <a:extLst xmlns:a="http://schemas.openxmlformats.org/drawingml/2006/main">
              <a:ext uri="{FF2B5EF4-FFF2-40B4-BE49-F238E27FC236}">
                <a16:creationId xmlns:a16="http://schemas.microsoft.com/office/drawing/2014/main" id="{8CBAA358-28CA-47DF-9703-002C5EEAA7A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screening is a different kind of test</a:t>
            </a:r>
          </a:p>
        </p:txBody>
      </p:sp>
      <p:sp>
        <p:nvSpPr>
          <p:cNvPr id="5" name="">
            <a:extLst xmlns:a="http://schemas.openxmlformats.org/drawingml/2006/main">
              <a:ext uri="{FF2B5EF4-FFF2-40B4-BE49-F238E27FC236}">
                <a16:creationId xmlns:a16="http://schemas.microsoft.com/office/drawing/2014/main" id="{CED9153E-3937-40AF-AF99-9C8020BC79D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Every review before this one had an audience who already knew the project.</a:t>
            </a:r>
          </a:p>
        </p:txBody>
      </p:sp>
      <p:sp>
        <p:nvSpPr>
          <p:cNvPr id="6" name="">
            <a:extLst xmlns:a="http://schemas.openxmlformats.org/drawingml/2006/main">
              <a:ext uri="{FF2B5EF4-FFF2-40B4-BE49-F238E27FC236}">
                <a16:creationId xmlns:a16="http://schemas.microsoft.com/office/drawing/2014/main" id="{22150CC5-9AE8-49AB-BD6F-ACF2002BC72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60D55EB-014F-42F0-BE62-13274624FD9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0D342F3-1A7B-4A30-BD74-8A0AAC2FA8FC}"/>
              </a:ext>
            </a:extLst>
          </p:cNvPr>
          <p:cNvSpPr>
            <a:spLocks xmlns:a="http://schemas.openxmlformats.org/drawingml/2006/main" noGrp="1"/>
          </p:cNvSpPr>
          <p:nvPr/>
        </p:nvSpPr>
        <p:spPr>
          <a:xfrm xmlns:a="http://schemas.openxmlformats.org/drawingml/2006/main">
            <a:off x="533400" y="2495550"/>
            <a:ext cx="103822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97051"/>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Your supervisor, your peer-review group, even your Week 10 rough-cut clinic viewers had been following the project for weeks. A public screening puts the work in front of people meeting it for the first time, with none of that accumulated context.</a:t>
            </a:r>
          </a:p>
        </p:txBody>
      </p:sp>
      <p:sp>
        <p:nvSpPr>
          <p:cNvPr id="9" name="">
            <a:extLst xmlns:a="http://schemas.openxmlformats.org/drawingml/2006/main">
              <a:ext uri="{FF2B5EF4-FFF2-40B4-BE49-F238E27FC236}">
                <a16:creationId xmlns:a16="http://schemas.microsoft.com/office/drawing/2014/main" id="{F9466D90-0C56-4599-B76B-504636909875}"/>
              </a:ext>
            </a:extLst>
          </p:cNvPr>
          <p:cNvSpPr>
            <a:spLocks xmlns:a="http://schemas.openxmlformats.org/drawingml/2006/main" noGrp="1"/>
          </p:cNvSpPr>
          <p:nvPr/>
        </p:nvSpPr>
        <p:spPr>
          <a:xfrm xmlns:a="http://schemas.openxmlformats.org/drawingml/2006/main">
            <a:off x="533400" y="3619500"/>
            <a:ext cx="5286375" cy="2000250"/>
          </a:xfrm>
          <a:prstGeom xmlns:a="http://schemas.openxmlformats.org/drawingml/2006/main" prst="roundRect">
            <a:avLst>
              <a:gd name="adj" fmla="val 5714"/>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B31DEAD0-0339-468C-B29D-BDE4977602A9}"/>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8646D6A-53D8-48EC-AEE9-67D928954C35}"/>
              </a:ext>
            </a:extLst>
          </p:cNvPr>
          <p:cNvSpPr>
            <a:spLocks xmlns:a="http://schemas.openxmlformats.org/drawingml/2006/main" noGrp="1"/>
          </p:cNvSpPr>
          <p:nvPr/>
        </p:nvSpPr>
        <p:spPr>
          <a:xfrm xmlns:a="http://schemas.openxmlformats.org/drawingml/2006/main">
            <a:off x="742950" y="4019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changes</a:t>
            </a:r>
          </a:p>
        </p:txBody>
      </p:sp>
      <p:sp>
        <p:nvSpPr>
          <p:cNvPr id="12" name="">
            <a:extLst xmlns:a="http://schemas.openxmlformats.org/drawingml/2006/main">
              <a:ext uri="{FF2B5EF4-FFF2-40B4-BE49-F238E27FC236}">
                <a16:creationId xmlns:a16="http://schemas.microsoft.com/office/drawing/2014/main" id="{FB4F55BF-411C-4BEE-AE75-1A92723CC3A9}"/>
              </a:ext>
            </a:extLst>
          </p:cNvPr>
          <p:cNvSpPr>
            <a:spLocks xmlns:a="http://schemas.openxmlformats.org/drawingml/2006/main" noGrp="1"/>
          </p:cNvSpPr>
          <p:nvPr/>
        </p:nvSpPr>
        <p:spPr>
          <a:xfrm xmlns:a="http://schemas.openxmlformats.org/drawingml/2006/main">
            <a:off x="742950" y="4400550"/>
            <a:ext cx="4867275"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stranger cannot fill in a gap with something you told them last week. Whatever the cut communicates, it has to communicate on its own.</a:t>
            </a:r>
          </a:p>
        </p:txBody>
      </p:sp>
      <p:sp>
        <p:nvSpPr>
          <p:cNvPr id="13" name="">
            <a:extLst xmlns:a="http://schemas.openxmlformats.org/drawingml/2006/main">
              <a:ext uri="{FF2B5EF4-FFF2-40B4-BE49-F238E27FC236}">
                <a16:creationId xmlns:a16="http://schemas.microsoft.com/office/drawing/2014/main" id="{4590732B-1D90-4670-BAF5-3FD1AFAFDAB2}"/>
              </a:ext>
            </a:extLst>
          </p:cNvPr>
          <p:cNvSpPr>
            <a:spLocks xmlns:a="http://schemas.openxmlformats.org/drawingml/2006/main" noGrp="1"/>
          </p:cNvSpPr>
          <p:nvPr/>
        </p:nvSpPr>
        <p:spPr>
          <a:xfrm xmlns:a="http://schemas.openxmlformats.org/drawingml/2006/main">
            <a:off x="6372225" y="3619500"/>
            <a:ext cx="5286375" cy="2000250"/>
          </a:xfrm>
          <a:prstGeom xmlns:a="http://schemas.openxmlformats.org/drawingml/2006/main" prst="roundRect">
            <a:avLst>
              <a:gd name="adj" fmla="val 5714"/>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DA0BD40A-A5EA-429F-B629-6EC33B8E3834}"/>
              </a:ext>
            </a:extLst>
          </p:cNvPr>
          <p:cNvSpPr>
            <a:spLocks xmlns:a="http://schemas.openxmlformats.org/drawingml/2006/main" noGrp="1"/>
          </p:cNvSpPr>
          <p:nvPr/>
        </p:nvSpPr>
        <p:spPr>
          <a:xfrm xmlns:a="http://schemas.openxmlformats.org/drawingml/2006/main">
            <a:off x="6581775" y="3829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3E00D02-100B-41EA-9BC3-A8D1BCDE9D6E}"/>
              </a:ext>
            </a:extLst>
          </p:cNvPr>
          <p:cNvSpPr>
            <a:spLocks xmlns:a="http://schemas.openxmlformats.org/drawingml/2006/main" noGrp="1"/>
          </p:cNvSpPr>
          <p:nvPr/>
        </p:nvSpPr>
        <p:spPr>
          <a:xfrm xmlns:a="http://schemas.openxmlformats.org/drawingml/2006/main">
            <a:off x="6581775" y="4019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Why it matters now</a:t>
            </a:r>
          </a:p>
        </p:txBody>
      </p:sp>
      <p:sp>
        <p:nvSpPr>
          <p:cNvPr id="16" name="">
            <a:extLst xmlns:a="http://schemas.openxmlformats.org/drawingml/2006/main">
              <a:ext uri="{FF2B5EF4-FFF2-40B4-BE49-F238E27FC236}">
                <a16:creationId xmlns:a16="http://schemas.microsoft.com/office/drawing/2014/main" id="{28F5EBEF-56A8-4442-A9F2-459A1B2258EE}"/>
              </a:ext>
            </a:extLst>
          </p:cNvPr>
          <p:cNvSpPr>
            <a:spLocks xmlns:a="http://schemas.openxmlformats.org/drawingml/2006/main" noGrp="1"/>
          </p:cNvSpPr>
          <p:nvPr/>
        </p:nvSpPr>
        <p:spPr>
          <a:xfrm xmlns:a="http://schemas.openxmlformats.org/drawingml/2006/main">
            <a:off x="6581775" y="4400550"/>
            <a:ext cx="4867275"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This is the closest simulation you get, before the real deadline, of how an assessor who has not been in the room will actually read the work.</a:t>
            </a:r>
          </a:p>
        </p:txBody>
      </p:sp>
    </p:spTree>
    <p:extLst>
      <p:ext uri="{BB962C8B-B14F-4D97-AF65-F5344CB8AC3E}">
        <p14:creationId xmlns:p14="http://schemas.microsoft.com/office/powerpoint/2010/main" val="1982848723"/>
      </p:ext>
    </p:extLst>
  </p:cSld>
</p:sld>
</file>

<file path=ppt/slides/slide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58B6DCA-5796-4B35-BC8C-6F99DB088C0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6C74F84-4D2D-4E10-9C55-308925179AD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FF408FF-A666-4ABD-9BE1-5AF3C62438C2}"/>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04</a:t>
            </a:r>
          </a:p>
        </p:txBody>
      </p:sp>
      <p:sp>
        <p:nvSpPr>
          <p:cNvPr id="4" name="">
            <a:extLst xmlns:a="http://schemas.openxmlformats.org/drawingml/2006/main">
              <a:ext uri="{FF2B5EF4-FFF2-40B4-BE49-F238E27FC236}">
                <a16:creationId xmlns:a16="http://schemas.microsoft.com/office/drawing/2014/main" id="{CC6BC6D0-E917-4116-944C-CFA2F50D05D3}"/>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Form communicates whether you meant it to or not</a:t>
            </a:r>
          </a:p>
        </p:txBody>
      </p:sp>
      <p:sp>
        <p:nvSpPr>
          <p:cNvPr id="5" name="">
            <a:extLst xmlns:a="http://schemas.openxmlformats.org/drawingml/2006/main">
              <a:ext uri="{FF2B5EF4-FFF2-40B4-BE49-F238E27FC236}">
                <a16:creationId xmlns:a16="http://schemas.microsoft.com/office/drawing/2014/main" id="{E7BF052F-1DC8-44CF-A801-0209D405A64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Pacing, shot choice, sound design and structure are read as meaningful even when they were accidental.</a:t>
            </a:r>
          </a:p>
        </p:txBody>
      </p:sp>
      <p:sp>
        <p:nvSpPr>
          <p:cNvPr id="6" name="">
            <a:extLst xmlns:a="http://schemas.openxmlformats.org/drawingml/2006/main">
              <a:ext uri="{FF2B5EF4-FFF2-40B4-BE49-F238E27FC236}">
                <a16:creationId xmlns:a16="http://schemas.microsoft.com/office/drawing/2014/main" id="{E449C219-016D-4444-92BA-A50EC915FDE7}"/>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525323D-9914-4D0A-9641-D4835A2CCA6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854029683d14202"/>
          <a:srcRect xmlns:a="http://schemas.openxmlformats.org/drawingml/2006/main" l="16192" t="0" r="1619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F3B10890-3FA2-45F7-AEF5-9913263C0480}"/>
              </a:ext>
            </a:extLst>
          </p:cNvPr>
          <p:cNvSpPr>
            <a:spLocks xmlns:a="http://schemas.openxmlformats.org/drawingml/2006/main" noGrp="1"/>
          </p:cNvSpPr>
          <p:nvPr/>
        </p:nvSpPr>
        <p:spPr>
          <a:xfrm xmlns:a="http://schemas.openxmlformats.org/drawingml/2006/main">
            <a:off x="533400" y="2495550"/>
            <a:ext cx="6000750" cy="1238250"/>
          </a:xfrm>
          <a:prstGeom xmlns:a="http://schemas.openxmlformats.org/drawingml/2006/main" prst="roundRect">
            <a:avLst>
              <a:gd name="adj" fmla="val 923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An audience does not distinguish a deliberate stylistic choice from an unresolved editing problem — both read as “what the film is doing.” A long, static shot reads as contemplative if the rest of the film supports that register, or as a mistake if it does not.</a:t>
            </a:r>
          </a:p>
        </p:txBody>
      </p:sp>
      <p:sp>
        <p:nvSpPr>
          <p:cNvPr id="10" name="">
            <a:extLst xmlns:a="http://schemas.openxmlformats.org/drawingml/2006/main">
              <a:ext uri="{FF2B5EF4-FFF2-40B4-BE49-F238E27FC236}">
                <a16:creationId xmlns:a16="http://schemas.microsoft.com/office/drawing/2014/main" id="{2F68C089-C78B-464D-8459-93BEA75B4A7B}"/>
              </a:ext>
            </a:extLst>
          </p:cNvPr>
          <p:cNvSpPr>
            <a:spLocks xmlns:a="http://schemas.openxmlformats.org/drawingml/2006/main" noGrp="1"/>
          </p:cNvSpPr>
          <p:nvPr/>
        </p:nvSpPr>
        <p:spPr>
          <a:xfrm xmlns:a="http://schemas.openxmlformats.org/drawingml/2006/main">
            <a:off x="533400" y="4000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5E39BB11-F20D-4234-ABAC-48221E055593}"/>
              </a:ext>
            </a:extLst>
          </p:cNvPr>
          <p:cNvSpPr>
            <a:spLocks xmlns:a="http://schemas.openxmlformats.org/drawingml/2006/main" noGrp="1"/>
          </p:cNvSpPr>
          <p:nvPr/>
        </p:nvSpPr>
        <p:spPr>
          <a:xfrm xmlns:a="http://schemas.openxmlformats.org/drawingml/2006/main">
            <a:off x="742950" y="4210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89E40C4-E061-4AD3-9FEB-6FDA6DBBBB25}"/>
              </a:ext>
            </a:extLst>
          </p:cNvPr>
          <p:cNvSpPr>
            <a:spLocks xmlns:a="http://schemas.openxmlformats.org/drawingml/2006/main" noGrp="1"/>
          </p:cNvSpPr>
          <p:nvPr/>
        </p:nvSpPr>
        <p:spPr>
          <a:xfrm xmlns:a="http://schemas.openxmlformats.org/drawingml/2006/main">
            <a:off x="742950" y="4400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practical test</a:t>
            </a:r>
          </a:p>
        </p:txBody>
      </p:sp>
      <p:sp>
        <p:nvSpPr>
          <p:cNvPr id="13" name="">
            <a:extLst xmlns:a="http://schemas.openxmlformats.org/drawingml/2006/main">
              <a:ext uri="{FF2B5EF4-FFF2-40B4-BE49-F238E27FC236}">
                <a16:creationId xmlns:a16="http://schemas.microsoft.com/office/drawing/2014/main" id="{A867A4E3-7E2E-4DC9-A596-179255CA480F}"/>
              </a:ext>
            </a:extLst>
          </p:cNvPr>
          <p:cNvSpPr>
            <a:spLocks xmlns:a="http://schemas.openxmlformats.org/drawingml/2006/main" noGrp="1"/>
          </p:cNvSpPr>
          <p:nvPr/>
        </p:nvSpPr>
        <p:spPr>
          <a:xfrm xmlns:a="http://schemas.openxmlformats.org/drawingml/2006/main">
            <a:off x="742950" y="4781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After the screening, ask what people thought the piece was about — then compare that answer to your own audience statement.</a:t>
            </a:r>
          </a:p>
        </p:txBody>
      </p:sp>
    </p:spTree>
    <p:extLst>
      <p:ext uri="{BB962C8B-B14F-4D97-AF65-F5344CB8AC3E}">
        <p14:creationId xmlns:p14="http://schemas.microsoft.com/office/powerpoint/2010/main" val="440002239"/>
      </p:ext>
    </p:extLst>
  </p:cSld>
</p:sld>
</file>

<file path=ppt/slides/slide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1755D1B-22CD-48B5-810B-7B93FC7A1A8E}"/>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9CE0F24-EA67-4B70-BEEC-F3B7D1AAA4B6}"/>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DC548FC-1552-4C96-A6BF-B5D8E6F47B15}"/>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05</a:t>
            </a:r>
          </a:p>
        </p:txBody>
      </p:sp>
      <p:sp>
        <p:nvSpPr>
          <p:cNvPr id="4" name="">
            <a:extLst xmlns:a="http://schemas.openxmlformats.org/drawingml/2006/main">
              <a:ext uri="{FF2B5EF4-FFF2-40B4-BE49-F238E27FC236}">
                <a16:creationId xmlns:a16="http://schemas.microsoft.com/office/drawing/2014/main" id="{A70B8707-2EB8-4F0D-92A1-7588DF482EA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one-question exercise</a:t>
            </a:r>
          </a:p>
        </p:txBody>
      </p:sp>
      <p:sp>
        <p:nvSpPr>
          <p:cNvPr id="5" name="">
            <a:extLst xmlns:a="http://schemas.openxmlformats.org/drawingml/2006/main">
              <a:ext uri="{FF2B5EF4-FFF2-40B4-BE49-F238E27FC236}">
                <a16:creationId xmlns:a16="http://schemas.microsoft.com/office/drawing/2014/main" id="{43F64626-9C28-458D-8E76-2698DC938D7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specific question produces a usable answer; a vague one does not.</a:t>
            </a:r>
          </a:p>
        </p:txBody>
      </p:sp>
      <p:sp>
        <p:nvSpPr>
          <p:cNvPr id="6" name="">
            <a:extLst xmlns:a="http://schemas.openxmlformats.org/drawingml/2006/main">
              <a:ext uri="{FF2B5EF4-FFF2-40B4-BE49-F238E27FC236}">
                <a16:creationId xmlns:a16="http://schemas.microsoft.com/office/drawing/2014/main" id="{09A2BBA5-F5E9-4856-B07D-38A6DEB131FC}"/>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59DDE43-FFC5-4357-84A6-3F4F45C7A10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3DBD2458-F579-4EBE-89CF-E8084A0DA323}"/>
              </a:ext>
            </a:extLst>
          </p:cNvPr>
          <p:cNvSpPr>
            <a:spLocks xmlns:a="http://schemas.openxmlformats.org/drawingml/2006/main" noGrp="1"/>
          </p:cNvSpPr>
          <p:nvPr/>
        </p:nvSpPr>
        <p:spPr>
          <a:xfrm xmlns:a="http://schemas.openxmlformats.org/drawingml/2006/main">
            <a:off x="533400" y="24574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56D29938-2E01-46EE-AD3B-BB4998697277}"/>
              </a:ext>
            </a:extLst>
          </p:cNvPr>
          <p:cNvSpPr>
            <a:spLocks xmlns:a="http://schemas.openxmlformats.org/drawingml/2006/main" noGrp="1"/>
          </p:cNvSpPr>
          <p:nvPr/>
        </p:nvSpPr>
        <p:spPr>
          <a:xfrm xmlns:a="http://schemas.openxmlformats.org/drawingml/2006/main">
            <a:off x="742950" y="2667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F5FFB93-2F5D-4235-9B74-A4F3EA3FFB80}"/>
              </a:ext>
            </a:extLst>
          </p:cNvPr>
          <p:cNvSpPr>
            <a:spLocks xmlns:a="http://schemas.openxmlformats.org/drawingml/2006/main" noGrp="1"/>
          </p:cNvSpPr>
          <p:nvPr/>
        </p:nvSpPr>
        <p:spPr>
          <a:xfrm xmlns:a="http://schemas.openxmlformats.org/drawingml/2006/main">
            <a:off x="742950" y="28575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vague version</a:t>
            </a:r>
          </a:p>
        </p:txBody>
      </p:sp>
      <p:sp>
        <p:nvSpPr>
          <p:cNvPr id="11" name="">
            <a:extLst xmlns:a="http://schemas.openxmlformats.org/drawingml/2006/main">
              <a:ext uri="{FF2B5EF4-FFF2-40B4-BE49-F238E27FC236}">
                <a16:creationId xmlns:a16="http://schemas.microsoft.com/office/drawing/2014/main" id="{2745D7A9-E4FF-4CC2-8F7D-E3A76B0E4229}"/>
              </a:ext>
            </a:extLst>
          </p:cNvPr>
          <p:cNvSpPr>
            <a:spLocks xmlns:a="http://schemas.openxmlformats.org/drawingml/2006/main" noGrp="1"/>
          </p:cNvSpPr>
          <p:nvPr/>
        </p:nvSpPr>
        <p:spPr>
          <a:xfrm xmlns:a="http://schemas.openxmlformats.org/drawingml/2006/main">
            <a:off x="742950" y="32385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“What did you think?” invites a polite, general reaction that tells you almost nothing you can act on.</a:t>
            </a:r>
          </a:p>
        </p:txBody>
      </p:sp>
      <p:sp>
        <p:nvSpPr>
          <p:cNvPr id="12" name="">
            <a:extLst xmlns:a="http://schemas.openxmlformats.org/drawingml/2006/main">
              <a:ext uri="{FF2B5EF4-FFF2-40B4-BE49-F238E27FC236}">
                <a16:creationId xmlns:a16="http://schemas.microsoft.com/office/drawing/2014/main" id="{5479DFF4-A8DB-4589-92CD-D193FB09DE2C}"/>
              </a:ext>
            </a:extLst>
          </p:cNvPr>
          <p:cNvSpPr>
            <a:spLocks xmlns:a="http://schemas.openxmlformats.org/drawingml/2006/main" noGrp="1"/>
          </p:cNvSpPr>
          <p:nvPr/>
        </p:nvSpPr>
        <p:spPr>
          <a:xfrm xmlns:a="http://schemas.openxmlformats.org/drawingml/2006/main">
            <a:off x="6372225" y="24574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A3A1681F-D684-49C3-89B5-EC0D6ADE6E4F}"/>
              </a:ext>
            </a:extLst>
          </p:cNvPr>
          <p:cNvSpPr>
            <a:spLocks xmlns:a="http://schemas.openxmlformats.org/drawingml/2006/main" noGrp="1"/>
          </p:cNvSpPr>
          <p:nvPr/>
        </p:nvSpPr>
        <p:spPr>
          <a:xfrm xmlns:a="http://schemas.openxmlformats.org/drawingml/2006/main">
            <a:off x="6581775" y="26670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78079C3-5ABB-45DE-9DCC-A67C71619561}"/>
              </a:ext>
            </a:extLst>
          </p:cNvPr>
          <p:cNvSpPr>
            <a:spLocks xmlns:a="http://schemas.openxmlformats.org/drawingml/2006/main" noGrp="1"/>
          </p:cNvSpPr>
          <p:nvPr/>
        </p:nvSpPr>
        <p:spPr>
          <a:xfrm xmlns:a="http://schemas.openxmlformats.org/drawingml/2006/main">
            <a:off x="6581775" y="28575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specific version</a:t>
            </a:r>
          </a:p>
        </p:txBody>
      </p:sp>
      <p:sp>
        <p:nvSpPr>
          <p:cNvPr id="15" name="">
            <a:extLst xmlns:a="http://schemas.openxmlformats.org/drawingml/2006/main">
              <a:ext uri="{FF2B5EF4-FFF2-40B4-BE49-F238E27FC236}">
                <a16:creationId xmlns:a16="http://schemas.microsoft.com/office/drawing/2014/main" id="{6F402CE4-9360-4E12-94D9-D28E0806A455}"/>
              </a:ext>
            </a:extLst>
          </p:cNvPr>
          <p:cNvSpPr>
            <a:spLocks xmlns:a="http://schemas.openxmlformats.org/drawingml/2006/main" noGrp="1"/>
          </p:cNvSpPr>
          <p:nvPr/>
        </p:nvSpPr>
        <p:spPr>
          <a:xfrm xmlns:a="http://schemas.openxmlformats.org/drawingml/2006/main">
            <a:off x="6581775" y="32385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“Did you understand why the subject changed their mind at the midpoint?” gives a yes/no plus a reason — evidence, not opinion.</a:t>
            </a:r>
          </a:p>
        </p:txBody>
      </p:sp>
      <p:sp>
        <p:nvSpPr>
          <p:cNvPr id="16" name="">
            <a:extLst xmlns:a="http://schemas.openxmlformats.org/drawingml/2006/main">
              <a:ext uri="{FF2B5EF4-FFF2-40B4-BE49-F238E27FC236}">
                <a16:creationId xmlns:a16="http://schemas.microsoft.com/office/drawing/2014/main" id="{32850480-F0AB-4D30-A5EA-E2B848EC8533}"/>
              </a:ext>
            </a:extLst>
          </p:cNvPr>
          <p:cNvSpPr>
            <a:spLocks xmlns:a="http://schemas.openxmlformats.org/drawingml/2006/main" noGrp="1"/>
          </p:cNvSpPr>
          <p:nvPr/>
        </p:nvSpPr>
        <p:spPr>
          <a:xfrm xmlns:a="http://schemas.openxmlformats.org/drawingml/2006/main">
            <a:off x="533400" y="4876800"/>
            <a:ext cx="10287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Write your one question before the screening, aimed at the single thing you are least sure the cut actually delivers.</a:t>
            </a:r>
          </a:p>
        </p:txBody>
      </p:sp>
    </p:spTree>
    <p:extLst>
      <p:ext uri="{BB962C8B-B14F-4D97-AF65-F5344CB8AC3E}">
        <p14:creationId xmlns:p14="http://schemas.microsoft.com/office/powerpoint/2010/main" val="330983423"/>
      </p:ext>
    </p:extLst>
  </p:cSld>
</p:sld>
</file>

<file path=ppt/slides/slide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8B60531-6ADA-4AD9-AC53-E9E3FAD45E5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3F5DDFA-6EA9-4F9F-A425-95293FCE179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91F0F0B1-06D0-4081-BE78-FBA34451F697}"/>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06</a:t>
            </a:r>
          </a:p>
        </p:txBody>
      </p:sp>
      <p:sp>
        <p:nvSpPr>
          <p:cNvPr id="4" name="">
            <a:extLst xmlns:a="http://schemas.openxmlformats.org/drawingml/2006/main">
              <a:ext uri="{FF2B5EF4-FFF2-40B4-BE49-F238E27FC236}">
                <a16:creationId xmlns:a16="http://schemas.microsoft.com/office/drawing/2014/main" id="{F10803B1-9B22-4BC1-9285-9769A9FEAB0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Reading the room without leading it</a:t>
            </a:r>
          </a:p>
        </p:txBody>
      </p:sp>
      <p:sp>
        <p:nvSpPr>
          <p:cNvPr id="5" name="">
            <a:extLst xmlns:a="http://schemas.openxmlformats.org/drawingml/2006/main">
              <a:ext uri="{FF2B5EF4-FFF2-40B4-BE49-F238E27FC236}">
                <a16:creationId xmlns:a16="http://schemas.microsoft.com/office/drawing/2014/main" id="{55E87FAD-8C53-48D1-86DB-BD9C211CADF7}"/>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How to ask your one question so the answer stays honest.</a:t>
            </a:r>
          </a:p>
        </p:txBody>
      </p:sp>
      <p:sp>
        <p:nvSpPr>
          <p:cNvPr id="6" name="">
            <a:extLst xmlns:a="http://schemas.openxmlformats.org/drawingml/2006/main">
              <a:ext uri="{FF2B5EF4-FFF2-40B4-BE49-F238E27FC236}">
                <a16:creationId xmlns:a16="http://schemas.microsoft.com/office/drawing/2014/main" id="{B0DA6DE5-3F44-4288-B36A-FC976E4C05E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EF4E250-4B00-45D3-AEA8-BE2DA398ACF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B32B6C67-027C-46EC-9553-E32AE50B9E94}"/>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B560C73D-7B9A-46DD-A2E6-145F864590C6}"/>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F3728E40-524E-4BBF-BD90-068BCC0A44A9}"/>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Do not explain the film or your intention before the screening.</a:t>
            </a:r>
          </a:p>
        </p:txBody>
      </p:sp>
      <p:sp>
        <p:nvSpPr>
          <p:cNvPr id="11" name="">
            <a:extLst xmlns:a="http://schemas.openxmlformats.org/drawingml/2006/main">
              <a:ext uri="{FF2B5EF4-FFF2-40B4-BE49-F238E27FC236}">
                <a16:creationId xmlns:a16="http://schemas.microsoft.com/office/drawing/2014/main" id="{EFE688E5-398B-4C15-8DFE-BC3D77D74B0D}"/>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4C59FB8-286D-43D4-B028-4D5E4E5D8C5C}"/>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93D86E70-4AAB-47A5-B804-F2738BCB5E6A}"/>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Ask your prepared question first, before any general reaction.</a:t>
            </a:r>
          </a:p>
        </p:txBody>
      </p:sp>
      <p:sp>
        <p:nvSpPr>
          <p:cNvPr id="14" name="">
            <a:extLst xmlns:a="http://schemas.openxmlformats.org/drawingml/2006/main">
              <a:ext uri="{FF2B5EF4-FFF2-40B4-BE49-F238E27FC236}">
                <a16:creationId xmlns:a16="http://schemas.microsoft.com/office/drawing/2014/main" id="{E252E3DF-94DF-46B0-B654-CF0FFA1CECCE}"/>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2CD0D1A-276B-455C-8611-D1180D0E94DA}"/>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D62C8A74-F2A6-4C86-A39F-FC0AE8309D81}"/>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Ask what people believe the piece is about, and only then reveal your audience statement.</a:t>
            </a:r>
          </a:p>
        </p:txBody>
      </p:sp>
      <p:sp>
        <p:nvSpPr>
          <p:cNvPr id="17" name="">
            <a:extLst xmlns:a="http://schemas.openxmlformats.org/drawingml/2006/main">
              <a:ext uri="{FF2B5EF4-FFF2-40B4-BE49-F238E27FC236}">
                <a16:creationId xmlns:a16="http://schemas.microsoft.com/office/drawing/2014/main" id="{E5D726E7-363C-4E8F-BFA1-56F6B7E4A6DC}"/>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747D1D3-C371-45B5-9333-D20B59F1080A}"/>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309D3085-A6CE-4FFC-9843-153424159428}"/>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Note where the two answers diverge — that gap is your real revision priority, not a hurt feeling.</a:t>
            </a:r>
          </a:p>
        </p:txBody>
      </p:sp>
    </p:spTree>
    <p:extLst>
      <p:ext uri="{BB962C8B-B14F-4D97-AF65-F5344CB8AC3E}">
        <p14:creationId xmlns:p14="http://schemas.microsoft.com/office/powerpoint/2010/main" val="1352724401"/>
      </p:ext>
    </p:extLst>
  </p:cSld>
</p:sld>
</file>

<file path=ppt/slides/slide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38A9452-CD60-48FA-A19C-F9374AAAB3C5}"/>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F483033-E9E7-43DF-ACC9-CFDE5008615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3165CA4-9F6E-4724-9A55-3A4F78113C1A}"/>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07</a:t>
            </a:r>
          </a:p>
        </p:txBody>
      </p:sp>
      <p:sp>
        <p:nvSpPr>
          <p:cNvPr id="4" name="">
            <a:extLst xmlns:a="http://schemas.openxmlformats.org/drawingml/2006/main">
              <a:ext uri="{FF2B5EF4-FFF2-40B4-BE49-F238E27FC236}">
                <a16:creationId xmlns:a16="http://schemas.microsoft.com/office/drawing/2014/main" id="{E5C862F7-EEED-4B42-8A8E-877AA01B3DC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Backup discipline is not optional</a:t>
            </a:r>
          </a:p>
        </p:txBody>
      </p:sp>
      <p:sp>
        <p:nvSpPr>
          <p:cNvPr id="5" name="">
            <a:extLst xmlns:a="http://schemas.openxmlformats.org/drawingml/2006/main">
              <a:ext uri="{FF2B5EF4-FFF2-40B4-BE49-F238E27FC236}">
                <a16:creationId xmlns:a16="http://schemas.microsoft.com/office/drawing/2014/main" id="{A684DD25-FCC8-4998-BEDE-9E59A3EB174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Losing the only copy of a term's footage is entirely preventable.</a:t>
            </a:r>
          </a:p>
        </p:txBody>
      </p:sp>
      <p:sp>
        <p:nvSpPr>
          <p:cNvPr id="6" name="">
            <a:extLst xmlns:a="http://schemas.openxmlformats.org/drawingml/2006/main">
              <a:ext uri="{FF2B5EF4-FFF2-40B4-BE49-F238E27FC236}">
                <a16:creationId xmlns:a16="http://schemas.microsoft.com/office/drawing/2014/main" id="{8DFDDFDF-3956-4787-8B3C-4DA676DECC87}"/>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BD86F7F-DD23-4C1C-A97E-26BB9525CA3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6cb52cc13ec438d"/>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918479B5-62DA-478B-97AA-FF513B5F026D}"/>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single laptop drive failure, a stolen bag or a corrupted card can erase months of shooting in one moment — and it is a common, well-documented failure, not bad luck.</a:t>
            </a:r>
          </a:p>
        </p:txBody>
      </p:sp>
      <p:sp>
        <p:nvSpPr>
          <p:cNvPr id="10" name="">
            <a:extLst xmlns:a="http://schemas.openxmlformats.org/drawingml/2006/main">
              <a:ext uri="{FF2B5EF4-FFF2-40B4-BE49-F238E27FC236}">
                <a16:creationId xmlns:a16="http://schemas.microsoft.com/office/drawing/2014/main" id="{08C8BBBC-462E-4470-895A-836D19565BF7}"/>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813EB618-85D8-45E3-A0E4-8EC46AB25415}"/>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BC11A66-4D5D-4A0C-812C-BB0BBFD44AE5}"/>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3-2-1 principle</a:t>
            </a:r>
          </a:p>
        </p:txBody>
      </p:sp>
      <p:sp>
        <p:nvSpPr>
          <p:cNvPr id="13" name="">
            <a:extLst xmlns:a="http://schemas.openxmlformats.org/drawingml/2006/main">
              <a:ext uri="{FF2B5EF4-FFF2-40B4-BE49-F238E27FC236}">
                <a16:creationId xmlns:a16="http://schemas.microsoft.com/office/drawing/2014/main" id="{69F56E22-6DDE-4CA5-A705-8185E613E3C3}"/>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At least 2 copies, on at least 2 different pieces of media, with at least 1 copy stored somewhere other than your main working device.</a:t>
            </a:r>
          </a:p>
        </p:txBody>
      </p:sp>
      <p:sp>
        <p:nvSpPr>
          <p:cNvPr id="14" name="">
            <a:extLst xmlns:a="http://schemas.openxmlformats.org/drawingml/2006/main">
              <a:ext uri="{FF2B5EF4-FFF2-40B4-BE49-F238E27FC236}">
                <a16:creationId xmlns:a16="http://schemas.microsoft.com/office/drawing/2014/main" id="{33014FF4-51DE-4950-9879-CEB70113013A}"/>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AD24ED3A-0FB9-4D70-B670-C3060FACFC10}"/>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D2EAA3C-CE96-429E-BFD5-964811252283}"/>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to duplicate</a:t>
            </a:r>
          </a:p>
        </p:txBody>
      </p:sp>
      <p:sp>
        <p:nvSpPr>
          <p:cNvPr id="17" name="">
            <a:extLst xmlns:a="http://schemas.openxmlformats.org/drawingml/2006/main">
              <a:ext uri="{FF2B5EF4-FFF2-40B4-BE49-F238E27FC236}">
                <a16:creationId xmlns:a16="http://schemas.microsoft.com/office/drawing/2014/main" id="{2100F9C5-85A2-4C21-9803-820253D10067}"/>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Raw footage, the project file itself (not just an export), and the dossier — all three, not just the finished MP4.</a:t>
            </a:r>
          </a:p>
        </p:txBody>
      </p:sp>
    </p:spTree>
    <p:extLst>
      <p:ext uri="{BB962C8B-B14F-4D97-AF65-F5344CB8AC3E}">
        <p14:creationId xmlns:p14="http://schemas.microsoft.com/office/powerpoint/2010/main" val="151167636"/>
      </p:ext>
    </p:extLst>
  </p:cSld>
</p:sld>
</file>

<file path=ppt/slides/slide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18BCE43-CDD5-4B82-9C80-697207888E9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791AD59-D622-4259-AA8C-969FCD650D8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4346B04-D31A-4E2D-8CB1-168C65D6F89A}"/>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08</a:t>
            </a:r>
          </a:p>
        </p:txBody>
      </p:sp>
      <p:sp>
        <p:nvSpPr>
          <p:cNvPr id="4" name="">
            <a:extLst xmlns:a="http://schemas.openxmlformats.org/drawingml/2006/main">
              <a:ext uri="{FF2B5EF4-FFF2-40B4-BE49-F238E27FC236}">
                <a16:creationId xmlns:a16="http://schemas.microsoft.com/office/drawing/2014/main" id="{6843178D-849C-49B8-B1CB-8AA5DFE125B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submission-checklist mentality</a:t>
            </a:r>
          </a:p>
        </p:txBody>
      </p:sp>
      <p:sp>
        <p:nvSpPr>
          <p:cNvPr id="5" name="">
            <a:extLst xmlns:a="http://schemas.openxmlformats.org/drawingml/2006/main">
              <a:ext uri="{FF2B5EF4-FFF2-40B4-BE49-F238E27FC236}">
                <a16:creationId xmlns:a16="http://schemas.microsoft.com/office/drawing/2014/main" id="{F26EFFC9-2765-4873-AF80-68FC4A1AD6F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checklist catches the failure mode of assuming a file is fine because it looks fine on your machine.</a:t>
            </a:r>
          </a:p>
        </p:txBody>
      </p:sp>
      <p:sp>
        <p:nvSpPr>
          <p:cNvPr id="6" name="">
            <a:extLst xmlns:a="http://schemas.openxmlformats.org/drawingml/2006/main">
              <a:ext uri="{FF2B5EF4-FFF2-40B4-BE49-F238E27FC236}">
                <a16:creationId xmlns:a16="http://schemas.microsoft.com/office/drawing/2014/main" id="{2A98CBB5-F9C5-4B61-9E60-78B8C7CA88A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03E4745-9BD1-462C-8A6B-3557A627B44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e17b2feac4b42ad"/>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84483AC4-B96C-437A-B213-B59AADC173B1}"/>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The riskiest failure is a file that opens on your editing workstation but not on the marker's device — a codec, a missing caption track, a corrupted export nobody caught before the deadline.</a:t>
            </a:r>
          </a:p>
        </p:txBody>
      </p:sp>
      <p:sp>
        <p:nvSpPr>
          <p:cNvPr id="10" name="">
            <a:extLst xmlns:a="http://schemas.openxmlformats.org/drawingml/2006/main">
              <a:ext uri="{FF2B5EF4-FFF2-40B4-BE49-F238E27FC236}">
                <a16:creationId xmlns:a16="http://schemas.microsoft.com/office/drawing/2014/main" id="{9ECD4CD4-B00C-48C4-8F28-389BDAD20595}"/>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1668EB03-0197-40ED-88B0-65A70070345B}"/>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C858456-32F9-4EA7-8B14-E29844F954B1}"/>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Before you submit</a:t>
            </a:r>
          </a:p>
        </p:txBody>
      </p:sp>
      <p:sp>
        <p:nvSpPr>
          <p:cNvPr id="13" name="">
            <a:extLst xmlns:a="http://schemas.openxmlformats.org/drawingml/2006/main">
              <a:ext uri="{FF2B5EF4-FFF2-40B4-BE49-F238E27FC236}">
                <a16:creationId xmlns:a16="http://schemas.microsoft.com/office/drawing/2014/main" id="{BBE408FB-7388-42A0-BC68-0C7BFA4BE596}"/>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Play the actual exported file, start to finish, on a device other than your edit machine — not the timeline preview.</a:t>
            </a:r>
          </a:p>
        </p:txBody>
      </p:sp>
      <p:sp>
        <p:nvSpPr>
          <p:cNvPr id="14" name="">
            <a:extLst xmlns:a="http://schemas.openxmlformats.org/drawingml/2006/main">
              <a:ext uri="{FF2B5EF4-FFF2-40B4-BE49-F238E27FC236}">
                <a16:creationId xmlns:a16="http://schemas.microsoft.com/office/drawing/2014/main" id="{535502FF-D3C6-4644-8C1C-2AC0D6B85EF3}"/>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139AE2D4-2609-4A91-8761-701CF345449F}"/>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52B1BD3-F124-4255-8761-C449A29256B1}"/>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Check the spec, not your memory</a:t>
            </a:r>
          </a:p>
        </p:txBody>
      </p:sp>
      <p:sp>
        <p:nvSpPr>
          <p:cNvPr id="17" name="">
            <a:extLst xmlns:a="http://schemas.openxmlformats.org/drawingml/2006/main">
              <a:ext uri="{FF2B5EF4-FFF2-40B4-BE49-F238E27FC236}">
                <a16:creationId xmlns:a16="http://schemas.microsoft.com/office/drawing/2014/main" id="{7045D4F6-1C8D-45DC-BC40-10D61EB6CDCB}"/>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H.264 MP4, 1080p or lower, captions burned in or embedded and legible — confirm each one against the brief.</a:t>
            </a:r>
          </a:p>
        </p:txBody>
      </p:sp>
    </p:spTree>
    <p:extLst>
      <p:ext uri="{BB962C8B-B14F-4D97-AF65-F5344CB8AC3E}">
        <p14:creationId xmlns:p14="http://schemas.microsoft.com/office/powerpoint/2010/main" val="288139664"/>
      </p:ext>
    </p:extLst>
  </p:cSld>
</p:sld>
</file>

<file path=ppt/slides/slide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7E99A87-727A-4C99-AC32-E5972D60665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191A67B-4EA1-408B-A6D6-BEE35ABEA26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17FE65A-86A8-4B14-8303-A9009B66B08D}"/>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09</a:t>
            </a:r>
          </a:p>
        </p:txBody>
      </p:sp>
      <p:sp>
        <p:nvSpPr>
          <p:cNvPr id="4" name="">
            <a:extLst xmlns:a="http://schemas.openxmlformats.org/drawingml/2006/main">
              <a:ext uri="{FF2B5EF4-FFF2-40B4-BE49-F238E27FC236}">
                <a16:creationId xmlns:a16="http://schemas.microsoft.com/office/drawing/2014/main" id="{B52690F3-BF3F-4E04-8F02-9E8C0C85D03F}"/>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Export specification, checked against the brief</a:t>
            </a:r>
          </a:p>
        </p:txBody>
      </p:sp>
      <p:sp>
        <p:nvSpPr>
          <p:cNvPr id="5" name="">
            <a:extLst xmlns:a="http://schemas.openxmlformats.org/drawingml/2006/main">
              <a:ext uri="{FF2B5EF4-FFF2-40B4-BE49-F238E27FC236}">
                <a16:creationId xmlns:a16="http://schemas.microsoft.com/office/drawing/2014/main" id="{A5FBC55A-5347-4FF2-BC9A-086FBFF9EA5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final project's exact technical requirements — verify each one before upload.</a:t>
            </a:r>
          </a:p>
        </p:txBody>
      </p:sp>
      <p:sp>
        <p:nvSpPr>
          <p:cNvPr id="6" name="">
            <a:extLst xmlns:a="http://schemas.openxmlformats.org/drawingml/2006/main">
              <a:ext uri="{FF2B5EF4-FFF2-40B4-BE49-F238E27FC236}">
                <a16:creationId xmlns:a16="http://schemas.microsoft.com/office/drawing/2014/main" id="{A00DDCA4-5D27-4EDF-B2AC-9DC9F36B661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243E649-A818-4951-B409-182B64E9327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7395761D-53C6-4ABB-BE64-231187A88B8C}"/>
              </a:ext>
            </a:extLst>
          </p:cNvPr>
          <p:cNvSpPr>
            <a:spLocks xmlns:a="http://schemas.openxmlformats.org/drawingml/2006/main" noGrp="1"/>
          </p:cNvSpPr>
          <p:nvPr/>
        </p:nvSpPr>
        <p:spPr>
          <a:xfrm xmlns:a="http://schemas.openxmlformats.org/drawingml/2006/main">
            <a:off x="723900" y="2552700"/>
            <a:ext cx="4000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Requirement</a:t>
            </a:r>
          </a:p>
        </p:txBody>
      </p:sp>
      <p:sp>
        <p:nvSpPr>
          <p:cNvPr id="9" name="">
            <a:extLst xmlns:a="http://schemas.openxmlformats.org/drawingml/2006/main">
              <a:ext uri="{FF2B5EF4-FFF2-40B4-BE49-F238E27FC236}">
                <a16:creationId xmlns:a16="http://schemas.microsoft.com/office/drawing/2014/main" id="{AD5341D9-44DF-40F4-A049-8964D782AB52}"/>
              </a:ext>
            </a:extLst>
          </p:cNvPr>
          <p:cNvSpPr>
            <a:spLocks xmlns:a="http://schemas.openxmlformats.org/drawingml/2006/main" noGrp="1"/>
          </p:cNvSpPr>
          <p:nvPr/>
        </p:nvSpPr>
        <p:spPr>
          <a:xfrm xmlns:a="http://schemas.openxmlformats.org/drawingml/2006/main">
            <a:off x="5905500" y="2552700"/>
            <a:ext cx="4572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Spec</a:t>
            </a:r>
          </a:p>
        </p:txBody>
      </p:sp>
      <p:sp>
        <p:nvSpPr>
          <p:cNvPr id="10" name="">
            <a:extLst xmlns:a="http://schemas.openxmlformats.org/drawingml/2006/main">
              <a:ext uri="{FF2B5EF4-FFF2-40B4-BE49-F238E27FC236}">
                <a16:creationId xmlns:a16="http://schemas.microsoft.com/office/drawing/2014/main" id="{54DAC61E-CA25-4F9C-89B2-65D2341ACDB7}"/>
              </a:ext>
            </a:extLst>
          </p:cNvPr>
          <p:cNvSpPr>
            <a:spLocks xmlns:a="http://schemas.openxmlformats.org/drawingml/2006/main" noGrp="1"/>
          </p:cNvSpPr>
          <p:nvPr/>
        </p:nvSpPr>
        <p:spPr>
          <a:xfrm xmlns:a="http://schemas.openxmlformats.org/drawingml/2006/main">
            <a:off x="723900" y="2914650"/>
            <a:ext cx="1028700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E2DAE7D9-ABE8-4347-8597-E5CD87E2E7C9}"/>
              </a:ext>
            </a:extLst>
          </p:cNvPr>
          <p:cNvSpPr>
            <a:spLocks xmlns:a="http://schemas.openxmlformats.org/drawingml/2006/main" noGrp="1"/>
          </p:cNvSpPr>
          <p:nvPr/>
        </p:nvSpPr>
        <p:spPr>
          <a:xfrm xmlns:a="http://schemas.openxmlformats.org/drawingml/2006/main">
            <a:off x="723900" y="3200400"/>
            <a:ext cx="476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Container / codec</a:t>
            </a:r>
          </a:p>
        </p:txBody>
      </p:sp>
      <p:sp>
        <p:nvSpPr>
          <p:cNvPr id="12" name="">
            <a:extLst xmlns:a="http://schemas.openxmlformats.org/drawingml/2006/main">
              <a:ext uri="{FF2B5EF4-FFF2-40B4-BE49-F238E27FC236}">
                <a16:creationId xmlns:a16="http://schemas.microsoft.com/office/drawing/2014/main" id="{93F47520-8A86-4E6A-A428-6398CE95D7E0}"/>
              </a:ext>
            </a:extLst>
          </p:cNvPr>
          <p:cNvSpPr>
            <a:spLocks xmlns:a="http://schemas.openxmlformats.org/drawingml/2006/main" noGrp="1"/>
          </p:cNvSpPr>
          <p:nvPr/>
        </p:nvSpPr>
        <p:spPr>
          <a:xfrm xmlns:a="http://schemas.openxmlformats.org/drawingml/2006/main">
            <a:off x="5905500" y="3200400"/>
            <a:ext cx="4572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H.264 MP4</a:t>
            </a:r>
          </a:p>
        </p:txBody>
      </p:sp>
      <p:sp>
        <p:nvSpPr>
          <p:cNvPr id="13" name="">
            <a:extLst xmlns:a="http://schemas.openxmlformats.org/drawingml/2006/main">
              <a:ext uri="{FF2B5EF4-FFF2-40B4-BE49-F238E27FC236}">
                <a16:creationId xmlns:a16="http://schemas.microsoft.com/office/drawing/2014/main" id="{0CEED59E-E65A-41E9-94AF-490FE6EF78D4}"/>
              </a:ext>
            </a:extLst>
          </p:cNvPr>
          <p:cNvSpPr>
            <a:spLocks xmlns:a="http://schemas.openxmlformats.org/drawingml/2006/main" noGrp="1"/>
          </p:cNvSpPr>
          <p:nvPr/>
        </p:nvSpPr>
        <p:spPr>
          <a:xfrm xmlns:a="http://schemas.openxmlformats.org/drawingml/2006/main">
            <a:off x="723900" y="37147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ED76077-DB10-4C44-A8D7-F63B2177842C}"/>
              </a:ext>
            </a:extLst>
          </p:cNvPr>
          <p:cNvSpPr>
            <a:spLocks xmlns:a="http://schemas.openxmlformats.org/drawingml/2006/main" noGrp="1"/>
          </p:cNvSpPr>
          <p:nvPr/>
        </p:nvSpPr>
        <p:spPr>
          <a:xfrm xmlns:a="http://schemas.openxmlformats.org/drawingml/2006/main">
            <a:off x="723900" y="3905250"/>
            <a:ext cx="476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Resolution</a:t>
            </a:r>
          </a:p>
        </p:txBody>
      </p:sp>
      <p:sp>
        <p:nvSpPr>
          <p:cNvPr id="15" name="">
            <a:extLst xmlns:a="http://schemas.openxmlformats.org/drawingml/2006/main">
              <a:ext uri="{FF2B5EF4-FFF2-40B4-BE49-F238E27FC236}">
                <a16:creationId xmlns:a16="http://schemas.microsoft.com/office/drawing/2014/main" id="{24DEFD04-6845-4684-BEA5-DD79413D1AE4}"/>
              </a:ext>
            </a:extLst>
          </p:cNvPr>
          <p:cNvSpPr>
            <a:spLocks xmlns:a="http://schemas.openxmlformats.org/drawingml/2006/main" noGrp="1"/>
          </p:cNvSpPr>
          <p:nvPr/>
        </p:nvSpPr>
        <p:spPr>
          <a:xfrm xmlns:a="http://schemas.openxmlformats.org/drawingml/2006/main">
            <a:off x="5905500" y="3905250"/>
            <a:ext cx="4572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1080p or lower</a:t>
            </a:r>
          </a:p>
        </p:txBody>
      </p:sp>
      <p:sp>
        <p:nvSpPr>
          <p:cNvPr id="16" name="">
            <a:extLst xmlns:a="http://schemas.openxmlformats.org/drawingml/2006/main">
              <a:ext uri="{FF2B5EF4-FFF2-40B4-BE49-F238E27FC236}">
                <a16:creationId xmlns:a16="http://schemas.microsoft.com/office/drawing/2014/main" id="{922B7A75-9CA0-4578-AB67-0E38FBCC4EB4}"/>
              </a:ext>
            </a:extLst>
          </p:cNvPr>
          <p:cNvSpPr>
            <a:spLocks xmlns:a="http://schemas.openxmlformats.org/drawingml/2006/main" noGrp="1"/>
          </p:cNvSpPr>
          <p:nvPr/>
        </p:nvSpPr>
        <p:spPr>
          <a:xfrm xmlns:a="http://schemas.openxmlformats.org/drawingml/2006/main">
            <a:off x="723900" y="44196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08FA1912-F712-481B-BF6B-523432046EC6}"/>
              </a:ext>
            </a:extLst>
          </p:cNvPr>
          <p:cNvSpPr>
            <a:spLocks xmlns:a="http://schemas.openxmlformats.org/drawingml/2006/main" noGrp="1"/>
          </p:cNvSpPr>
          <p:nvPr/>
        </p:nvSpPr>
        <p:spPr>
          <a:xfrm xmlns:a="http://schemas.openxmlformats.org/drawingml/2006/main">
            <a:off x="723900" y="4610100"/>
            <a:ext cx="476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Captions</a:t>
            </a:r>
          </a:p>
        </p:txBody>
      </p:sp>
      <p:sp>
        <p:nvSpPr>
          <p:cNvPr id="18" name="">
            <a:extLst xmlns:a="http://schemas.openxmlformats.org/drawingml/2006/main">
              <a:ext uri="{FF2B5EF4-FFF2-40B4-BE49-F238E27FC236}">
                <a16:creationId xmlns:a16="http://schemas.microsoft.com/office/drawing/2014/main" id="{0FB1D01C-3A9B-4A2B-825F-2652FE01B10C}"/>
              </a:ext>
            </a:extLst>
          </p:cNvPr>
          <p:cNvSpPr>
            <a:spLocks xmlns:a="http://schemas.openxmlformats.org/drawingml/2006/main" noGrp="1"/>
          </p:cNvSpPr>
          <p:nvPr/>
        </p:nvSpPr>
        <p:spPr>
          <a:xfrm xmlns:a="http://schemas.openxmlformats.org/drawingml/2006/main">
            <a:off x="5905500" y="4610100"/>
            <a:ext cx="4572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Burned in or embedded and legible</a:t>
            </a:r>
          </a:p>
        </p:txBody>
      </p:sp>
      <p:sp>
        <p:nvSpPr>
          <p:cNvPr id="19" name="">
            <a:extLst xmlns:a="http://schemas.openxmlformats.org/drawingml/2006/main">
              <a:ext uri="{FF2B5EF4-FFF2-40B4-BE49-F238E27FC236}">
                <a16:creationId xmlns:a16="http://schemas.microsoft.com/office/drawing/2014/main" id="{5377F4E6-211A-432F-9FBE-F75C207E0869}"/>
              </a:ext>
            </a:extLst>
          </p:cNvPr>
          <p:cNvSpPr>
            <a:spLocks xmlns:a="http://schemas.openxmlformats.org/drawingml/2006/main" noGrp="1"/>
          </p:cNvSpPr>
          <p:nvPr/>
        </p:nvSpPr>
        <p:spPr>
          <a:xfrm xmlns:a="http://schemas.openxmlformats.org/drawingml/2006/main">
            <a:off x="723900" y="512445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609D9797-422E-44E1-82D0-3E4415A5C7C6}"/>
              </a:ext>
            </a:extLst>
          </p:cNvPr>
          <p:cNvSpPr>
            <a:spLocks xmlns:a="http://schemas.openxmlformats.org/drawingml/2006/main" noGrp="1"/>
          </p:cNvSpPr>
          <p:nvPr/>
        </p:nvSpPr>
        <p:spPr>
          <a:xfrm xmlns:a="http://schemas.openxmlformats.org/drawingml/2006/main">
            <a:off x="723900" y="5314950"/>
            <a:ext cx="4762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Duration</a:t>
            </a:r>
          </a:p>
        </p:txBody>
      </p:sp>
      <p:sp>
        <p:nvSpPr>
          <p:cNvPr id="21" name="">
            <a:extLst xmlns:a="http://schemas.openxmlformats.org/drawingml/2006/main">
              <a:ext uri="{FF2B5EF4-FFF2-40B4-BE49-F238E27FC236}">
                <a16:creationId xmlns:a16="http://schemas.microsoft.com/office/drawing/2014/main" id="{8024C5B9-8CB4-490B-9040-BCB0718C3132}"/>
              </a:ext>
            </a:extLst>
          </p:cNvPr>
          <p:cNvSpPr>
            <a:spLocks xmlns:a="http://schemas.openxmlformats.org/drawingml/2006/main" noGrp="1"/>
          </p:cNvSpPr>
          <p:nvPr/>
        </p:nvSpPr>
        <p:spPr>
          <a:xfrm xmlns:a="http://schemas.openxmlformats.org/drawingml/2006/main">
            <a:off x="5905500" y="5314950"/>
            <a:ext cx="45720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2–3 minutes, self-contained</a:t>
            </a:r>
          </a:p>
        </p:txBody>
      </p:sp>
      <p:sp>
        <p:nvSpPr>
          <p:cNvPr id="22" name="">
            <a:extLst xmlns:a="http://schemas.openxmlformats.org/drawingml/2006/main">
              <a:ext uri="{FF2B5EF4-FFF2-40B4-BE49-F238E27FC236}">
                <a16:creationId xmlns:a16="http://schemas.microsoft.com/office/drawing/2014/main" id="{2054B784-7D28-421E-A8EB-BB66C7193FA6}"/>
              </a:ext>
            </a:extLst>
          </p:cNvPr>
          <p:cNvSpPr>
            <a:spLocks xmlns:a="http://schemas.openxmlformats.org/drawingml/2006/main" noGrp="1"/>
          </p:cNvSpPr>
          <p:nvPr/>
        </p:nvSpPr>
        <p:spPr>
          <a:xfrm xmlns:a="http://schemas.openxmlformats.org/drawingml/2006/main">
            <a:off x="723900" y="5829300"/>
            <a:ext cx="102870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79714D6-232B-41A9-9CE1-4B4B21B2F414}"/>
              </a:ext>
            </a:extLst>
          </p:cNvPr>
          <p:cNvSpPr>
            <a:spLocks xmlns:a="http://schemas.openxmlformats.org/drawingml/2006/main" noGrp="1"/>
          </p:cNvSpPr>
          <p:nvPr/>
        </p:nvSpPr>
        <p:spPr>
          <a:xfrm xmlns:a="http://schemas.openxmlformats.org/drawingml/2006/main">
            <a:off x="723900" y="5962650"/>
            <a:ext cx="10287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8805"/>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Directly from the final project brief: a captioned H.264 MP4, 1080p or lower, working as a self-contained viewing experience.</a:t>
            </a:r>
          </a:p>
        </p:txBody>
      </p:sp>
    </p:spTree>
    <p:extLst>
      <p:ext uri="{BB962C8B-B14F-4D97-AF65-F5344CB8AC3E}">
        <p14:creationId xmlns:p14="http://schemas.microsoft.com/office/powerpoint/2010/main" val="1418548376"/>
      </p:ext>
    </p:extLst>
  </p:cSld>
</p:sld>
</file>

<file path=ppt/slides/slide1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4D1D335-84EE-4565-8499-9AD41E00FAB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A265CB8-60AF-4445-A15F-566644C8637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1603B15-6FA3-479A-A726-6E690E5CE609}"/>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10</a:t>
            </a:r>
          </a:p>
        </p:txBody>
      </p:sp>
      <p:sp>
        <p:nvSpPr>
          <p:cNvPr id="4" name="">
            <a:extLst xmlns:a="http://schemas.openxmlformats.org/drawingml/2006/main">
              <a:ext uri="{FF2B5EF4-FFF2-40B4-BE49-F238E27FC236}">
                <a16:creationId xmlns:a16="http://schemas.microsoft.com/office/drawing/2014/main" id="{622BA3A3-78D5-4E3F-93C5-51A0AEDAAD8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dossier is an argument, not a checklist</a:t>
            </a:r>
          </a:p>
        </p:txBody>
      </p:sp>
      <p:sp>
        <p:nvSpPr>
          <p:cNvPr id="5" name="">
            <a:extLst xmlns:a="http://schemas.openxmlformats.org/drawingml/2006/main">
              <a:ext uri="{FF2B5EF4-FFF2-40B4-BE49-F238E27FC236}">
                <a16:creationId xmlns:a16="http://schemas.microsoft.com/office/drawing/2014/main" id="{A91E3B7E-AD91-462A-8081-AA31384DAF8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Every required element exists to make a specific claim about your process.</a:t>
            </a:r>
          </a:p>
        </p:txBody>
      </p:sp>
      <p:sp>
        <p:nvSpPr>
          <p:cNvPr id="6" name="">
            <a:extLst xmlns:a="http://schemas.openxmlformats.org/drawingml/2006/main">
              <a:ext uri="{FF2B5EF4-FFF2-40B4-BE49-F238E27FC236}">
                <a16:creationId xmlns:a16="http://schemas.microsoft.com/office/drawing/2014/main" id="{E5CE9E6C-5804-4C95-9DCD-DD9D194D5EC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1C51F4F-0BF2-4BF6-AB42-6C7CE6CF443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5d441f911b14ea2"/>
          <a:srcRect xmlns:a="http://schemas.openxmlformats.org/drawingml/2006/main" l="0" t="18799" r="0" b="18799"/>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FB5CB8AE-D9E7-4CCF-9235-7EACB4DD76D9}"/>
              </a:ext>
            </a:extLst>
          </p:cNvPr>
          <p:cNvSpPr>
            <a:spLocks xmlns:a="http://schemas.openxmlformats.org/drawingml/2006/main" noGrp="1"/>
          </p:cNvSpPr>
          <p:nvPr/>
        </p:nvSpPr>
        <p:spPr>
          <a:xfrm xmlns:a="http://schemas.openxmlformats.org/drawingml/2006/main">
            <a:off x="533400" y="2495550"/>
            <a:ext cx="60007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98657"/>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 logline and audience statement claim you knew what you were making. A production log and two documented feedback changes claim you revised in response to real input, not just polished what you already had.</a:t>
            </a:r>
          </a:p>
        </p:txBody>
      </p:sp>
      <p:sp>
        <p:nvSpPr>
          <p:cNvPr id="10" name="">
            <a:extLst xmlns:a="http://schemas.openxmlformats.org/drawingml/2006/main">
              <a:ext uri="{FF2B5EF4-FFF2-40B4-BE49-F238E27FC236}">
                <a16:creationId xmlns:a16="http://schemas.microsoft.com/office/drawing/2014/main" id="{9CC7EB1E-BD7D-4462-BE07-D476CF38273A}"/>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9600CB79-FF67-4DA3-BDFD-529BA658AB15}"/>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234AA3F-96E2-4D30-9351-0EF3EE668394}"/>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Consent and media record</a:t>
            </a:r>
          </a:p>
        </p:txBody>
      </p:sp>
      <p:sp>
        <p:nvSpPr>
          <p:cNvPr id="13" name="">
            <a:extLst xmlns:a="http://schemas.openxmlformats.org/drawingml/2006/main">
              <a:ext uri="{FF2B5EF4-FFF2-40B4-BE49-F238E27FC236}">
                <a16:creationId xmlns:a16="http://schemas.microsoft.com/office/drawing/2014/main" id="{486FE122-D7E0-4A42-A93C-EE14790BF475}"/>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Claims that every subject and every piece of external media in the film was used with permission — an ethics claim, not paperwork.</a:t>
            </a:r>
          </a:p>
        </p:txBody>
      </p:sp>
      <p:sp>
        <p:nvSpPr>
          <p:cNvPr id="14" name="">
            <a:extLst xmlns:a="http://schemas.openxmlformats.org/drawingml/2006/main">
              <a:ext uri="{FF2B5EF4-FFF2-40B4-BE49-F238E27FC236}">
                <a16:creationId xmlns:a16="http://schemas.microsoft.com/office/drawing/2014/main" id="{1C72D24B-8F41-4953-88F2-30EF50DB3934}"/>
              </a:ext>
            </a:extLst>
          </p:cNvPr>
          <p:cNvSpPr>
            <a:spLocks xmlns:a="http://schemas.openxmlformats.org/drawingml/2006/main" noGrp="1"/>
          </p:cNvSpPr>
          <p:nvPr/>
        </p:nvSpPr>
        <p:spPr>
          <a:xfrm xmlns:a="http://schemas.openxmlformats.org/drawingml/2006/main">
            <a:off x="533400" y="4914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95ADE89D-5591-4066-9483-7EB3FF70EC5C}"/>
              </a:ext>
            </a:extLst>
          </p:cNvPr>
          <p:cNvSpPr>
            <a:spLocks xmlns:a="http://schemas.openxmlformats.org/drawingml/2006/main" noGrp="1"/>
          </p:cNvSpPr>
          <p:nvPr/>
        </p:nvSpPr>
        <p:spPr>
          <a:xfrm xmlns:a="http://schemas.openxmlformats.org/drawingml/2006/main">
            <a:off x="742950" y="5124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C991931-E005-4084-AB89-95CAED9DF30C}"/>
              </a:ext>
            </a:extLst>
          </p:cNvPr>
          <p:cNvSpPr>
            <a:spLocks xmlns:a="http://schemas.openxmlformats.org/drawingml/2006/main" noGrp="1"/>
          </p:cNvSpPr>
          <p:nvPr/>
        </p:nvSpPr>
        <p:spPr>
          <a:xfrm xmlns:a="http://schemas.openxmlformats.org/drawingml/2006/main">
            <a:off x="742950" y="5314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400-word reflection</a:t>
            </a:r>
          </a:p>
        </p:txBody>
      </p:sp>
      <p:sp>
        <p:nvSpPr>
          <p:cNvPr id="17" name="">
            <a:extLst xmlns:a="http://schemas.openxmlformats.org/drawingml/2006/main">
              <a:ext uri="{FF2B5EF4-FFF2-40B4-BE49-F238E27FC236}">
                <a16:creationId xmlns:a16="http://schemas.microsoft.com/office/drawing/2014/main" id="{32EB79A9-FF9A-4E82-8710-FA0A7B1C8A41}"/>
              </a:ext>
            </a:extLst>
          </p:cNvPr>
          <p:cNvSpPr>
            <a:spLocks xmlns:a="http://schemas.openxmlformats.org/drawingml/2006/main" noGrp="1"/>
          </p:cNvSpPr>
          <p:nvPr/>
        </p:nvSpPr>
        <p:spPr>
          <a:xfrm xmlns:a="http://schemas.openxmlformats.org/drawingml/2006/main">
            <a:off x="742950" y="5695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Claims you can name what changed in your own practice, not just what changed in the edit.</a:t>
            </a:r>
          </a:p>
        </p:txBody>
      </p:sp>
    </p:spTree>
    <p:extLst>
      <p:ext uri="{BB962C8B-B14F-4D97-AF65-F5344CB8AC3E}">
        <p14:creationId xmlns:p14="http://schemas.microsoft.com/office/powerpoint/2010/main" val="764591568"/>
      </p:ext>
    </p:extLst>
  </p:cSld>
</p:sld>
</file>

<file path=ppt/slides/slide1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B129B1CA-20AB-4714-81EC-D5AFC5F19AE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A33AD72-114B-430F-AB0F-096067A1C66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0CDE002-0F35-4AAA-9115-E05BC3E5CBDA}"/>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11</a:t>
            </a:r>
          </a:p>
        </p:txBody>
      </p:sp>
      <p:sp>
        <p:nvSpPr>
          <p:cNvPr id="4" name="">
            <a:extLst xmlns:a="http://schemas.openxmlformats.org/drawingml/2006/main">
              <a:ext uri="{FF2B5EF4-FFF2-40B4-BE49-F238E27FC236}">
                <a16:creationId xmlns:a16="http://schemas.microsoft.com/office/drawing/2014/main" id="{780D7222-9196-4B26-AB5F-78CC7C8BFDA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Dossier completeness, checked against the brief</a:t>
            </a:r>
          </a:p>
        </p:txBody>
      </p:sp>
      <p:sp>
        <p:nvSpPr>
          <p:cNvPr id="5" name="">
            <a:extLst xmlns:a="http://schemas.openxmlformats.org/drawingml/2006/main">
              <a:ext uri="{FF2B5EF4-FFF2-40B4-BE49-F238E27FC236}">
                <a16:creationId xmlns:a16="http://schemas.microsoft.com/office/drawing/2014/main" id="{B10AF227-93B9-4008-8509-6F953219433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Six required elements — an assessor should find each one without hunting.</a:t>
            </a:r>
          </a:p>
        </p:txBody>
      </p:sp>
      <p:sp>
        <p:nvSpPr>
          <p:cNvPr id="6" name="">
            <a:extLst xmlns:a="http://schemas.openxmlformats.org/drawingml/2006/main">
              <a:ext uri="{FF2B5EF4-FFF2-40B4-BE49-F238E27FC236}">
                <a16:creationId xmlns:a16="http://schemas.microsoft.com/office/drawing/2014/main" id="{4B4D6B90-260D-4526-94CE-15027EA9A2A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07F6DA6-FEEE-41DD-BF32-EE70D5E53D6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427E88D-DCBD-48B9-80DA-8B8BAE32351F}"/>
              </a:ext>
            </a:extLst>
          </p:cNvPr>
          <p:cNvSpPr>
            <a:spLocks xmlns:a="http://schemas.openxmlformats.org/drawingml/2006/main" noGrp="1"/>
          </p:cNvSpPr>
          <p:nvPr/>
        </p:nvSpPr>
        <p:spPr>
          <a:xfrm xmlns:a="http://schemas.openxmlformats.org/drawingml/2006/main">
            <a:off x="723900" y="25146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4959903B-DABB-4E8F-BC66-88AB5B9B0FBA}"/>
              </a:ext>
            </a:extLst>
          </p:cNvPr>
          <p:cNvSpPr>
            <a:spLocks xmlns:a="http://schemas.openxmlformats.org/drawingml/2006/main" noGrp="1"/>
          </p:cNvSpPr>
          <p:nvPr/>
        </p:nvSpPr>
        <p:spPr>
          <a:xfrm xmlns:a="http://schemas.openxmlformats.org/drawingml/2006/main">
            <a:off x="723900" y="25431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EA42A988-6DE1-48FA-8D83-BDB893419749}"/>
              </a:ext>
            </a:extLst>
          </p:cNvPr>
          <p:cNvSpPr>
            <a:spLocks xmlns:a="http://schemas.openxmlformats.org/drawingml/2006/main" noGrp="1"/>
          </p:cNvSpPr>
          <p:nvPr/>
        </p:nvSpPr>
        <p:spPr>
          <a:xfrm xmlns:a="http://schemas.openxmlformats.org/drawingml/2006/main">
            <a:off x="1162050" y="25241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Logline and audience statement — what the piece is and who it is for.</a:t>
            </a:r>
          </a:p>
        </p:txBody>
      </p:sp>
      <p:sp>
        <p:nvSpPr>
          <p:cNvPr id="11" name="">
            <a:extLst xmlns:a="http://schemas.openxmlformats.org/drawingml/2006/main">
              <a:ext uri="{FF2B5EF4-FFF2-40B4-BE49-F238E27FC236}">
                <a16:creationId xmlns:a16="http://schemas.microsoft.com/office/drawing/2014/main" id="{59C93D5A-EB52-4F7C-BCB4-C0523A1153D8}"/>
              </a:ext>
            </a:extLst>
          </p:cNvPr>
          <p:cNvSpPr>
            <a:spLocks xmlns:a="http://schemas.openxmlformats.org/drawingml/2006/main" noGrp="1"/>
          </p:cNvSpPr>
          <p:nvPr/>
        </p:nvSpPr>
        <p:spPr>
          <a:xfrm xmlns:a="http://schemas.openxmlformats.org/drawingml/2006/main">
            <a:off x="723900" y="31051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DED258A-5B52-4C3E-B65B-F9C532C47DFB}"/>
              </a:ext>
            </a:extLst>
          </p:cNvPr>
          <p:cNvSpPr>
            <a:spLocks xmlns:a="http://schemas.openxmlformats.org/drawingml/2006/main" noGrp="1"/>
          </p:cNvSpPr>
          <p:nvPr/>
        </p:nvSpPr>
        <p:spPr>
          <a:xfrm xmlns:a="http://schemas.openxmlformats.org/drawingml/2006/main">
            <a:off x="723900" y="31337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E4E2F826-1937-4340-8258-5436DD2151F0}"/>
              </a:ext>
            </a:extLst>
          </p:cNvPr>
          <p:cNvSpPr>
            <a:spLocks xmlns:a="http://schemas.openxmlformats.org/drawingml/2006/main" noGrp="1"/>
          </p:cNvSpPr>
          <p:nvPr/>
        </p:nvSpPr>
        <p:spPr>
          <a:xfrm xmlns:a="http://schemas.openxmlformats.org/drawingml/2006/main">
            <a:off x="1162050" y="31146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Storyboard or edit map — the planned or as-cut structure.</a:t>
            </a:r>
          </a:p>
        </p:txBody>
      </p:sp>
      <p:sp>
        <p:nvSpPr>
          <p:cNvPr id="14" name="">
            <a:extLst xmlns:a="http://schemas.openxmlformats.org/drawingml/2006/main">
              <a:ext uri="{FF2B5EF4-FFF2-40B4-BE49-F238E27FC236}">
                <a16:creationId xmlns:a16="http://schemas.microsoft.com/office/drawing/2014/main" id="{65F68709-386D-455E-9C50-ADFC1D019772}"/>
              </a:ext>
            </a:extLst>
          </p:cNvPr>
          <p:cNvSpPr>
            <a:spLocks xmlns:a="http://schemas.openxmlformats.org/drawingml/2006/main" noGrp="1"/>
          </p:cNvSpPr>
          <p:nvPr/>
        </p:nvSpPr>
        <p:spPr>
          <a:xfrm xmlns:a="http://schemas.openxmlformats.org/drawingml/2006/main">
            <a:off x="723900" y="3695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D110E33-179F-44A4-BDAB-EEE3F3E1EBD7}"/>
              </a:ext>
            </a:extLst>
          </p:cNvPr>
          <p:cNvSpPr>
            <a:spLocks xmlns:a="http://schemas.openxmlformats.org/drawingml/2006/main" noGrp="1"/>
          </p:cNvSpPr>
          <p:nvPr/>
        </p:nvSpPr>
        <p:spPr>
          <a:xfrm xmlns:a="http://schemas.openxmlformats.org/drawingml/2006/main">
            <a:off x="723900" y="3724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DFDA250C-6D69-4632-A1DC-10F9ECDA65B3}"/>
              </a:ext>
            </a:extLst>
          </p:cNvPr>
          <p:cNvSpPr>
            <a:spLocks xmlns:a="http://schemas.openxmlformats.org/drawingml/2006/main" noGrp="1"/>
          </p:cNvSpPr>
          <p:nvPr/>
        </p:nvSpPr>
        <p:spPr>
          <a:xfrm xmlns:a="http://schemas.openxmlformats.org/drawingml/2006/main">
            <a:off x="1162050" y="3705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Production log — what actually happened during shooting and editing.</a:t>
            </a:r>
          </a:p>
        </p:txBody>
      </p:sp>
      <p:sp>
        <p:nvSpPr>
          <p:cNvPr id="17" name="">
            <a:extLst xmlns:a="http://schemas.openxmlformats.org/drawingml/2006/main">
              <a:ext uri="{FF2B5EF4-FFF2-40B4-BE49-F238E27FC236}">
                <a16:creationId xmlns:a16="http://schemas.microsoft.com/office/drawing/2014/main" id="{5C3E12B7-1780-4811-B9D2-6504B1D1AC7A}"/>
              </a:ext>
            </a:extLst>
          </p:cNvPr>
          <p:cNvSpPr>
            <a:spLocks xmlns:a="http://schemas.openxmlformats.org/drawingml/2006/main" noGrp="1"/>
          </p:cNvSpPr>
          <p:nvPr/>
        </p:nvSpPr>
        <p:spPr>
          <a:xfrm xmlns:a="http://schemas.openxmlformats.org/drawingml/2006/main">
            <a:off x="723900" y="42862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52C4394C-6422-4082-AEDD-C6B802F4521B}"/>
              </a:ext>
            </a:extLst>
          </p:cNvPr>
          <p:cNvSpPr>
            <a:spLocks xmlns:a="http://schemas.openxmlformats.org/drawingml/2006/main" noGrp="1"/>
          </p:cNvSpPr>
          <p:nvPr/>
        </p:nvSpPr>
        <p:spPr>
          <a:xfrm xmlns:a="http://schemas.openxmlformats.org/drawingml/2006/main">
            <a:off x="723900" y="43148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2F63C62B-D460-4D67-BAD4-FF91EE82A28A}"/>
              </a:ext>
            </a:extLst>
          </p:cNvPr>
          <p:cNvSpPr>
            <a:spLocks xmlns:a="http://schemas.openxmlformats.org/drawingml/2006/main" noGrp="1"/>
          </p:cNvSpPr>
          <p:nvPr/>
        </p:nvSpPr>
        <p:spPr>
          <a:xfrm xmlns:a="http://schemas.openxmlformats.org/drawingml/2006/main">
            <a:off x="1162050" y="42957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Two documented feedback changes — with the reasoning behind each.</a:t>
            </a:r>
          </a:p>
        </p:txBody>
      </p:sp>
      <p:sp>
        <p:nvSpPr>
          <p:cNvPr id="20" name="">
            <a:extLst xmlns:a="http://schemas.openxmlformats.org/drawingml/2006/main">
              <a:ext uri="{FF2B5EF4-FFF2-40B4-BE49-F238E27FC236}">
                <a16:creationId xmlns:a16="http://schemas.microsoft.com/office/drawing/2014/main" id="{C49A71DE-2A0B-4A38-875E-2D161BEF41F1}"/>
              </a:ext>
            </a:extLst>
          </p:cNvPr>
          <p:cNvSpPr>
            <a:spLocks xmlns:a="http://schemas.openxmlformats.org/drawingml/2006/main" noGrp="1"/>
          </p:cNvSpPr>
          <p:nvPr/>
        </p:nvSpPr>
        <p:spPr>
          <a:xfrm xmlns:a="http://schemas.openxmlformats.org/drawingml/2006/main">
            <a:off x="723900" y="48768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DA7011E-2934-4683-9C96-3486DD39467E}"/>
              </a:ext>
            </a:extLst>
          </p:cNvPr>
          <p:cNvSpPr>
            <a:spLocks xmlns:a="http://schemas.openxmlformats.org/drawingml/2006/main" noGrp="1"/>
          </p:cNvSpPr>
          <p:nvPr/>
        </p:nvSpPr>
        <p:spPr>
          <a:xfrm xmlns:a="http://schemas.openxmlformats.org/drawingml/2006/main">
            <a:off x="723900" y="49053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5</a:t>
            </a:r>
          </a:p>
        </p:txBody>
      </p:sp>
      <p:sp>
        <p:nvSpPr>
          <p:cNvPr id="22" name="">
            <a:extLst xmlns:a="http://schemas.openxmlformats.org/drawingml/2006/main">
              <a:ext uri="{FF2B5EF4-FFF2-40B4-BE49-F238E27FC236}">
                <a16:creationId xmlns:a16="http://schemas.microsoft.com/office/drawing/2014/main" id="{4977802E-35AF-4E37-863D-BDAC1EBB825C}"/>
              </a:ext>
            </a:extLst>
          </p:cNvPr>
          <p:cNvSpPr>
            <a:spLocks xmlns:a="http://schemas.openxmlformats.org/drawingml/2006/main" noGrp="1"/>
          </p:cNvSpPr>
          <p:nvPr/>
        </p:nvSpPr>
        <p:spPr>
          <a:xfrm xmlns:a="http://schemas.openxmlformats.org/drawingml/2006/main">
            <a:off x="1162050" y="48863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Consent and external-media record — permissions for every subject and source.</a:t>
            </a:r>
          </a:p>
        </p:txBody>
      </p:sp>
      <p:sp>
        <p:nvSpPr>
          <p:cNvPr id="23" name="">
            <a:extLst xmlns:a="http://schemas.openxmlformats.org/drawingml/2006/main">
              <a:ext uri="{FF2B5EF4-FFF2-40B4-BE49-F238E27FC236}">
                <a16:creationId xmlns:a16="http://schemas.microsoft.com/office/drawing/2014/main" id="{C41545BD-26A3-4165-8B96-47F7C23EA6D5}"/>
              </a:ext>
            </a:extLst>
          </p:cNvPr>
          <p:cNvSpPr>
            <a:spLocks xmlns:a="http://schemas.openxmlformats.org/drawingml/2006/main" noGrp="1"/>
          </p:cNvSpPr>
          <p:nvPr/>
        </p:nvSpPr>
        <p:spPr>
          <a:xfrm xmlns:a="http://schemas.openxmlformats.org/drawingml/2006/main">
            <a:off x="723900" y="5467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1AC4D76F-F916-4794-80C9-0748FBE22ABD}"/>
              </a:ext>
            </a:extLst>
          </p:cNvPr>
          <p:cNvSpPr>
            <a:spLocks xmlns:a="http://schemas.openxmlformats.org/drawingml/2006/main" noGrp="1"/>
          </p:cNvSpPr>
          <p:nvPr/>
        </p:nvSpPr>
        <p:spPr>
          <a:xfrm xmlns:a="http://schemas.openxmlformats.org/drawingml/2006/main">
            <a:off x="723900" y="5495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6</a:t>
            </a:r>
          </a:p>
        </p:txBody>
      </p:sp>
      <p:sp>
        <p:nvSpPr>
          <p:cNvPr id="25" name="">
            <a:extLst xmlns:a="http://schemas.openxmlformats.org/drawingml/2006/main">
              <a:ext uri="{FF2B5EF4-FFF2-40B4-BE49-F238E27FC236}">
                <a16:creationId xmlns:a16="http://schemas.microsoft.com/office/drawing/2014/main" id="{7900C08D-7D5D-42C7-B710-6E63BB9196A6}"/>
              </a:ext>
            </a:extLst>
          </p:cNvPr>
          <p:cNvSpPr>
            <a:spLocks xmlns:a="http://schemas.openxmlformats.org/drawingml/2006/main" noGrp="1"/>
          </p:cNvSpPr>
          <p:nvPr/>
        </p:nvSpPr>
        <p:spPr>
          <a:xfrm xmlns:a="http://schemas.openxmlformats.org/drawingml/2006/main">
            <a:off x="1162050" y="5476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400-word critical reflection — what changed in your own practice.</a:t>
            </a:r>
          </a:p>
        </p:txBody>
      </p:sp>
    </p:spTree>
    <p:extLst>
      <p:ext uri="{BB962C8B-B14F-4D97-AF65-F5344CB8AC3E}">
        <p14:creationId xmlns:p14="http://schemas.microsoft.com/office/powerpoint/2010/main" val="1046642830"/>
      </p:ext>
    </p:extLst>
  </p:cSld>
</p:sld>
</file>

<file path=ppt/slides/slide1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332837A-D757-44B4-9A21-B4A0E983D1C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EBFD05B-F126-42D4-832B-F42459CB3DD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DAF7987-597B-4072-9852-AB6B90C8D9AA}"/>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12</a:t>
            </a:r>
          </a:p>
        </p:txBody>
      </p:sp>
      <p:sp>
        <p:nvSpPr>
          <p:cNvPr id="4" name="">
            <a:extLst xmlns:a="http://schemas.openxmlformats.org/drawingml/2006/main">
              <a:ext uri="{FF2B5EF4-FFF2-40B4-BE49-F238E27FC236}">
                <a16:creationId xmlns:a16="http://schemas.microsoft.com/office/drawing/2014/main" id="{86956C8E-6CA7-46B5-9C11-18DE8EE6A6F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Labelling makes an assessor's job possible</a:t>
            </a:r>
          </a:p>
        </p:txBody>
      </p:sp>
      <p:sp>
        <p:nvSpPr>
          <p:cNvPr id="5" name="">
            <a:extLst xmlns:a="http://schemas.openxmlformats.org/drawingml/2006/main">
              <a:ext uri="{FF2B5EF4-FFF2-40B4-BE49-F238E27FC236}">
                <a16:creationId xmlns:a16="http://schemas.microsoft.com/office/drawing/2014/main" id="{FF195CE6-D8C7-4DE6-9614-1C7132BCAF5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portfolio that hides its own evidence loses marks it earned.</a:t>
            </a:r>
          </a:p>
        </p:txBody>
      </p:sp>
      <p:sp>
        <p:nvSpPr>
          <p:cNvPr id="6" name="">
            <a:extLst xmlns:a="http://schemas.openxmlformats.org/drawingml/2006/main">
              <a:ext uri="{FF2B5EF4-FFF2-40B4-BE49-F238E27FC236}">
                <a16:creationId xmlns:a16="http://schemas.microsoft.com/office/drawing/2014/main" id="{E5BAEC39-7FD9-4376-8108-C77C2FBB34E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790E678-2755-42A5-9FBB-854BB87F5DC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951158c7a6844e0"/>
          <a:srcRect xmlns:a="http://schemas.openxmlformats.org/drawingml/2006/main" l="9956" t="0" r="9956"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1212B458-5482-4F1A-9163-901C121B2A4E}"/>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Two projects with identical craft can be marked differently if one buries its production log inside an unlabelled folder and the other names every file for what it is.</a:t>
            </a:r>
          </a:p>
        </p:txBody>
      </p:sp>
      <p:sp>
        <p:nvSpPr>
          <p:cNvPr id="10" name="">
            <a:extLst xmlns:a="http://schemas.openxmlformats.org/drawingml/2006/main">
              <a:ext uri="{FF2B5EF4-FFF2-40B4-BE49-F238E27FC236}">
                <a16:creationId xmlns:a16="http://schemas.microsoft.com/office/drawing/2014/main" id="{E0E96781-8B90-420F-81DD-0678E6BF1D28}"/>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65F33AB4-02DA-4082-B6B4-71983ACA5E4D}"/>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686F6BC-2EAF-4D47-91AF-2D7008A580F1}"/>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Practical rule</a:t>
            </a:r>
          </a:p>
        </p:txBody>
      </p:sp>
      <p:sp>
        <p:nvSpPr>
          <p:cNvPr id="13" name="">
            <a:extLst xmlns:a="http://schemas.openxmlformats.org/drawingml/2006/main">
              <a:ext uri="{FF2B5EF4-FFF2-40B4-BE49-F238E27FC236}">
                <a16:creationId xmlns:a16="http://schemas.microsoft.com/office/drawing/2014/main" id="{2EB4C0E3-7940-48D2-BE7C-FF49AECD22E8}"/>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File names should describe content: final-export, dossier, consent-forms — not export-v7-FINAL2-use-this-one.</a:t>
            </a:r>
          </a:p>
        </p:txBody>
      </p:sp>
      <p:sp>
        <p:nvSpPr>
          <p:cNvPr id="14" name="">
            <a:extLst xmlns:a="http://schemas.openxmlformats.org/drawingml/2006/main">
              <a:ext uri="{FF2B5EF4-FFF2-40B4-BE49-F238E27FC236}">
                <a16:creationId xmlns:a16="http://schemas.microsoft.com/office/drawing/2014/main" id="{DE6F3C74-BB38-4F0C-8120-07FB52E3239A}"/>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7C535F67-7429-4D63-BB9B-6B0C72CD678F}"/>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568E095-7EBF-4791-B801-592C3F540F88}"/>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dossier should be skimmable</a:t>
            </a:r>
          </a:p>
        </p:txBody>
      </p:sp>
      <p:sp>
        <p:nvSpPr>
          <p:cNvPr id="17" name="">
            <a:extLst xmlns:a="http://schemas.openxmlformats.org/drawingml/2006/main">
              <a:ext uri="{FF2B5EF4-FFF2-40B4-BE49-F238E27FC236}">
                <a16:creationId xmlns:a16="http://schemas.microsoft.com/office/drawing/2014/main" id="{EF06E65F-AAC0-4FDE-94A2-56808676ACE4}"/>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Use the same six headings the brief lists, in that order, so a marker can check each one in seconds.</a:t>
            </a:r>
          </a:p>
        </p:txBody>
      </p:sp>
    </p:spTree>
    <p:extLst>
      <p:ext uri="{BB962C8B-B14F-4D97-AF65-F5344CB8AC3E}">
        <p14:creationId xmlns:p14="http://schemas.microsoft.com/office/powerpoint/2010/main" val="1125218721"/>
      </p:ext>
    </p:extLst>
  </p:cSld>
</p:sld>
</file>

<file path=ppt/slides/slide1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DC18DB7-7E36-45AB-8FFA-80114936F3A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7192BE2-43D0-486D-929C-DD1ACF7B0AB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E42C98A-0759-4C34-B263-F35A49F16D45}"/>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13</a:t>
            </a:r>
          </a:p>
        </p:txBody>
      </p:sp>
      <p:sp>
        <p:nvSpPr>
          <p:cNvPr id="4" name="">
            <a:extLst xmlns:a="http://schemas.openxmlformats.org/drawingml/2006/main">
              <a:ext uri="{FF2B5EF4-FFF2-40B4-BE49-F238E27FC236}">
                <a16:creationId xmlns:a16="http://schemas.microsoft.com/office/drawing/2014/main" id="{F9174385-12CF-4A61-B17F-B06E542073F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Watching your project with a stranger's eyes</a:t>
            </a:r>
          </a:p>
        </p:txBody>
      </p:sp>
      <p:sp>
        <p:nvSpPr>
          <p:cNvPr id="5" name="">
            <a:extLst xmlns:a="http://schemas.openxmlformats.org/drawingml/2006/main">
              <a:ext uri="{FF2B5EF4-FFF2-40B4-BE49-F238E27FC236}">
                <a16:creationId xmlns:a16="http://schemas.microsoft.com/office/drawing/2014/main" id="{9EA665A0-3B86-4C7C-A5AB-82C05F2631B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structured self-check before the screening, so the audience test surfaces something new.</a:t>
            </a:r>
          </a:p>
        </p:txBody>
      </p:sp>
      <p:sp>
        <p:nvSpPr>
          <p:cNvPr id="6" name="">
            <a:extLst xmlns:a="http://schemas.openxmlformats.org/drawingml/2006/main">
              <a:ext uri="{FF2B5EF4-FFF2-40B4-BE49-F238E27FC236}">
                <a16:creationId xmlns:a16="http://schemas.microsoft.com/office/drawing/2014/main" id="{D1814B30-6358-4331-8D43-B9C5AEAD4A95}"/>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501B862-DED0-441D-8D03-C031BB939AA0}"/>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A028D0E8-BF81-4AD0-BC65-42085D28CC7B}"/>
              </a:ext>
            </a:extLst>
          </p:cNvPr>
          <p:cNvSpPr>
            <a:spLocks xmlns:a="http://schemas.openxmlformats.org/drawingml/2006/main" noGrp="1"/>
          </p:cNvSpPr>
          <p:nvPr/>
        </p:nvSpPr>
        <p:spPr>
          <a:xfrm xmlns:a="http://schemas.openxmlformats.org/drawingml/2006/main">
            <a:off x="533400" y="2457450"/>
            <a:ext cx="3333750"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58B96762-5927-4119-91D8-13865283B32D}"/>
              </a:ext>
            </a:extLst>
          </p:cNvPr>
          <p:cNvSpPr>
            <a:spLocks xmlns:a="http://schemas.openxmlformats.org/drawingml/2006/main" noGrp="1"/>
          </p:cNvSpPr>
          <p:nvPr/>
        </p:nvSpPr>
        <p:spPr>
          <a:xfrm xmlns:a="http://schemas.openxmlformats.org/drawingml/2006/main">
            <a:off x="742950" y="2667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6BC6F79-4AB9-4792-91F7-B6FF656F0C45}"/>
              </a:ext>
            </a:extLst>
          </p:cNvPr>
          <p:cNvSpPr>
            <a:spLocks xmlns:a="http://schemas.openxmlformats.org/drawingml/2006/main" noGrp="1"/>
          </p:cNvSpPr>
          <p:nvPr/>
        </p:nvSpPr>
        <p:spPr>
          <a:xfrm xmlns:a="http://schemas.openxmlformats.org/drawingml/2006/main">
            <a:off x="742950" y="285750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Cold open test</a:t>
            </a:r>
          </a:p>
        </p:txBody>
      </p:sp>
      <p:sp>
        <p:nvSpPr>
          <p:cNvPr id="11" name="">
            <a:extLst xmlns:a="http://schemas.openxmlformats.org/drawingml/2006/main">
              <a:ext uri="{FF2B5EF4-FFF2-40B4-BE49-F238E27FC236}">
                <a16:creationId xmlns:a16="http://schemas.microsoft.com/office/drawing/2014/main" id="{FFE4FE60-7884-46D6-BB04-EAAE917E400F}"/>
              </a:ext>
            </a:extLst>
          </p:cNvPr>
          <p:cNvSpPr>
            <a:spLocks xmlns:a="http://schemas.openxmlformats.org/drawingml/2006/main" noGrp="1"/>
          </p:cNvSpPr>
          <p:nvPr/>
        </p:nvSpPr>
        <p:spPr>
          <a:xfrm xmlns:a="http://schemas.openxmlformats.org/drawingml/2006/main">
            <a:off x="742950" y="3238500"/>
            <a:ext cx="2914650"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Watch only the first 15 seconds. Would a stranger know what kind of film this is and who it is about?</a:t>
            </a:r>
          </a:p>
        </p:txBody>
      </p:sp>
      <p:sp>
        <p:nvSpPr>
          <p:cNvPr id="12" name="">
            <a:extLst xmlns:a="http://schemas.openxmlformats.org/drawingml/2006/main">
              <a:ext uri="{FF2B5EF4-FFF2-40B4-BE49-F238E27FC236}">
                <a16:creationId xmlns:a16="http://schemas.microsoft.com/office/drawing/2014/main" id="{247CB4C3-8FF2-4403-A275-7C84B315B99B}"/>
              </a:ext>
            </a:extLst>
          </p:cNvPr>
          <p:cNvSpPr>
            <a:spLocks xmlns:a="http://schemas.openxmlformats.org/drawingml/2006/main" noGrp="1"/>
          </p:cNvSpPr>
          <p:nvPr/>
        </p:nvSpPr>
        <p:spPr>
          <a:xfrm xmlns:a="http://schemas.openxmlformats.org/drawingml/2006/main">
            <a:off x="4429125" y="2457450"/>
            <a:ext cx="3333750"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60B2B451-BBAC-450B-AA6B-0EC5A6FF2138}"/>
              </a:ext>
            </a:extLst>
          </p:cNvPr>
          <p:cNvSpPr>
            <a:spLocks xmlns:a="http://schemas.openxmlformats.org/drawingml/2006/main" noGrp="1"/>
          </p:cNvSpPr>
          <p:nvPr/>
        </p:nvSpPr>
        <p:spPr>
          <a:xfrm xmlns:a="http://schemas.openxmlformats.org/drawingml/2006/main">
            <a:off x="4638675" y="26670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869F84F-93A7-4FD9-9E1E-3B56777F825D}"/>
              </a:ext>
            </a:extLst>
          </p:cNvPr>
          <p:cNvSpPr>
            <a:spLocks xmlns:a="http://schemas.openxmlformats.org/drawingml/2006/main" noGrp="1"/>
          </p:cNvSpPr>
          <p:nvPr/>
        </p:nvSpPr>
        <p:spPr>
          <a:xfrm xmlns:a="http://schemas.openxmlformats.org/drawingml/2006/main">
            <a:off x="4638675" y="285750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Midpoint test</a:t>
            </a:r>
          </a:p>
        </p:txBody>
      </p:sp>
      <p:sp>
        <p:nvSpPr>
          <p:cNvPr id="15" name="">
            <a:extLst xmlns:a="http://schemas.openxmlformats.org/drawingml/2006/main">
              <a:ext uri="{FF2B5EF4-FFF2-40B4-BE49-F238E27FC236}">
                <a16:creationId xmlns:a16="http://schemas.microsoft.com/office/drawing/2014/main" id="{7EF5F7A7-BB4F-4896-8146-B665313104EA}"/>
              </a:ext>
            </a:extLst>
          </p:cNvPr>
          <p:cNvSpPr>
            <a:spLocks xmlns:a="http://schemas.openxmlformats.org/drawingml/2006/main" noGrp="1"/>
          </p:cNvSpPr>
          <p:nvPr/>
        </p:nvSpPr>
        <p:spPr>
          <a:xfrm xmlns:a="http://schemas.openxmlformats.org/drawingml/2006/main">
            <a:off x="4638675" y="3238500"/>
            <a:ext cx="2914650"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Pause at the middle. Could a first-time viewer state what has happened and what is still unresolved?</a:t>
            </a:r>
          </a:p>
        </p:txBody>
      </p:sp>
      <p:sp>
        <p:nvSpPr>
          <p:cNvPr id="16" name="">
            <a:extLst xmlns:a="http://schemas.openxmlformats.org/drawingml/2006/main">
              <a:ext uri="{FF2B5EF4-FFF2-40B4-BE49-F238E27FC236}">
                <a16:creationId xmlns:a16="http://schemas.microsoft.com/office/drawing/2014/main" id="{481682F0-2797-42CD-80CA-69C5A9B0A028}"/>
              </a:ext>
            </a:extLst>
          </p:cNvPr>
          <p:cNvSpPr>
            <a:spLocks xmlns:a="http://schemas.openxmlformats.org/drawingml/2006/main" noGrp="1"/>
          </p:cNvSpPr>
          <p:nvPr/>
        </p:nvSpPr>
        <p:spPr>
          <a:xfrm xmlns:a="http://schemas.openxmlformats.org/drawingml/2006/main">
            <a:off x="8324850" y="2457450"/>
            <a:ext cx="3333750"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7E96E894-2133-4399-970A-3C8CECA89B35}"/>
              </a:ext>
            </a:extLst>
          </p:cNvPr>
          <p:cNvSpPr>
            <a:spLocks xmlns:a="http://schemas.openxmlformats.org/drawingml/2006/main" noGrp="1"/>
          </p:cNvSpPr>
          <p:nvPr/>
        </p:nvSpPr>
        <p:spPr>
          <a:xfrm xmlns:a="http://schemas.openxmlformats.org/drawingml/2006/main">
            <a:off x="8534400" y="266700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985B26F-AA14-48A2-B865-A165A89C2EAD}"/>
              </a:ext>
            </a:extLst>
          </p:cNvPr>
          <p:cNvSpPr>
            <a:spLocks xmlns:a="http://schemas.openxmlformats.org/drawingml/2006/main" noGrp="1"/>
          </p:cNvSpPr>
          <p:nvPr/>
        </p:nvSpPr>
        <p:spPr>
          <a:xfrm xmlns:a="http://schemas.openxmlformats.org/drawingml/2006/main">
            <a:off x="8534400" y="285750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Ending test</a:t>
            </a:r>
          </a:p>
        </p:txBody>
      </p:sp>
      <p:sp>
        <p:nvSpPr>
          <p:cNvPr id="19" name="">
            <a:extLst xmlns:a="http://schemas.openxmlformats.org/drawingml/2006/main">
              <a:ext uri="{FF2B5EF4-FFF2-40B4-BE49-F238E27FC236}">
                <a16:creationId xmlns:a16="http://schemas.microsoft.com/office/drawing/2014/main" id="{6B3A5C5C-B7F5-4AA9-881F-B463ECAB8925}"/>
              </a:ext>
            </a:extLst>
          </p:cNvPr>
          <p:cNvSpPr>
            <a:spLocks xmlns:a="http://schemas.openxmlformats.org/drawingml/2006/main" noGrp="1"/>
          </p:cNvSpPr>
          <p:nvPr/>
        </p:nvSpPr>
        <p:spPr>
          <a:xfrm xmlns:a="http://schemas.openxmlformats.org/drawingml/2006/main">
            <a:off x="8534400" y="3238500"/>
            <a:ext cx="2914650"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Watch only the last 20 seconds. Does it read as a deliberate close, or as the film simply stopping?</a:t>
            </a:r>
          </a:p>
        </p:txBody>
      </p:sp>
      <p:sp>
        <p:nvSpPr>
          <p:cNvPr id="20" name="">
            <a:extLst xmlns:a="http://schemas.openxmlformats.org/drawingml/2006/main">
              <a:ext uri="{FF2B5EF4-FFF2-40B4-BE49-F238E27FC236}">
                <a16:creationId xmlns:a16="http://schemas.microsoft.com/office/drawing/2014/main" id="{47D6A87B-2526-4594-898E-6389B7717DDC}"/>
              </a:ext>
            </a:extLst>
          </p:cNvPr>
          <p:cNvSpPr>
            <a:spLocks xmlns:a="http://schemas.openxmlformats.org/drawingml/2006/main" noGrp="1"/>
          </p:cNvSpPr>
          <p:nvPr/>
        </p:nvSpPr>
        <p:spPr>
          <a:xfrm xmlns:a="http://schemas.openxmlformats.org/drawingml/2006/main">
            <a:off x="533400" y="5029200"/>
            <a:ext cx="10287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Run all three before the screening — they rehearse the exact reading a stranger will do in real time.</a:t>
            </a:r>
          </a:p>
        </p:txBody>
      </p:sp>
    </p:spTree>
    <p:extLst>
      <p:ext uri="{BB962C8B-B14F-4D97-AF65-F5344CB8AC3E}">
        <p14:creationId xmlns:p14="http://schemas.microsoft.com/office/powerpoint/2010/main" val="1112658301"/>
      </p:ext>
    </p:extLst>
  </p:cSld>
</p:sld>
</file>

<file path=ppt/slides/slide1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FD1F123-D667-4283-B252-394D57C15F0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3C4193-8C69-4469-A0B0-400087E5FDF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AE64BE5-0642-4D8E-80A0-9B05F364353B}"/>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14</a:t>
            </a:r>
          </a:p>
        </p:txBody>
      </p:sp>
      <p:sp>
        <p:nvSpPr>
          <p:cNvPr id="4" name="">
            <a:extLst xmlns:a="http://schemas.openxmlformats.org/drawingml/2006/main">
              <a:ext uri="{FF2B5EF4-FFF2-40B4-BE49-F238E27FC236}">
                <a16:creationId xmlns:a16="http://schemas.microsoft.com/office/drawing/2014/main" id="{3A59C9D1-6844-4A58-BB41-472D249C7D6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course's throughline, part 1 — seeing and shaping</a:t>
            </a:r>
          </a:p>
        </p:txBody>
      </p:sp>
      <p:sp>
        <p:nvSpPr>
          <p:cNvPr id="5" name="">
            <a:extLst xmlns:a="http://schemas.openxmlformats.org/drawingml/2006/main">
              <a:ext uri="{FF2B5EF4-FFF2-40B4-BE49-F238E27FC236}">
                <a16:creationId xmlns:a16="http://schemas.microsoft.com/office/drawing/2014/main" id="{826B6D04-9ACA-46D9-AE77-A904A4309F8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Weeks 1–3 built the tools for deciding what a shot shows.</a:t>
            </a:r>
          </a:p>
        </p:txBody>
      </p:sp>
      <p:sp>
        <p:nvSpPr>
          <p:cNvPr id="6" name="">
            <a:extLst xmlns:a="http://schemas.openxmlformats.org/drawingml/2006/main">
              <a:ext uri="{FF2B5EF4-FFF2-40B4-BE49-F238E27FC236}">
                <a16:creationId xmlns:a16="http://schemas.microsoft.com/office/drawing/2014/main" id="{5A122C38-69CE-487D-B76A-3204DE146F4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41DFC78-96DB-4836-B7EE-B61EEA24C6C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2061423-EC08-4917-88B9-AD2DA5EC3728}"/>
              </a:ext>
            </a:extLst>
          </p:cNvPr>
          <p:cNvSpPr>
            <a:spLocks xmlns:a="http://schemas.openxmlformats.org/drawingml/2006/main" noGrp="1"/>
          </p:cNvSpPr>
          <p:nvPr/>
        </p:nvSpPr>
        <p:spPr>
          <a:xfrm xmlns:a="http://schemas.openxmlformats.org/drawingml/2006/main">
            <a:off x="533400" y="2609850"/>
            <a:ext cx="1028700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46B9408F-1541-426A-8BEF-AB1C58D40215}"/>
              </a:ext>
            </a:extLst>
          </p:cNvPr>
          <p:cNvSpPr>
            <a:spLocks xmlns:a="http://schemas.openxmlformats.org/drawingml/2006/main" noGrp="1"/>
          </p:cNvSpPr>
          <p:nvPr/>
        </p:nvSpPr>
        <p:spPr>
          <a:xfrm xmlns:a="http://schemas.openxmlformats.org/drawingml/2006/main">
            <a:off x="742950" y="28194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1AE0FA2-B2BB-40C1-B996-7793500D122F}"/>
              </a:ext>
            </a:extLst>
          </p:cNvPr>
          <p:cNvSpPr>
            <a:spLocks xmlns:a="http://schemas.openxmlformats.org/drawingml/2006/main" noGrp="1"/>
          </p:cNvSpPr>
          <p:nvPr/>
        </p:nvSpPr>
        <p:spPr>
          <a:xfrm xmlns:a="http://schemas.openxmlformats.org/drawingml/2006/main">
            <a:off x="742950" y="3009900"/>
            <a:ext cx="190500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Week 1–2</a:t>
            </a:r>
          </a:p>
        </p:txBody>
      </p:sp>
      <p:sp>
        <p:nvSpPr>
          <p:cNvPr id="11" name="">
            <a:extLst xmlns:a="http://schemas.openxmlformats.org/drawingml/2006/main">
              <a:ext uri="{FF2B5EF4-FFF2-40B4-BE49-F238E27FC236}">
                <a16:creationId xmlns:a16="http://schemas.microsoft.com/office/drawing/2014/main" id="{9D5D868C-A5B6-454F-9C1A-AC89BFEBB65B}"/>
              </a:ext>
            </a:extLst>
          </p:cNvPr>
          <p:cNvSpPr>
            <a:spLocks xmlns:a="http://schemas.openxmlformats.org/drawingml/2006/main" noGrp="1"/>
          </p:cNvSpPr>
          <p:nvPr/>
        </p:nvSpPr>
        <p:spPr>
          <a:xfrm xmlns:a="http://schemas.openxmlformats.org/drawingml/2006/main">
            <a:off x="2857500" y="2895600"/>
            <a:ext cx="7620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Framing and camera/phone control — deciding what is inside the frame and why.</a:t>
            </a:r>
          </a:p>
        </p:txBody>
      </p:sp>
      <p:sp>
        <p:nvSpPr>
          <p:cNvPr id="12" name="">
            <a:extLst xmlns:a="http://schemas.openxmlformats.org/drawingml/2006/main">
              <a:ext uri="{FF2B5EF4-FFF2-40B4-BE49-F238E27FC236}">
                <a16:creationId xmlns:a16="http://schemas.microsoft.com/office/drawing/2014/main" id="{04EC2662-8E79-459E-821C-A396F846063A}"/>
              </a:ext>
            </a:extLst>
          </p:cNvPr>
          <p:cNvSpPr>
            <a:spLocks xmlns:a="http://schemas.openxmlformats.org/drawingml/2006/main" noGrp="1"/>
          </p:cNvSpPr>
          <p:nvPr/>
        </p:nvSpPr>
        <p:spPr>
          <a:xfrm xmlns:a="http://schemas.openxmlformats.org/drawingml/2006/main">
            <a:off x="533400" y="3848100"/>
            <a:ext cx="1028700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CB49CFBD-73D6-4A71-A307-C697B62B81E3}"/>
              </a:ext>
            </a:extLst>
          </p:cNvPr>
          <p:cNvSpPr>
            <a:spLocks xmlns:a="http://schemas.openxmlformats.org/drawingml/2006/main" noGrp="1"/>
          </p:cNvSpPr>
          <p:nvPr/>
        </p:nvSpPr>
        <p:spPr>
          <a:xfrm xmlns:a="http://schemas.openxmlformats.org/drawingml/2006/main">
            <a:off x="742950" y="40576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D29104E-BC77-4113-BA7C-8C325044C7C3}"/>
              </a:ext>
            </a:extLst>
          </p:cNvPr>
          <p:cNvSpPr>
            <a:spLocks xmlns:a="http://schemas.openxmlformats.org/drawingml/2006/main" noGrp="1"/>
          </p:cNvSpPr>
          <p:nvPr/>
        </p:nvSpPr>
        <p:spPr>
          <a:xfrm xmlns:a="http://schemas.openxmlformats.org/drawingml/2006/main">
            <a:off x="742950" y="4248150"/>
            <a:ext cx="190500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Week 3</a:t>
            </a:r>
          </a:p>
        </p:txBody>
      </p:sp>
      <p:sp>
        <p:nvSpPr>
          <p:cNvPr id="15" name="">
            <a:extLst xmlns:a="http://schemas.openxmlformats.org/drawingml/2006/main">
              <a:ext uri="{FF2B5EF4-FFF2-40B4-BE49-F238E27FC236}">
                <a16:creationId xmlns:a16="http://schemas.microsoft.com/office/drawing/2014/main" id="{40A434EB-2CF0-41C0-BDFA-95987B03B2F7}"/>
              </a:ext>
            </a:extLst>
          </p:cNvPr>
          <p:cNvSpPr>
            <a:spLocks xmlns:a="http://schemas.openxmlformats.org/drawingml/2006/main" noGrp="1"/>
          </p:cNvSpPr>
          <p:nvPr/>
        </p:nvSpPr>
        <p:spPr>
          <a:xfrm xmlns:a="http://schemas.openxmlformats.org/drawingml/2006/main">
            <a:off x="2857500" y="4133850"/>
            <a:ext cx="7620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Light and colour as authored decisions — direction, quality and colour temperature set mood and readability.</a:t>
            </a:r>
          </a:p>
        </p:txBody>
      </p:sp>
      <p:sp>
        <p:nvSpPr>
          <p:cNvPr id="16" name="">
            <a:extLst xmlns:a="http://schemas.openxmlformats.org/drawingml/2006/main">
              <a:ext uri="{FF2B5EF4-FFF2-40B4-BE49-F238E27FC236}">
                <a16:creationId xmlns:a16="http://schemas.microsoft.com/office/drawing/2014/main" id="{FD9452DE-F160-44E5-99EB-EEA3342B2A03}"/>
              </a:ext>
            </a:extLst>
          </p:cNvPr>
          <p:cNvSpPr>
            <a:spLocks xmlns:a="http://schemas.openxmlformats.org/drawingml/2006/main" noGrp="1"/>
          </p:cNvSpPr>
          <p:nvPr/>
        </p:nvSpPr>
        <p:spPr>
          <a:xfrm xmlns:a="http://schemas.openxmlformats.org/drawingml/2006/main">
            <a:off x="533400" y="5334000"/>
            <a:ext cx="1028700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Ask yourself: where in your final project did a specific lighting or framing decision come directly from these weeks?</a:t>
            </a:r>
          </a:p>
        </p:txBody>
      </p:sp>
    </p:spTree>
    <p:extLst>
      <p:ext uri="{BB962C8B-B14F-4D97-AF65-F5344CB8AC3E}">
        <p14:creationId xmlns:p14="http://schemas.microsoft.com/office/powerpoint/2010/main" val="832229985"/>
      </p:ext>
    </p:extLst>
  </p:cSld>
</p:sld>
</file>

<file path=ppt/slides/slide1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3735B94-DADC-4DCD-AAC2-7449D267BA1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A9B0862-3F33-4E47-9DFC-55E7F9CA506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8027E722-4193-48BC-8781-E642AEB86A99}"/>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15</a:t>
            </a:r>
          </a:p>
        </p:txBody>
      </p:sp>
      <p:sp>
        <p:nvSpPr>
          <p:cNvPr id="4" name="">
            <a:extLst xmlns:a="http://schemas.openxmlformats.org/drawingml/2006/main">
              <a:ext uri="{FF2B5EF4-FFF2-40B4-BE49-F238E27FC236}">
                <a16:creationId xmlns:a16="http://schemas.microsoft.com/office/drawing/2014/main" id="{4D8D1F23-AF79-4374-8CBA-213A941BAC13}"/>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course's throughline, part 2 — recording and planning</a:t>
            </a:r>
          </a:p>
        </p:txBody>
      </p:sp>
      <p:sp>
        <p:nvSpPr>
          <p:cNvPr id="5" name="">
            <a:extLst xmlns:a="http://schemas.openxmlformats.org/drawingml/2006/main">
              <a:ext uri="{FF2B5EF4-FFF2-40B4-BE49-F238E27FC236}">
                <a16:creationId xmlns:a16="http://schemas.microsoft.com/office/drawing/2014/main" id="{B8912329-B7FB-420C-B249-3FFCBA6F99E7}"/>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Weeks 4–6 built the tools for capturing real material responsibly.</a:t>
            </a:r>
          </a:p>
        </p:txBody>
      </p:sp>
      <p:sp>
        <p:nvSpPr>
          <p:cNvPr id="6" name="">
            <a:extLst xmlns:a="http://schemas.openxmlformats.org/drawingml/2006/main">
              <a:ext uri="{FF2B5EF4-FFF2-40B4-BE49-F238E27FC236}">
                <a16:creationId xmlns:a16="http://schemas.microsoft.com/office/drawing/2014/main" id="{309F0CED-A14B-4662-9717-3829B11F07D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80CD4B6-4EFD-4EF0-A7E5-935AC69E8F8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02A4B15-CAD9-41DB-B53C-3667AD21B76A}"/>
              </a:ext>
            </a:extLst>
          </p:cNvPr>
          <p:cNvSpPr>
            <a:spLocks xmlns:a="http://schemas.openxmlformats.org/drawingml/2006/main" noGrp="1"/>
          </p:cNvSpPr>
          <p:nvPr/>
        </p:nvSpPr>
        <p:spPr>
          <a:xfrm xmlns:a="http://schemas.openxmlformats.org/drawingml/2006/main">
            <a:off x="533400" y="2476500"/>
            <a:ext cx="10287000" cy="876300"/>
          </a:xfrm>
          <a:prstGeom xmlns:a="http://schemas.openxmlformats.org/drawingml/2006/main" prst="roundRect">
            <a:avLst>
              <a:gd name="adj" fmla="val 1304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653204FE-2E20-4D04-BA3E-A3B4DB92DF88}"/>
              </a:ext>
            </a:extLst>
          </p:cNvPr>
          <p:cNvSpPr>
            <a:spLocks xmlns:a="http://schemas.openxmlformats.org/drawingml/2006/main" noGrp="1"/>
          </p:cNvSpPr>
          <p:nvPr/>
        </p:nvSpPr>
        <p:spPr>
          <a:xfrm xmlns:a="http://schemas.openxmlformats.org/drawingml/2006/main">
            <a:off x="742950" y="26479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1937135-3AF4-403E-963B-5CEE1B98C3D4}"/>
              </a:ext>
            </a:extLst>
          </p:cNvPr>
          <p:cNvSpPr>
            <a:spLocks xmlns:a="http://schemas.openxmlformats.org/drawingml/2006/main" noGrp="1"/>
          </p:cNvSpPr>
          <p:nvPr/>
        </p:nvSpPr>
        <p:spPr>
          <a:xfrm xmlns:a="http://schemas.openxmlformats.org/drawingml/2006/main">
            <a:off x="742950" y="2800350"/>
            <a:ext cx="19050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2327"/>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Week 4</a:t>
            </a:r>
          </a:p>
        </p:txBody>
      </p:sp>
      <p:sp>
        <p:nvSpPr>
          <p:cNvPr id="11" name="">
            <a:extLst xmlns:a="http://schemas.openxmlformats.org/drawingml/2006/main">
              <a:ext uri="{FF2B5EF4-FFF2-40B4-BE49-F238E27FC236}">
                <a16:creationId xmlns:a16="http://schemas.microsoft.com/office/drawing/2014/main" id="{BE9B689F-E3F9-48BC-93BC-8D8F97B944BA}"/>
              </a:ext>
            </a:extLst>
          </p:cNvPr>
          <p:cNvSpPr>
            <a:spLocks xmlns:a="http://schemas.openxmlformats.org/drawingml/2006/main" noGrp="1"/>
          </p:cNvSpPr>
          <p:nvPr/>
        </p:nvSpPr>
        <p:spPr>
          <a:xfrm xmlns:a="http://schemas.openxmlformats.org/drawingml/2006/main">
            <a:off x="2857500" y="2705100"/>
            <a:ext cx="762000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Recording sound — distance, room tone, wind and monitoring as deliberate audio choices.</a:t>
            </a:r>
          </a:p>
        </p:txBody>
      </p:sp>
      <p:sp>
        <p:nvSpPr>
          <p:cNvPr id="12" name="">
            <a:extLst xmlns:a="http://schemas.openxmlformats.org/drawingml/2006/main">
              <a:ext uri="{FF2B5EF4-FFF2-40B4-BE49-F238E27FC236}">
                <a16:creationId xmlns:a16="http://schemas.microsoft.com/office/drawing/2014/main" id="{B75E2E42-37B2-41A5-9CB0-CE40F5DA983C}"/>
              </a:ext>
            </a:extLst>
          </p:cNvPr>
          <p:cNvSpPr>
            <a:spLocks xmlns:a="http://schemas.openxmlformats.org/drawingml/2006/main" noGrp="1"/>
          </p:cNvSpPr>
          <p:nvPr/>
        </p:nvSpPr>
        <p:spPr>
          <a:xfrm xmlns:a="http://schemas.openxmlformats.org/drawingml/2006/main">
            <a:off x="533400" y="3505200"/>
            <a:ext cx="10287000" cy="876300"/>
          </a:xfrm>
          <a:prstGeom xmlns:a="http://schemas.openxmlformats.org/drawingml/2006/main" prst="roundRect">
            <a:avLst>
              <a:gd name="adj" fmla="val 1304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6A6A6347-FB3C-48C8-BAA0-E0D107191287}"/>
              </a:ext>
            </a:extLst>
          </p:cNvPr>
          <p:cNvSpPr>
            <a:spLocks xmlns:a="http://schemas.openxmlformats.org/drawingml/2006/main" noGrp="1"/>
          </p:cNvSpPr>
          <p:nvPr/>
        </p:nvSpPr>
        <p:spPr>
          <a:xfrm xmlns:a="http://schemas.openxmlformats.org/drawingml/2006/main">
            <a:off x="742950" y="36766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A57B5A4-0E0A-46FD-B03A-532392F64C71}"/>
              </a:ext>
            </a:extLst>
          </p:cNvPr>
          <p:cNvSpPr>
            <a:spLocks xmlns:a="http://schemas.openxmlformats.org/drawingml/2006/main" noGrp="1"/>
          </p:cNvSpPr>
          <p:nvPr/>
        </p:nvSpPr>
        <p:spPr>
          <a:xfrm xmlns:a="http://schemas.openxmlformats.org/drawingml/2006/main">
            <a:off x="742950" y="3829050"/>
            <a:ext cx="19050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2327"/>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Week 5</a:t>
            </a:r>
          </a:p>
        </p:txBody>
      </p:sp>
      <p:sp>
        <p:nvSpPr>
          <p:cNvPr id="15" name="">
            <a:extLst xmlns:a="http://schemas.openxmlformats.org/drawingml/2006/main">
              <a:ext uri="{FF2B5EF4-FFF2-40B4-BE49-F238E27FC236}">
                <a16:creationId xmlns:a16="http://schemas.microsoft.com/office/drawing/2014/main" id="{36DE7921-9408-491C-AABF-AB208CC6438A}"/>
              </a:ext>
            </a:extLst>
          </p:cNvPr>
          <p:cNvSpPr>
            <a:spLocks xmlns:a="http://schemas.openxmlformats.org/drawingml/2006/main" noGrp="1"/>
          </p:cNvSpPr>
          <p:nvPr/>
        </p:nvSpPr>
        <p:spPr>
          <a:xfrm xmlns:a="http://schemas.openxmlformats.org/drawingml/2006/main">
            <a:off x="2857500" y="3733800"/>
            <a:ext cx="762000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Interview and observation — consent conversations, open questions, permission for a real subject.</a:t>
            </a:r>
          </a:p>
        </p:txBody>
      </p:sp>
      <p:sp>
        <p:nvSpPr>
          <p:cNvPr id="16" name="">
            <a:extLst xmlns:a="http://schemas.openxmlformats.org/drawingml/2006/main">
              <a:ext uri="{FF2B5EF4-FFF2-40B4-BE49-F238E27FC236}">
                <a16:creationId xmlns:a16="http://schemas.microsoft.com/office/drawing/2014/main" id="{83909D87-D872-45D7-9B3B-A4DC2DA93C7D}"/>
              </a:ext>
            </a:extLst>
          </p:cNvPr>
          <p:cNvSpPr>
            <a:spLocks xmlns:a="http://schemas.openxmlformats.org/drawingml/2006/main" noGrp="1"/>
          </p:cNvSpPr>
          <p:nvPr/>
        </p:nvSpPr>
        <p:spPr>
          <a:xfrm xmlns:a="http://schemas.openxmlformats.org/drawingml/2006/main">
            <a:off x="533400" y="4533900"/>
            <a:ext cx="10287000" cy="876300"/>
          </a:xfrm>
          <a:prstGeom xmlns:a="http://schemas.openxmlformats.org/drawingml/2006/main" prst="roundRect">
            <a:avLst>
              <a:gd name="adj" fmla="val 1304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25F64135-1A9E-4642-9247-D9C420519510}"/>
              </a:ext>
            </a:extLst>
          </p:cNvPr>
          <p:cNvSpPr>
            <a:spLocks xmlns:a="http://schemas.openxmlformats.org/drawingml/2006/main" noGrp="1"/>
          </p:cNvSpPr>
          <p:nvPr/>
        </p:nvSpPr>
        <p:spPr>
          <a:xfrm xmlns:a="http://schemas.openxmlformats.org/drawingml/2006/main">
            <a:off x="742950" y="47053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E226E50-842D-4F91-9794-503AFF3F2DAA}"/>
              </a:ext>
            </a:extLst>
          </p:cNvPr>
          <p:cNvSpPr>
            <a:spLocks xmlns:a="http://schemas.openxmlformats.org/drawingml/2006/main" noGrp="1"/>
          </p:cNvSpPr>
          <p:nvPr/>
        </p:nvSpPr>
        <p:spPr>
          <a:xfrm xmlns:a="http://schemas.openxmlformats.org/drawingml/2006/main">
            <a:off x="742950" y="4857750"/>
            <a:ext cx="19050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2327"/>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Week 6</a:t>
            </a:r>
          </a:p>
        </p:txBody>
      </p:sp>
      <p:sp>
        <p:nvSpPr>
          <p:cNvPr id="19" name="">
            <a:extLst xmlns:a="http://schemas.openxmlformats.org/drawingml/2006/main">
              <a:ext uri="{FF2B5EF4-FFF2-40B4-BE49-F238E27FC236}">
                <a16:creationId xmlns:a16="http://schemas.microsoft.com/office/drawing/2014/main" id="{C5433B0C-73F1-4EF2-B6A5-E61D0D957846}"/>
              </a:ext>
            </a:extLst>
          </p:cNvPr>
          <p:cNvSpPr>
            <a:spLocks xmlns:a="http://schemas.openxmlformats.org/drawingml/2006/main" noGrp="1"/>
          </p:cNvSpPr>
          <p:nvPr/>
        </p:nvSpPr>
        <p:spPr>
          <a:xfrm xmlns:a="http://schemas.openxmlformats.org/drawingml/2006/main">
            <a:off x="2857500" y="4762500"/>
            <a:ext cx="762000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Storyboards and production plans — logline, shot-list review, a written production log.</a:t>
            </a:r>
          </a:p>
        </p:txBody>
      </p:sp>
      <p:sp>
        <p:nvSpPr>
          <p:cNvPr id="20" name="">
            <a:extLst xmlns:a="http://schemas.openxmlformats.org/drawingml/2006/main">
              <a:ext uri="{FF2B5EF4-FFF2-40B4-BE49-F238E27FC236}">
                <a16:creationId xmlns:a16="http://schemas.microsoft.com/office/drawing/2014/main" id="{8D9A2FA0-D5CE-4ED6-8F10-70B61B6D7874}"/>
              </a:ext>
            </a:extLst>
          </p:cNvPr>
          <p:cNvSpPr>
            <a:spLocks xmlns:a="http://schemas.openxmlformats.org/drawingml/2006/main" noGrp="1"/>
          </p:cNvSpPr>
          <p:nvPr/>
        </p:nvSpPr>
        <p:spPr>
          <a:xfrm xmlns:a="http://schemas.openxmlformats.org/drawingml/2006/main">
            <a:off x="533400" y="5695950"/>
            <a:ext cx="10287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1">
                <a:solidFill>
                  <a:srgbClr val="1E252B"/>
                </a:solidFill>
                <a:latin typeface="Aptos"/>
                <a:ea typeface="Aptos"/>
                <a:cs typeface="Aptos"/>
              </a:defRPr>
            </a:pPr>
            <a:r>
              <a:rPr sz="1350" b="1">
                <a:solidFill>
                  <a:srgbClr val="1E252B"/>
                </a:solidFill>
                <a:latin typeface="Aptos"/>
                <a:ea typeface="Aptos"/>
                <a:cs typeface="Aptos"/>
              </a:rPr>
              <a:t>Your production log and consent record in the dossier are the direct evidence of these three weeks.</a:t>
            </a:r>
          </a:p>
        </p:txBody>
      </p:sp>
    </p:spTree>
    <p:extLst>
      <p:ext uri="{BB962C8B-B14F-4D97-AF65-F5344CB8AC3E}">
        <p14:creationId xmlns:p14="http://schemas.microsoft.com/office/powerpoint/2010/main" val="350482894"/>
      </p:ext>
    </p:extLst>
  </p:cSld>
</p:sld>
</file>

<file path=ppt/slides/slide1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6387F0D-16BD-4D79-B99E-C4CD82F951E7}"/>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23CE982-2142-47E6-8206-E62444AEE01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238B33E-3B4B-4073-86BE-F1F16C002B08}"/>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16</a:t>
            </a:r>
          </a:p>
        </p:txBody>
      </p:sp>
      <p:sp>
        <p:nvSpPr>
          <p:cNvPr id="4" name="">
            <a:extLst xmlns:a="http://schemas.openxmlformats.org/drawingml/2006/main">
              <a:ext uri="{FF2B5EF4-FFF2-40B4-BE49-F238E27FC236}">
                <a16:creationId xmlns:a16="http://schemas.microsoft.com/office/drawing/2014/main" id="{C392F711-C033-4849-B68C-7903219A7FC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course's throughline, part 3 — assembling for an audience</a:t>
            </a:r>
          </a:p>
        </p:txBody>
      </p:sp>
      <p:sp>
        <p:nvSpPr>
          <p:cNvPr id="5" name="">
            <a:extLst xmlns:a="http://schemas.openxmlformats.org/drawingml/2006/main">
              <a:ext uri="{FF2B5EF4-FFF2-40B4-BE49-F238E27FC236}">
                <a16:creationId xmlns:a16="http://schemas.microsoft.com/office/drawing/2014/main" id="{B316BA12-7C3F-47E7-B998-3E39A870F4D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Weeks 7–11 built the tools for cutting, reading and revising.</a:t>
            </a:r>
          </a:p>
        </p:txBody>
      </p:sp>
      <p:sp>
        <p:nvSpPr>
          <p:cNvPr id="6" name="">
            <a:extLst xmlns:a="http://schemas.openxmlformats.org/drawingml/2006/main">
              <a:ext uri="{FF2B5EF4-FFF2-40B4-BE49-F238E27FC236}">
                <a16:creationId xmlns:a16="http://schemas.microsoft.com/office/drawing/2014/main" id="{FE6D8142-8201-4F6B-8D17-C7B6052AFCE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2B31B6D-A329-4DC8-9492-66A4432CF78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7BF58FD-4FF0-4C67-B12F-998D601F8599}"/>
              </a:ext>
            </a:extLst>
          </p:cNvPr>
          <p:cNvSpPr>
            <a:spLocks xmlns:a="http://schemas.openxmlformats.org/drawingml/2006/main" noGrp="1"/>
          </p:cNvSpPr>
          <p:nvPr/>
        </p:nvSpPr>
        <p:spPr>
          <a:xfrm xmlns:a="http://schemas.openxmlformats.org/drawingml/2006/main">
            <a:off x="533400" y="2476500"/>
            <a:ext cx="10287000" cy="876300"/>
          </a:xfrm>
          <a:prstGeom xmlns:a="http://schemas.openxmlformats.org/drawingml/2006/main" prst="roundRect">
            <a:avLst>
              <a:gd name="adj" fmla="val 1304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317E6D95-729A-4D01-A140-F5A2C4FC3CE1}"/>
              </a:ext>
            </a:extLst>
          </p:cNvPr>
          <p:cNvSpPr>
            <a:spLocks xmlns:a="http://schemas.openxmlformats.org/drawingml/2006/main" noGrp="1"/>
          </p:cNvSpPr>
          <p:nvPr/>
        </p:nvSpPr>
        <p:spPr>
          <a:xfrm xmlns:a="http://schemas.openxmlformats.org/drawingml/2006/main">
            <a:off x="742950" y="26479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F10C5E1-06C9-40E1-A0CA-A5189B5754DA}"/>
              </a:ext>
            </a:extLst>
          </p:cNvPr>
          <p:cNvSpPr>
            <a:spLocks xmlns:a="http://schemas.openxmlformats.org/drawingml/2006/main" noGrp="1"/>
          </p:cNvSpPr>
          <p:nvPr/>
        </p:nvSpPr>
        <p:spPr>
          <a:xfrm xmlns:a="http://schemas.openxmlformats.org/drawingml/2006/main">
            <a:off x="742950" y="2800350"/>
            <a:ext cx="19050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2327"/>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Week 7–8</a:t>
            </a:r>
          </a:p>
        </p:txBody>
      </p:sp>
      <p:sp>
        <p:nvSpPr>
          <p:cNvPr id="11" name="">
            <a:extLst xmlns:a="http://schemas.openxmlformats.org/drawingml/2006/main">
              <a:ext uri="{FF2B5EF4-FFF2-40B4-BE49-F238E27FC236}">
                <a16:creationId xmlns:a16="http://schemas.microsoft.com/office/drawing/2014/main" id="{992DB5D3-50EC-463B-9584-DFB3A31FAF06}"/>
              </a:ext>
            </a:extLst>
          </p:cNvPr>
          <p:cNvSpPr>
            <a:spLocks xmlns:a="http://schemas.openxmlformats.org/drawingml/2006/main" noGrp="1"/>
          </p:cNvSpPr>
          <p:nvPr/>
        </p:nvSpPr>
        <p:spPr>
          <a:xfrm xmlns:a="http://schemas.openxmlformats.org/drawingml/2006/main">
            <a:off x="2857500" y="2705100"/>
            <a:ext cx="762000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First assemblies, continuity and rhythm — what story a cut tells, screen direction, pacing.</a:t>
            </a:r>
          </a:p>
        </p:txBody>
      </p:sp>
      <p:sp>
        <p:nvSpPr>
          <p:cNvPr id="12" name="">
            <a:extLst xmlns:a="http://schemas.openxmlformats.org/drawingml/2006/main">
              <a:ext uri="{FF2B5EF4-FFF2-40B4-BE49-F238E27FC236}">
                <a16:creationId xmlns:a16="http://schemas.microsoft.com/office/drawing/2014/main" id="{25077C63-AD29-4BE8-87F5-C6A8C1C39FEB}"/>
              </a:ext>
            </a:extLst>
          </p:cNvPr>
          <p:cNvSpPr>
            <a:spLocks xmlns:a="http://schemas.openxmlformats.org/drawingml/2006/main" noGrp="1"/>
          </p:cNvSpPr>
          <p:nvPr/>
        </p:nvSpPr>
        <p:spPr>
          <a:xfrm xmlns:a="http://schemas.openxmlformats.org/drawingml/2006/main">
            <a:off x="533400" y="3505200"/>
            <a:ext cx="10287000" cy="876300"/>
          </a:xfrm>
          <a:prstGeom xmlns:a="http://schemas.openxmlformats.org/drawingml/2006/main" prst="roundRect">
            <a:avLst>
              <a:gd name="adj" fmla="val 1304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3FD6E835-44E8-484B-A228-D010C99D7009}"/>
              </a:ext>
            </a:extLst>
          </p:cNvPr>
          <p:cNvSpPr>
            <a:spLocks xmlns:a="http://schemas.openxmlformats.org/drawingml/2006/main" noGrp="1"/>
          </p:cNvSpPr>
          <p:nvPr/>
        </p:nvSpPr>
        <p:spPr>
          <a:xfrm xmlns:a="http://schemas.openxmlformats.org/drawingml/2006/main">
            <a:off x="742950" y="36766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9D5C758-63A4-45E0-8277-7381BBD59A2B}"/>
              </a:ext>
            </a:extLst>
          </p:cNvPr>
          <p:cNvSpPr>
            <a:spLocks xmlns:a="http://schemas.openxmlformats.org/drawingml/2006/main" noGrp="1"/>
          </p:cNvSpPr>
          <p:nvPr/>
        </p:nvSpPr>
        <p:spPr>
          <a:xfrm xmlns:a="http://schemas.openxmlformats.org/drawingml/2006/main">
            <a:off x="742950" y="3829050"/>
            <a:ext cx="19050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2327"/>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Week 9</a:t>
            </a:r>
          </a:p>
        </p:txBody>
      </p:sp>
      <p:sp>
        <p:nvSpPr>
          <p:cNvPr id="15" name="">
            <a:extLst xmlns:a="http://schemas.openxmlformats.org/drawingml/2006/main">
              <a:ext uri="{FF2B5EF4-FFF2-40B4-BE49-F238E27FC236}">
                <a16:creationId xmlns:a16="http://schemas.microsoft.com/office/drawing/2014/main" id="{028F1C06-9B6D-45BA-9E1F-970CFD3F3D22}"/>
              </a:ext>
            </a:extLst>
          </p:cNvPr>
          <p:cNvSpPr>
            <a:spLocks xmlns:a="http://schemas.openxmlformats.org/drawingml/2006/main" noGrp="1"/>
          </p:cNvSpPr>
          <p:nvPr/>
        </p:nvSpPr>
        <p:spPr>
          <a:xfrm xmlns:a="http://schemas.openxmlformats.org/drawingml/2006/main">
            <a:off x="2857500" y="3733800"/>
            <a:ext cx="762000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Captions, music and audience — accessibility and reading context as design decisions.</a:t>
            </a:r>
          </a:p>
        </p:txBody>
      </p:sp>
      <p:sp>
        <p:nvSpPr>
          <p:cNvPr id="16" name="">
            <a:extLst xmlns:a="http://schemas.openxmlformats.org/drawingml/2006/main">
              <a:ext uri="{FF2B5EF4-FFF2-40B4-BE49-F238E27FC236}">
                <a16:creationId xmlns:a16="http://schemas.microsoft.com/office/drawing/2014/main" id="{139266DA-126D-4460-917F-90AD46B0B215}"/>
              </a:ext>
            </a:extLst>
          </p:cNvPr>
          <p:cNvSpPr>
            <a:spLocks xmlns:a="http://schemas.openxmlformats.org/drawingml/2006/main" noGrp="1"/>
          </p:cNvSpPr>
          <p:nvPr/>
        </p:nvSpPr>
        <p:spPr>
          <a:xfrm xmlns:a="http://schemas.openxmlformats.org/drawingml/2006/main">
            <a:off x="533400" y="4533900"/>
            <a:ext cx="10287000" cy="876300"/>
          </a:xfrm>
          <a:prstGeom xmlns:a="http://schemas.openxmlformats.org/drawingml/2006/main" prst="roundRect">
            <a:avLst>
              <a:gd name="adj" fmla="val 1304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560E1A27-D1A1-43EB-A71F-5B44D291AB24}"/>
              </a:ext>
            </a:extLst>
          </p:cNvPr>
          <p:cNvSpPr>
            <a:spLocks xmlns:a="http://schemas.openxmlformats.org/drawingml/2006/main" noGrp="1"/>
          </p:cNvSpPr>
          <p:nvPr/>
        </p:nvSpPr>
        <p:spPr>
          <a:xfrm xmlns:a="http://schemas.openxmlformats.org/drawingml/2006/main">
            <a:off x="742950" y="47053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1AE4F12-B9FB-48B7-8F5F-FC972FE7F50B}"/>
              </a:ext>
            </a:extLst>
          </p:cNvPr>
          <p:cNvSpPr>
            <a:spLocks xmlns:a="http://schemas.openxmlformats.org/drawingml/2006/main" noGrp="1"/>
          </p:cNvSpPr>
          <p:nvPr/>
        </p:nvSpPr>
        <p:spPr>
          <a:xfrm xmlns:a="http://schemas.openxmlformats.org/drawingml/2006/main">
            <a:off x="742950" y="4857750"/>
            <a:ext cx="19050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2327"/>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Week 10–11</a:t>
            </a:r>
          </a:p>
        </p:txBody>
      </p:sp>
      <p:sp>
        <p:nvSpPr>
          <p:cNvPr id="19" name="">
            <a:extLst xmlns:a="http://schemas.openxmlformats.org/drawingml/2006/main">
              <a:ext uri="{FF2B5EF4-FFF2-40B4-BE49-F238E27FC236}">
                <a16:creationId xmlns:a16="http://schemas.microsoft.com/office/drawing/2014/main" id="{C25DDC92-F8AD-4549-BE4B-5BBBF2DDE43C}"/>
              </a:ext>
            </a:extLst>
          </p:cNvPr>
          <p:cNvSpPr>
            <a:spLocks xmlns:a="http://schemas.openxmlformats.org/drawingml/2006/main" noGrp="1"/>
          </p:cNvSpPr>
          <p:nvPr/>
        </p:nvSpPr>
        <p:spPr>
          <a:xfrm xmlns:a="http://schemas.openxmlformats.org/drawingml/2006/main">
            <a:off x="2857500" y="4762500"/>
            <a:ext cx="762000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Rough-cut clinic and revision — structured peer feedback, picture lock discipline.</a:t>
            </a:r>
          </a:p>
        </p:txBody>
      </p:sp>
      <p:sp>
        <p:nvSpPr>
          <p:cNvPr id="20" name="">
            <a:extLst xmlns:a="http://schemas.openxmlformats.org/drawingml/2006/main">
              <a:ext uri="{FF2B5EF4-FFF2-40B4-BE49-F238E27FC236}">
                <a16:creationId xmlns:a16="http://schemas.microsoft.com/office/drawing/2014/main" id="{561DF7B3-5512-4A6A-BC8E-5AB32D89DF9B}"/>
              </a:ext>
            </a:extLst>
          </p:cNvPr>
          <p:cNvSpPr>
            <a:spLocks xmlns:a="http://schemas.openxmlformats.org/drawingml/2006/main" noGrp="1"/>
          </p:cNvSpPr>
          <p:nvPr/>
        </p:nvSpPr>
        <p:spPr>
          <a:xfrm xmlns:a="http://schemas.openxmlformats.org/drawingml/2006/main">
            <a:off x="533400" y="5695950"/>
            <a:ext cx="10287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1">
                <a:solidFill>
                  <a:srgbClr val="1E252B"/>
                </a:solidFill>
                <a:latin typeface="Aptos"/>
                <a:ea typeface="Aptos"/>
                <a:cs typeface="Aptos"/>
              </a:defRPr>
            </a:pPr>
            <a:r>
              <a:rPr sz="1350" b="1">
                <a:solidFill>
                  <a:srgbClr val="1E252B"/>
                </a:solidFill>
                <a:latin typeface="Aptos"/>
                <a:ea typeface="Aptos"/>
                <a:cs typeface="Aptos"/>
              </a:rPr>
              <a:t>Your two documented feedback changes are the direct evidence that this revision loop actually ran.</a:t>
            </a:r>
          </a:p>
        </p:txBody>
      </p:sp>
    </p:spTree>
    <p:extLst>
      <p:ext uri="{BB962C8B-B14F-4D97-AF65-F5344CB8AC3E}">
        <p14:creationId xmlns:p14="http://schemas.microsoft.com/office/powerpoint/2010/main" val="1475866698"/>
      </p:ext>
    </p:extLst>
  </p:cSld>
</p:sld>
</file>

<file path=ppt/slides/slide1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9396574-DBAC-4A2F-8770-B2A2A39CCB6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DA052C8-90D1-453C-AF70-E3E00BC64D04}"/>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E56B28B5-968E-48D9-8772-E92BB7B9A826}"/>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17</a:t>
            </a:r>
          </a:p>
        </p:txBody>
      </p:sp>
      <p:sp>
        <p:nvSpPr>
          <p:cNvPr id="4" name="">
            <a:extLst xmlns:a="http://schemas.openxmlformats.org/drawingml/2006/main">
              <a:ext uri="{FF2B5EF4-FFF2-40B4-BE49-F238E27FC236}">
                <a16:creationId xmlns:a16="http://schemas.microsoft.com/office/drawing/2014/main" id="{F58B3630-1D27-4F2F-A9C6-2419DF84B23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One escalating practice, not eleven separate topics</a:t>
            </a:r>
          </a:p>
        </p:txBody>
      </p:sp>
      <p:sp>
        <p:nvSpPr>
          <p:cNvPr id="5" name="">
            <a:extLst xmlns:a="http://schemas.openxmlformats.org/drawingml/2006/main">
              <a:ext uri="{FF2B5EF4-FFF2-40B4-BE49-F238E27FC236}">
                <a16:creationId xmlns:a16="http://schemas.microsoft.com/office/drawing/2014/main" id="{446ACEE9-6CEB-49DC-827E-FD3E70C535E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Each week's tool had to work together inside a single 2–3 minute film.</a:t>
            </a:r>
          </a:p>
        </p:txBody>
      </p:sp>
      <p:sp>
        <p:nvSpPr>
          <p:cNvPr id="6" name="">
            <a:extLst xmlns:a="http://schemas.openxmlformats.org/drawingml/2006/main">
              <a:ext uri="{FF2B5EF4-FFF2-40B4-BE49-F238E27FC236}">
                <a16:creationId xmlns:a16="http://schemas.microsoft.com/office/drawing/2014/main" id="{4199CE2F-F447-4DA9-8691-05D8D2B3DDA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F60E90D-5A23-4706-A08C-63CD184DED20}"/>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284AB126-6718-4AAA-B398-2D175BA53F41}"/>
              </a:ext>
            </a:extLst>
          </p:cNvPr>
          <p:cNvSpPr>
            <a:spLocks xmlns:a="http://schemas.openxmlformats.org/drawingml/2006/main" noGrp="1"/>
          </p:cNvSpPr>
          <p:nvPr/>
        </p:nvSpPr>
        <p:spPr>
          <a:xfrm xmlns:a="http://schemas.openxmlformats.org/drawingml/2006/main">
            <a:off x="533400" y="2495550"/>
            <a:ext cx="103822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Seeing → light → sound → interview and observation → planning → a first cut → continuity and rhythm → audience and accessibility → peer feedback → revision and lock → screening.</a:t>
            </a:r>
          </a:p>
        </p:txBody>
      </p:sp>
      <p:sp>
        <p:nvSpPr>
          <p:cNvPr id="9" name="">
            <a:extLst xmlns:a="http://schemas.openxmlformats.org/drawingml/2006/main">
              <a:ext uri="{FF2B5EF4-FFF2-40B4-BE49-F238E27FC236}">
                <a16:creationId xmlns:a16="http://schemas.microsoft.com/office/drawing/2014/main" id="{138BE71F-2264-4482-821A-E14B82D3599B}"/>
              </a:ext>
            </a:extLst>
          </p:cNvPr>
          <p:cNvSpPr>
            <a:spLocks xmlns:a="http://schemas.openxmlformats.org/drawingml/2006/main" noGrp="1"/>
          </p:cNvSpPr>
          <p:nvPr/>
        </p:nvSpPr>
        <p:spPr>
          <a:xfrm xmlns:a="http://schemas.openxmlformats.org/drawingml/2006/main">
            <a:off x="533400" y="3771900"/>
            <a:ext cx="1028700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30714C46-1A41-40EB-88D1-C24528C872D6}"/>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B03E0D1-16C7-45BC-BFA0-4F1B3F83C41B}"/>
              </a:ext>
            </a:extLst>
          </p:cNvPr>
          <p:cNvSpPr>
            <a:spLocks xmlns:a="http://schemas.openxmlformats.org/drawingml/2006/main" noGrp="1"/>
          </p:cNvSpPr>
          <p:nvPr/>
        </p:nvSpPr>
        <p:spPr>
          <a:xfrm xmlns:a="http://schemas.openxmlformats.org/drawingml/2006/main">
            <a:off x="742950" y="4171950"/>
            <a:ext cx="986790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Why this matters for marking</a:t>
            </a:r>
          </a:p>
        </p:txBody>
      </p:sp>
      <p:sp>
        <p:nvSpPr>
          <p:cNvPr id="12" name="">
            <a:extLst xmlns:a="http://schemas.openxmlformats.org/drawingml/2006/main">
              <a:ext uri="{FF2B5EF4-FFF2-40B4-BE49-F238E27FC236}">
                <a16:creationId xmlns:a16="http://schemas.microsoft.com/office/drawing/2014/main" id="{8694E576-5383-4594-B54C-61E5AB7D9482}"/>
              </a:ext>
            </a:extLst>
          </p:cNvPr>
          <p:cNvSpPr>
            <a:spLocks xmlns:a="http://schemas.openxmlformats.org/drawingml/2006/main" noGrp="1"/>
          </p:cNvSpPr>
          <p:nvPr/>
        </p:nvSpPr>
        <p:spPr>
          <a:xfrm xmlns:a="http://schemas.openxmlformats.org/drawingml/2006/main">
            <a:off x="742950" y="4552950"/>
            <a:ext cx="986790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portfolio-reflection criterion rewards demonstrating that these skills were integrated — used together under real constraints — not simply that each was practised once in isolation.</a:t>
            </a:r>
          </a:p>
        </p:txBody>
      </p:sp>
    </p:spTree>
    <p:extLst>
      <p:ext uri="{BB962C8B-B14F-4D97-AF65-F5344CB8AC3E}">
        <p14:creationId xmlns:p14="http://schemas.microsoft.com/office/powerpoint/2010/main" val="1810078115"/>
      </p:ext>
    </p:extLst>
  </p:cSld>
</p:sld>
</file>

<file path=ppt/slides/slide1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1D85BA8-0778-4FEC-B0C9-3BF825704B1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5ADE6E3-D000-4A1F-B9B7-5E71857AD31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30A0217-C2C8-4CB4-BDF0-E22A2A2E42C0}"/>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18</a:t>
            </a:r>
          </a:p>
        </p:txBody>
      </p:sp>
      <p:sp>
        <p:nvSpPr>
          <p:cNvPr id="4" name="">
            <a:extLst xmlns:a="http://schemas.openxmlformats.org/drawingml/2006/main">
              <a:ext uri="{FF2B5EF4-FFF2-40B4-BE49-F238E27FC236}">
                <a16:creationId xmlns:a16="http://schemas.microsoft.com/office/drawing/2014/main" id="{BBE6FC5C-707E-4D4E-80FD-B7C7FCD4CEB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Portfolio reflection as evidence, not decoration</a:t>
            </a:r>
          </a:p>
        </p:txBody>
      </p:sp>
      <p:sp>
        <p:nvSpPr>
          <p:cNvPr id="5" name="">
            <a:extLst xmlns:a="http://schemas.openxmlformats.org/drawingml/2006/main">
              <a:ext uri="{FF2B5EF4-FFF2-40B4-BE49-F238E27FC236}">
                <a16:creationId xmlns:a16="http://schemas.microsoft.com/office/drawing/2014/main" id="{59AF0CE1-12DB-48FB-9565-0C7E0BD8A2C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Naming a specific technical decision is stronger than a general statement of growth.</a:t>
            </a:r>
          </a:p>
        </p:txBody>
      </p:sp>
      <p:sp>
        <p:nvSpPr>
          <p:cNvPr id="6" name="">
            <a:extLst xmlns:a="http://schemas.openxmlformats.org/drawingml/2006/main">
              <a:ext uri="{FF2B5EF4-FFF2-40B4-BE49-F238E27FC236}">
                <a16:creationId xmlns:a16="http://schemas.microsoft.com/office/drawing/2014/main" id="{102B52B9-1395-452D-ABB7-4000655AAE9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77AF49D-F89F-4E00-A39F-4FF90CDFDE40}"/>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593B3A6C-D895-4558-9A68-5175CDFC6BCF}"/>
              </a:ext>
            </a:extLst>
          </p:cNvPr>
          <p:cNvSpPr>
            <a:spLocks xmlns:a="http://schemas.openxmlformats.org/drawingml/2006/main" noGrp="1"/>
          </p:cNvSpPr>
          <p:nvPr/>
        </p:nvSpPr>
        <p:spPr>
          <a:xfrm xmlns:a="http://schemas.openxmlformats.org/drawingml/2006/main">
            <a:off x="533400" y="24574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021B2D4B-DFEE-41C4-A22A-A08A46298D98}"/>
              </a:ext>
            </a:extLst>
          </p:cNvPr>
          <p:cNvSpPr>
            <a:spLocks xmlns:a="http://schemas.openxmlformats.org/drawingml/2006/main" noGrp="1"/>
          </p:cNvSpPr>
          <p:nvPr/>
        </p:nvSpPr>
        <p:spPr>
          <a:xfrm xmlns:a="http://schemas.openxmlformats.org/drawingml/2006/main">
            <a:off x="742950" y="2667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746BE89-C60E-4CE1-9998-8082AF1A85F6}"/>
              </a:ext>
            </a:extLst>
          </p:cNvPr>
          <p:cNvSpPr>
            <a:spLocks xmlns:a="http://schemas.openxmlformats.org/drawingml/2006/main" noGrp="1"/>
          </p:cNvSpPr>
          <p:nvPr/>
        </p:nvSpPr>
        <p:spPr>
          <a:xfrm xmlns:a="http://schemas.openxmlformats.org/drawingml/2006/main">
            <a:off x="742950" y="28575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Weak reflection</a:t>
            </a:r>
          </a:p>
        </p:txBody>
      </p:sp>
      <p:sp>
        <p:nvSpPr>
          <p:cNvPr id="11" name="">
            <a:extLst xmlns:a="http://schemas.openxmlformats.org/drawingml/2006/main">
              <a:ext uri="{FF2B5EF4-FFF2-40B4-BE49-F238E27FC236}">
                <a16:creationId xmlns:a16="http://schemas.microsoft.com/office/drawing/2014/main" id="{93D16904-6B13-4A11-A21B-5CE48C01AA4E}"/>
              </a:ext>
            </a:extLst>
          </p:cNvPr>
          <p:cNvSpPr>
            <a:spLocks xmlns:a="http://schemas.openxmlformats.org/drawingml/2006/main" noGrp="1"/>
          </p:cNvSpPr>
          <p:nvPr/>
        </p:nvSpPr>
        <p:spPr>
          <a:xfrm xmlns:a="http://schemas.openxmlformats.org/drawingml/2006/main">
            <a:off x="742950" y="32385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 learned a lot about editing and sound this semester and feel more confident.” True, but unverifiable and generic.</a:t>
            </a:r>
          </a:p>
        </p:txBody>
      </p:sp>
      <p:sp>
        <p:nvSpPr>
          <p:cNvPr id="12" name="">
            <a:extLst xmlns:a="http://schemas.openxmlformats.org/drawingml/2006/main">
              <a:ext uri="{FF2B5EF4-FFF2-40B4-BE49-F238E27FC236}">
                <a16:creationId xmlns:a16="http://schemas.microsoft.com/office/drawing/2014/main" id="{8F1E297E-54EE-41C5-93A2-ED97BE013FE3}"/>
              </a:ext>
            </a:extLst>
          </p:cNvPr>
          <p:cNvSpPr>
            <a:spLocks xmlns:a="http://schemas.openxmlformats.org/drawingml/2006/main" noGrp="1"/>
          </p:cNvSpPr>
          <p:nvPr/>
        </p:nvSpPr>
        <p:spPr>
          <a:xfrm xmlns:a="http://schemas.openxmlformats.org/drawingml/2006/main">
            <a:off x="6372225" y="245745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C9A8D0C7-DC7E-4C83-B067-33E3DFAF8400}"/>
              </a:ext>
            </a:extLst>
          </p:cNvPr>
          <p:cNvSpPr>
            <a:spLocks xmlns:a="http://schemas.openxmlformats.org/drawingml/2006/main" noGrp="1"/>
          </p:cNvSpPr>
          <p:nvPr/>
        </p:nvSpPr>
        <p:spPr>
          <a:xfrm xmlns:a="http://schemas.openxmlformats.org/drawingml/2006/main">
            <a:off x="6581775" y="26670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BB2A507-861B-4980-99D3-55461314F43F}"/>
              </a:ext>
            </a:extLst>
          </p:cNvPr>
          <p:cNvSpPr>
            <a:spLocks xmlns:a="http://schemas.openxmlformats.org/drawingml/2006/main" noGrp="1"/>
          </p:cNvSpPr>
          <p:nvPr/>
        </p:nvSpPr>
        <p:spPr>
          <a:xfrm xmlns:a="http://schemas.openxmlformats.org/drawingml/2006/main">
            <a:off x="6581775" y="28575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Strong reflection</a:t>
            </a:r>
          </a:p>
        </p:txBody>
      </p:sp>
      <p:sp>
        <p:nvSpPr>
          <p:cNvPr id="15" name="">
            <a:extLst xmlns:a="http://schemas.openxmlformats.org/drawingml/2006/main">
              <a:ext uri="{FF2B5EF4-FFF2-40B4-BE49-F238E27FC236}">
                <a16:creationId xmlns:a16="http://schemas.microsoft.com/office/drawing/2014/main" id="{E5ABF698-19EE-49AF-8C78-CD37545F5EBC}"/>
              </a:ext>
            </a:extLst>
          </p:cNvPr>
          <p:cNvSpPr>
            <a:spLocks xmlns:a="http://schemas.openxmlformats.org/drawingml/2006/main" noGrp="1"/>
          </p:cNvSpPr>
          <p:nvPr/>
        </p:nvSpPr>
        <p:spPr>
          <a:xfrm xmlns:a="http://schemas.openxmlformats.org/drawingml/2006/main">
            <a:off x="6581775" y="323850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“After Week 9 I re-timed my captions to a slower reading speed, which changed how the midpoint scene played on a muted phone.” Specific and checkable against the cut itself.</a:t>
            </a:r>
          </a:p>
        </p:txBody>
      </p:sp>
      <p:sp>
        <p:nvSpPr>
          <p:cNvPr id="16" name="">
            <a:extLst xmlns:a="http://schemas.openxmlformats.org/drawingml/2006/main">
              <a:ext uri="{FF2B5EF4-FFF2-40B4-BE49-F238E27FC236}">
                <a16:creationId xmlns:a16="http://schemas.microsoft.com/office/drawing/2014/main" id="{90E430E3-692E-4F4D-B158-F4A9B45F7F0A}"/>
              </a:ext>
            </a:extLst>
          </p:cNvPr>
          <p:cNvSpPr>
            <a:spLocks xmlns:a="http://schemas.openxmlformats.org/drawingml/2006/main" noGrp="1"/>
          </p:cNvSpPr>
          <p:nvPr/>
        </p:nvSpPr>
        <p:spPr>
          <a:xfrm xmlns:a="http://schemas.openxmlformats.org/drawingml/2006/main">
            <a:off x="533400" y="4876800"/>
            <a:ext cx="10287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Write your 400-word reflection the same way: name the week, the concept, and the exact decision it produced.</a:t>
            </a:r>
          </a:p>
        </p:txBody>
      </p:sp>
    </p:spTree>
    <p:extLst>
      <p:ext uri="{BB962C8B-B14F-4D97-AF65-F5344CB8AC3E}">
        <p14:creationId xmlns:p14="http://schemas.microsoft.com/office/powerpoint/2010/main" val="522479686"/>
      </p:ext>
    </p:extLst>
  </p:cSld>
</p:sld>
</file>

<file path=ppt/slides/slide1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4006583-2898-4388-862D-BC5E902A08B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E33897A-99FB-4071-A823-7789DDE3242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CD3A38C-C88A-4CB1-AB8E-88A324F002DB}"/>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19</a:t>
            </a:r>
          </a:p>
        </p:txBody>
      </p:sp>
      <p:sp>
        <p:nvSpPr>
          <p:cNvPr id="4" name="">
            <a:extLst xmlns:a="http://schemas.openxmlformats.org/drawingml/2006/main">
              <a:ext uri="{FF2B5EF4-FFF2-40B4-BE49-F238E27FC236}">
                <a16:creationId xmlns:a16="http://schemas.microsoft.com/office/drawing/2014/main" id="{4E401637-655A-4379-AFDE-A7B418522E8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Two ways an audience watches your work</a:t>
            </a:r>
          </a:p>
        </p:txBody>
      </p:sp>
      <p:sp>
        <p:nvSpPr>
          <p:cNvPr id="5" name="">
            <a:extLst xmlns:a="http://schemas.openxmlformats.org/drawingml/2006/main">
              <a:ext uri="{FF2B5EF4-FFF2-40B4-BE49-F238E27FC236}">
                <a16:creationId xmlns:a16="http://schemas.microsoft.com/office/drawing/2014/main" id="{FF534BFD-2098-4DE7-A180-A40B79884C9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screening room and a phone feed are different reading contexts, both real.</a:t>
            </a:r>
          </a:p>
        </p:txBody>
      </p:sp>
      <p:sp>
        <p:nvSpPr>
          <p:cNvPr id="6" name="">
            <a:extLst xmlns:a="http://schemas.openxmlformats.org/drawingml/2006/main">
              <a:ext uri="{FF2B5EF4-FFF2-40B4-BE49-F238E27FC236}">
                <a16:creationId xmlns:a16="http://schemas.microsoft.com/office/drawing/2014/main" id="{940B7D4F-4D48-4CBC-853A-7A45FBE367C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D942595-7FE6-4DF4-9D71-6C42077E91F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25ee00056c245f3"/>
          <a:srcRect xmlns:a="http://schemas.openxmlformats.org/drawingml/2006/main" l="16192" t="0" r="1619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EF625774-5185-43E7-BE95-5DDA33B27EA3}"/>
              </a:ext>
            </a:extLst>
          </p:cNvPr>
          <p:cNvSpPr>
            <a:spLocks xmlns:a="http://schemas.openxmlformats.org/drawingml/2006/main" noGrp="1"/>
          </p:cNvSpPr>
          <p:nvPr/>
        </p:nvSpPr>
        <p:spPr>
          <a:xfrm xmlns:a="http://schemas.openxmlformats.org/drawingml/2006/main">
            <a:off x="533400" y="2495550"/>
            <a:ext cx="6000750" cy="1143000"/>
          </a:xfrm>
          <a:prstGeom xmlns:a="http://schemas.openxmlformats.org/drawingml/2006/main" prst="roundRect">
            <a:avLst>
              <a:gd name="adj" fmla="val 1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 cinema screening gives full sound, full attention and a fixed seat. A private screening on a laptop with others gathered around gives partial attention and casual talk over the soundtrack — both are legitimate ways this work may actually be watched.</a:t>
            </a:r>
          </a:p>
        </p:txBody>
      </p:sp>
      <p:sp>
        <p:nvSpPr>
          <p:cNvPr id="10" name="">
            <a:extLst xmlns:a="http://schemas.openxmlformats.org/drawingml/2006/main">
              <a:ext uri="{FF2B5EF4-FFF2-40B4-BE49-F238E27FC236}">
                <a16:creationId xmlns:a16="http://schemas.microsoft.com/office/drawing/2014/main" id="{6A106033-23A4-4AB5-AC8E-D460769597EB}"/>
              </a:ext>
            </a:extLst>
          </p:cNvPr>
          <p:cNvSpPr>
            <a:spLocks xmlns:a="http://schemas.openxmlformats.org/drawingml/2006/main" noGrp="1"/>
          </p:cNvSpPr>
          <p:nvPr/>
        </p:nvSpPr>
        <p:spPr>
          <a:xfrm xmlns:a="http://schemas.openxmlformats.org/drawingml/2006/main">
            <a:off x="533400" y="38671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D633A94D-18F1-4292-A45D-4EFBC6D9E865}"/>
              </a:ext>
            </a:extLst>
          </p:cNvPr>
          <p:cNvSpPr>
            <a:spLocks xmlns:a="http://schemas.openxmlformats.org/drawingml/2006/main" noGrp="1"/>
          </p:cNvSpPr>
          <p:nvPr/>
        </p:nvSpPr>
        <p:spPr>
          <a:xfrm xmlns:a="http://schemas.openxmlformats.org/drawingml/2006/main">
            <a:off x="742950" y="4076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44317BF-0D7F-4BF9-A1C7-44165A07BC11}"/>
              </a:ext>
            </a:extLst>
          </p:cNvPr>
          <p:cNvSpPr>
            <a:spLocks xmlns:a="http://schemas.openxmlformats.org/drawingml/2006/main" noGrp="1"/>
          </p:cNvSpPr>
          <p:nvPr/>
        </p:nvSpPr>
        <p:spPr>
          <a:xfrm xmlns:a="http://schemas.openxmlformats.org/drawingml/2006/main">
            <a:off x="742950" y="42672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test that matters</a:t>
            </a:r>
          </a:p>
        </p:txBody>
      </p:sp>
      <p:sp>
        <p:nvSpPr>
          <p:cNvPr id="13" name="">
            <a:extLst xmlns:a="http://schemas.openxmlformats.org/drawingml/2006/main">
              <a:ext uri="{FF2B5EF4-FFF2-40B4-BE49-F238E27FC236}">
                <a16:creationId xmlns:a16="http://schemas.microsoft.com/office/drawing/2014/main" id="{F84E2F39-8CE9-413E-8581-558ADABD8B22}"/>
              </a:ext>
            </a:extLst>
          </p:cNvPr>
          <p:cNvSpPr>
            <a:spLocks xmlns:a="http://schemas.openxmlformats.org/drawingml/2006/main" noGrp="1"/>
          </p:cNvSpPr>
          <p:nvPr/>
        </p:nvSpPr>
        <p:spPr>
          <a:xfrm xmlns:a="http://schemas.openxmlformats.org/drawingml/2006/main">
            <a:off x="742950" y="46482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If your film only works in ideal conditions with full attention, it has not yet met the audience-context lessons from Week 9.</a:t>
            </a:r>
          </a:p>
        </p:txBody>
      </p:sp>
    </p:spTree>
    <p:extLst>
      <p:ext uri="{BB962C8B-B14F-4D97-AF65-F5344CB8AC3E}">
        <p14:creationId xmlns:p14="http://schemas.microsoft.com/office/powerpoint/2010/main" val="1815483953"/>
      </p:ext>
    </p:extLst>
  </p:cSld>
</p:sld>
</file>

<file path=ppt/slides/slide2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B10BFCF-F613-41D0-A413-1CF586F648A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F256DD3-9AEA-4FA4-A586-C2BBAF80C2D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57687E2-43F5-41F5-86BE-7DED9DC7C975}"/>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20</a:t>
            </a:r>
          </a:p>
        </p:txBody>
      </p:sp>
      <p:sp>
        <p:nvSpPr>
          <p:cNvPr id="4" name="">
            <a:extLst xmlns:a="http://schemas.openxmlformats.org/drawingml/2006/main">
              <a:ext uri="{FF2B5EF4-FFF2-40B4-BE49-F238E27FC236}">
                <a16:creationId xmlns:a16="http://schemas.microsoft.com/office/drawing/2014/main" id="{2F48C068-E207-4F31-A104-FB70F91F80E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Reading the discussion after a screening</a:t>
            </a:r>
          </a:p>
        </p:txBody>
      </p:sp>
      <p:sp>
        <p:nvSpPr>
          <p:cNvPr id="5" name="">
            <a:extLst xmlns:a="http://schemas.openxmlformats.org/drawingml/2006/main">
              <a:ext uri="{FF2B5EF4-FFF2-40B4-BE49-F238E27FC236}">
                <a16:creationId xmlns:a16="http://schemas.microsoft.com/office/drawing/2014/main" id="{67FDFB17-93DD-416F-B75E-31DBA92E4D6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Distinguishing a pattern worth acting on from one person's individual taste.</a:t>
            </a:r>
          </a:p>
        </p:txBody>
      </p:sp>
      <p:sp>
        <p:nvSpPr>
          <p:cNvPr id="6" name="">
            <a:extLst xmlns:a="http://schemas.openxmlformats.org/drawingml/2006/main">
              <a:ext uri="{FF2B5EF4-FFF2-40B4-BE49-F238E27FC236}">
                <a16:creationId xmlns:a16="http://schemas.microsoft.com/office/drawing/2014/main" id="{8DB571B0-54A6-4FDA-9170-338597C82B7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76C0EFB-8E64-4381-B505-F8D87F35BF6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d7955e2e11747de"/>
          <a:srcRect xmlns:a="http://schemas.openxmlformats.org/drawingml/2006/main" l="16192" t="0" r="1619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0C40BA2C-ED16-432D-95C8-411DE89C2139}"/>
              </a:ext>
            </a:extLst>
          </p:cNvPr>
          <p:cNvSpPr>
            <a:spLocks xmlns:a="http://schemas.openxmlformats.org/drawingml/2006/main" noGrp="1"/>
          </p:cNvSpPr>
          <p:nvPr/>
        </p:nvSpPr>
        <p:spPr>
          <a:xfrm xmlns:a="http://schemas.openxmlformats.org/drawingml/2006/main">
            <a:off x="533400" y="2495550"/>
            <a:ext cx="60007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97647"/>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If three separate viewers all misread the same moment, that is a structural problem in the cut. If one viewer objects to a stylistic choice everyone else understood, that is a preference — not evidence the piece failed.</a:t>
            </a:r>
          </a:p>
        </p:txBody>
      </p:sp>
      <p:sp>
        <p:nvSpPr>
          <p:cNvPr id="10" name="">
            <a:extLst xmlns:a="http://schemas.openxmlformats.org/drawingml/2006/main">
              <a:ext uri="{FF2B5EF4-FFF2-40B4-BE49-F238E27FC236}">
                <a16:creationId xmlns:a16="http://schemas.microsoft.com/office/drawing/2014/main" id="{EDD16B99-A920-4C8A-90EB-EC50B5B165BC}"/>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A34F6F1D-BD69-4154-A7B5-E519F992E387}"/>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CF6F223-4571-4AC6-89F3-1A2DB53B8A73}"/>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Same rule as Week 10–11</a:t>
            </a:r>
          </a:p>
        </p:txBody>
      </p:sp>
      <p:sp>
        <p:nvSpPr>
          <p:cNvPr id="13" name="">
            <a:extLst xmlns:a="http://schemas.openxmlformats.org/drawingml/2006/main">
              <a:ext uri="{FF2B5EF4-FFF2-40B4-BE49-F238E27FC236}">
                <a16:creationId xmlns:a16="http://schemas.microsoft.com/office/drawing/2014/main" id="{EE093C68-688A-4BF3-B191-762289CE7AB5}"/>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Screening feedback is read with the same discipline as rough-cut clinic feedback — look for the pattern, not the loudest voice.</a:t>
            </a:r>
          </a:p>
        </p:txBody>
      </p:sp>
    </p:spTree>
    <p:extLst>
      <p:ext uri="{BB962C8B-B14F-4D97-AF65-F5344CB8AC3E}">
        <p14:creationId xmlns:p14="http://schemas.microsoft.com/office/powerpoint/2010/main" val="1350458950"/>
      </p:ext>
    </p:extLst>
  </p:cSld>
</p:sld>
</file>

<file path=ppt/slides/slide2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06B7E37-A44D-41CD-826E-9A3709D830B4}"/>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5D9A459-2CE0-463E-9309-5B7F09F1A49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D8CE2AF-2CCB-4FE0-8943-D92D288A083D}"/>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21</a:t>
            </a:r>
          </a:p>
        </p:txBody>
      </p:sp>
      <p:sp>
        <p:nvSpPr>
          <p:cNvPr id="4" name="">
            <a:extLst xmlns:a="http://schemas.openxmlformats.org/drawingml/2006/main">
              <a:ext uri="{FF2B5EF4-FFF2-40B4-BE49-F238E27FC236}">
                <a16:creationId xmlns:a16="http://schemas.microsoft.com/office/drawing/2014/main" id="{AF8BF246-3247-49A2-8D1D-9042ED33B93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What a screening cannot tell you</a:t>
            </a:r>
          </a:p>
        </p:txBody>
      </p:sp>
      <p:sp>
        <p:nvSpPr>
          <p:cNvPr id="5" name="">
            <a:extLst xmlns:a="http://schemas.openxmlformats.org/drawingml/2006/main">
              <a:ext uri="{FF2B5EF4-FFF2-40B4-BE49-F238E27FC236}">
                <a16:creationId xmlns:a16="http://schemas.microsoft.com/office/drawing/2014/main" id="{C1508B8E-1F40-4DC3-8161-E357F203F55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limits of a single event, and why the checklist still matters afterward.</a:t>
            </a:r>
          </a:p>
        </p:txBody>
      </p:sp>
      <p:sp>
        <p:nvSpPr>
          <p:cNvPr id="6" name="">
            <a:extLst xmlns:a="http://schemas.openxmlformats.org/drawingml/2006/main">
              <a:ext uri="{FF2B5EF4-FFF2-40B4-BE49-F238E27FC236}">
                <a16:creationId xmlns:a16="http://schemas.microsoft.com/office/drawing/2014/main" id="{A22FA768-B434-4E70-9AFC-B60D858EA23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3333B7A-2998-47A9-B1CC-EEF4232E9F30}"/>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D03CC42E-6770-404A-9C40-2B40F8E72B02}"/>
              </a:ext>
            </a:extLst>
          </p:cNvPr>
          <p:cNvSpPr>
            <a:spLocks xmlns:a="http://schemas.openxmlformats.org/drawingml/2006/main" noGrp="1"/>
          </p:cNvSpPr>
          <p:nvPr/>
        </p:nvSpPr>
        <p:spPr>
          <a:xfrm xmlns:a="http://schemas.openxmlformats.org/drawingml/2006/main">
            <a:off x="53340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73CA135A-5C19-4379-A728-EEDD0B398D9B}"/>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6264670-2342-46B1-9BAF-593C66EAF3C7}"/>
              </a:ext>
            </a:extLst>
          </p:cNvPr>
          <p:cNvSpPr>
            <a:spLocks xmlns:a="http://schemas.openxmlformats.org/drawingml/2006/main" noGrp="1"/>
          </p:cNvSpPr>
          <p:nvPr/>
        </p:nvSpPr>
        <p:spPr>
          <a:xfrm xmlns:a="http://schemas.openxmlformats.org/drawingml/2006/main">
            <a:off x="74295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Small sample</a:t>
            </a:r>
          </a:p>
        </p:txBody>
      </p:sp>
      <p:sp>
        <p:nvSpPr>
          <p:cNvPr id="11" name="">
            <a:extLst xmlns:a="http://schemas.openxmlformats.org/drawingml/2006/main">
              <a:ext uri="{FF2B5EF4-FFF2-40B4-BE49-F238E27FC236}">
                <a16:creationId xmlns:a16="http://schemas.microsoft.com/office/drawing/2014/main" id="{4F4ADB70-08D9-4DE3-8B84-9BFDBF491D35}"/>
              </a:ext>
            </a:extLst>
          </p:cNvPr>
          <p:cNvSpPr>
            <a:spLocks xmlns:a="http://schemas.openxmlformats.org/drawingml/2006/main" noGrp="1"/>
          </p:cNvSpPr>
          <p:nvPr/>
        </p:nvSpPr>
        <p:spPr>
          <a:xfrm xmlns:a="http://schemas.openxmlformats.org/drawingml/2006/main">
            <a:off x="74295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handful of viewers is not a statistically reliable audience — treat strong reactions as a signal to investigate, not a verdict.</a:t>
            </a:r>
          </a:p>
        </p:txBody>
      </p:sp>
      <p:sp>
        <p:nvSpPr>
          <p:cNvPr id="12" name="">
            <a:extLst xmlns:a="http://schemas.openxmlformats.org/drawingml/2006/main">
              <a:ext uri="{FF2B5EF4-FFF2-40B4-BE49-F238E27FC236}">
                <a16:creationId xmlns:a16="http://schemas.microsoft.com/office/drawing/2014/main" id="{4739B62D-A97D-4BCE-B4DD-0711A3C8D436}"/>
              </a:ext>
            </a:extLst>
          </p:cNvPr>
          <p:cNvSpPr>
            <a:spLocks xmlns:a="http://schemas.openxmlformats.org/drawingml/2006/main" noGrp="1"/>
          </p:cNvSpPr>
          <p:nvPr/>
        </p:nvSpPr>
        <p:spPr>
          <a:xfrm xmlns:a="http://schemas.openxmlformats.org/drawingml/2006/main">
            <a:off x="4429125"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4E9227BF-2504-4330-9DDB-47554EA3DA8B}"/>
              </a:ext>
            </a:extLst>
          </p:cNvPr>
          <p:cNvSpPr>
            <a:spLocks xmlns:a="http://schemas.openxmlformats.org/drawingml/2006/main" noGrp="1"/>
          </p:cNvSpPr>
          <p:nvPr/>
        </p:nvSpPr>
        <p:spPr>
          <a:xfrm xmlns:a="http://schemas.openxmlformats.org/drawingml/2006/main">
            <a:off x="46386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DD16E90-EEB4-4F6B-A35A-927CCA1CD15D}"/>
              </a:ext>
            </a:extLst>
          </p:cNvPr>
          <p:cNvSpPr>
            <a:spLocks xmlns:a="http://schemas.openxmlformats.org/drawingml/2006/main" noGrp="1"/>
          </p:cNvSpPr>
          <p:nvPr/>
        </p:nvSpPr>
        <p:spPr>
          <a:xfrm xmlns:a="http://schemas.openxmlformats.org/drawingml/2006/main">
            <a:off x="4638675"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One viewing only</a:t>
            </a:r>
          </a:p>
        </p:txBody>
      </p:sp>
      <p:sp>
        <p:nvSpPr>
          <p:cNvPr id="15" name="">
            <a:extLst xmlns:a="http://schemas.openxmlformats.org/drawingml/2006/main">
              <a:ext uri="{FF2B5EF4-FFF2-40B4-BE49-F238E27FC236}">
                <a16:creationId xmlns:a16="http://schemas.microsoft.com/office/drawing/2014/main" id="{54BED8F6-8A85-45BC-B690-8F1017D26D1C}"/>
              </a:ext>
            </a:extLst>
          </p:cNvPr>
          <p:cNvSpPr>
            <a:spLocks xmlns:a="http://schemas.openxmlformats.org/drawingml/2006/main" noGrp="1"/>
          </p:cNvSpPr>
          <p:nvPr/>
        </p:nvSpPr>
        <p:spPr>
          <a:xfrm xmlns:a="http://schemas.openxmlformats.org/drawingml/2006/main">
            <a:off x="4638675"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screening tests a first watch. It tells you nothing about how the piece holds up on a second viewing or over time.</a:t>
            </a:r>
          </a:p>
        </p:txBody>
      </p:sp>
      <p:sp>
        <p:nvSpPr>
          <p:cNvPr id="16" name="">
            <a:extLst xmlns:a="http://schemas.openxmlformats.org/drawingml/2006/main">
              <a:ext uri="{FF2B5EF4-FFF2-40B4-BE49-F238E27FC236}">
                <a16:creationId xmlns:a16="http://schemas.microsoft.com/office/drawing/2014/main" id="{43AD8521-E826-4BFA-B6CD-7C842BECFA47}"/>
              </a:ext>
            </a:extLst>
          </p:cNvPr>
          <p:cNvSpPr>
            <a:spLocks xmlns:a="http://schemas.openxmlformats.org/drawingml/2006/main" noGrp="1"/>
          </p:cNvSpPr>
          <p:nvPr/>
        </p:nvSpPr>
        <p:spPr>
          <a:xfrm xmlns:a="http://schemas.openxmlformats.org/drawingml/2006/main">
            <a:off x="832485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FBAEBF2B-BF7A-4C7D-8FBF-CA2FEC74A6F6}"/>
              </a:ext>
            </a:extLst>
          </p:cNvPr>
          <p:cNvSpPr>
            <a:spLocks xmlns:a="http://schemas.openxmlformats.org/drawingml/2006/main" noGrp="1"/>
          </p:cNvSpPr>
          <p:nvPr/>
        </p:nvSpPr>
        <p:spPr>
          <a:xfrm xmlns:a="http://schemas.openxmlformats.org/drawingml/2006/main">
            <a:off x="8534400" y="268605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42E855D-2D1C-4FFC-B080-80919ABAC16A}"/>
              </a:ext>
            </a:extLst>
          </p:cNvPr>
          <p:cNvSpPr>
            <a:spLocks xmlns:a="http://schemas.openxmlformats.org/drawingml/2006/main" noGrp="1"/>
          </p:cNvSpPr>
          <p:nvPr/>
        </p:nvSpPr>
        <p:spPr>
          <a:xfrm xmlns:a="http://schemas.openxmlformats.org/drawingml/2006/main">
            <a:off x="853440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No substitute for the checklist</a:t>
            </a:r>
          </a:p>
        </p:txBody>
      </p:sp>
      <p:sp>
        <p:nvSpPr>
          <p:cNvPr id="19" name="">
            <a:extLst xmlns:a="http://schemas.openxmlformats.org/drawingml/2006/main">
              <a:ext uri="{FF2B5EF4-FFF2-40B4-BE49-F238E27FC236}">
                <a16:creationId xmlns:a16="http://schemas.microsoft.com/office/drawing/2014/main" id="{EE4D489D-6035-4887-8B1F-BEFA68D875D6}"/>
              </a:ext>
            </a:extLst>
          </p:cNvPr>
          <p:cNvSpPr>
            <a:spLocks xmlns:a="http://schemas.openxmlformats.org/drawingml/2006/main" noGrp="1"/>
          </p:cNvSpPr>
          <p:nvPr/>
        </p:nvSpPr>
        <p:spPr>
          <a:xfrm xmlns:a="http://schemas.openxmlformats.org/drawingml/2006/main">
            <a:off x="853440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screening can go well and the submission can still fail on a technical spec the room never tested.</a:t>
            </a:r>
          </a:p>
        </p:txBody>
      </p:sp>
    </p:spTree>
    <p:extLst>
      <p:ext uri="{BB962C8B-B14F-4D97-AF65-F5344CB8AC3E}">
        <p14:creationId xmlns:p14="http://schemas.microsoft.com/office/powerpoint/2010/main" val="269609048"/>
      </p:ext>
    </p:extLst>
  </p:cSld>
</p:sld>
</file>

<file path=ppt/slides/slide2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11D96A8-C061-4214-A6BF-0101AF12B72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1BB2FFE-91C8-44C7-896D-7271EEB33BE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02C7DF4-DFA8-427A-BF1D-FA2FD4DA665E}"/>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22</a:t>
            </a:r>
          </a:p>
        </p:txBody>
      </p:sp>
      <p:sp>
        <p:nvSpPr>
          <p:cNvPr id="4" name="">
            <a:extLst xmlns:a="http://schemas.openxmlformats.org/drawingml/2006/main">
              <a:ext uri="{FF2B5EF4-FFF2-40B4-BE49-F238E27FC236}">
                <a16:creationId xmlns:a16="http://schemas.microsoft.com/office/drawing/2014/main" id="{5B0CF63D-12C6-44D4-8083-B9484AD1C2D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Film history's long relationship with the screening test</a:t>
            </a:r>
          </a:p>
        </p:txBody>
      </p:sp>
      <p:sp>
        <p:nvSpPr>
          <p:cNvPr id="5" name="">
            <a:extLst xmlns:a="http://schemas.openxmlformats.org/drawingml/2006/main">
              <a:ext uri="{FF2B5EF4-FFF2-40B4-BE49-F238E27FC236}">
                <a16:creationId xmlns:a16="http://schemas.microsoft.com/office/drawing/2014/main" id="{34C13A8B-3E32-4391-A9B4-01DA9D2FC21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projector booth is where a cut first meets an audience it cannot control.</a:t>
            </a:r>
          </a:p>
        </p:txBody>
      </p:sp>
      <p:sp>
        <p:nvSpPr>
          <p:cNvPr id="6" name="">
            <a:extLst xmlns:a="http://schemas.openxmlformats.org/drawingml/2006/main">
              <a:ext uri="{FF2B5EF4-FFF2-40B4-BE49-F238E27FC236}">
                <a16:creationId xmlns:a16="http://schemas.microsoft.com/office/drawing/2014/main" id="{F973F4EB-F489-4FCC-8D29-A47CBDB530A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0218B82-17F1-4F1D-B7FB-1A932389A3A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e0f3ccd7525a4eb0"/>
          <a:srcRect xmlns:a="http://schemas.openxmlformats.org/drawingml/2006/main" l="13938" t="0" r="1393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AA5D28ED-00E2-443F-9DA7-7F5ACC537551}"/>
              </a:ext>
            </a:extLst>
          </p:cNvPr>
          <p:cNvSpPr>
            <a:spLocks xmlns:a="http://schemas.openxmlformats.org/drawingml/2006/main" noGrp="1"/>
          </p:cNvSpPr>
          <p:nvPr/>
        </p:nvSpPr>
        <p:spPr>
          <a:xfrm xmlns:a="http://schemas.openxmlformats.org/drawingml/2006/main">
            <a:off x="533400" y="2495550"/>
            <a:ext cx="60007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Long before digital review tools, editors relied on the same principle: cut a version, screen it for an audience that had not seen earlier drafts, and revise based on where the room's attention actually went.</a:t>
            </a:r>
          </a:p>
        </p:txBody>
      </p:sp>
      <p:sp>
        <p:nvSpPr>
          <p:cNvPr id="10" name="">
            <a:extLst xmlns:a="http://schemas.openxmlformats.org/drawingml/2006/main">
              <a:ext uri="{FF2B5EF4-FFF2-40B4-BE49-F238E27FC236}">
                <a16:creationId xmlns:a16="http://schemas.microsoft.com/office/drawing/2014/main" id="{65398DBE-0558-47B7-A80B-E87B46F2897D}"/>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9BDE368A-FCDB-435B-BB1A-925142B98A6F}"/>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DD74285-87D7-463F-9097-7A46B35CA7BF}"/>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has not changed</a:t>
            </a:r>
          </a:p>
        </p:txBody>
      </p:sp>
      <p:sp>
        <p:nvSpPr>
          <p:cNvPr id="13" name="">
            <a:extLst xmlns:a="http://schemas.openxmlformats.org/drawingml/2006/main">
              <a:ext uri="{FF2B5EF4-FFF2-40B4-BE49-F238E27FC236}">
                <a16:creationId xmlns:a16="http://schemas.microsoft.com/office/drawing/2014/main" id="{9AF4C872-E762-46CE-95EC-4F79738D0F68}"/>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value of a first, uninformed audience reaction — whatever the projection technology, that test still catches what the maker cannot see alone.</a:t>
            </a:r>
          </a:p>
        </p:txBody>
      </p:sp>
    </p:spTree>
    <p:extLst>
      <p:ext uri="{BB962C8B-B14F-4D97-AF65-F5344CB8AC3E}">
        <p14:creationId xmlns:p14="http://schemas.microsoft.com/office/powerpoint/2010/main" val="970328050"/>
      </p:ext>
    </p:extLst>
  </p:cSld>
</p:sld>
</file>

<file path=ppt/slides/slide2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D12EDCE-3205-4931-A495-19BBCB068BB0}"/>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49AF07F-049A-466F-8EA7-FC4A6792106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3420878-246C-49D7-9AD9-C9712B5F1B37}"/>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23</a:t>
            </a:r>
          </a:p>
        </p:txBody>
      </p:sp>
      <p:sp>
        <p:nvSpPr>
          <p:cNvPr id="4" name="">
            <a:extLst xmlns:a="http://schemas.openxmlformats.org/drawingml/2006/main">
              <a:ext uri="{FF2B5EF4-FFF2-40B4-BE49-F238E27FC236}">
                <a16:creationId xmlns:a16="http://schemas.microsoft.com/office/drawing/2014/main" id="{464C46C0-615D-4BBB-A385-3E5455946D31}"/>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Closing the loop after submission</a:t>
            </a:r>
          </a:p>
        </p:txBody>
      </p:sp>
      <p:sp>
        <p:nvSpPr>
          <p:cNvPr id="5" name="">
            <a:extLst xmlns:a="http://schemas.openxmlformats.org/drawingml/2006/main">
              <a:ext uri="{FF2B5EF4-FFF2-40B4-BE49-F238E27FC236}">
                <a16:creationId xmlns:a16="http://schemas.microsoft.com/office/drawing/2014/main" id="{7CDEA8D4-416D-4911-91AA-F310B276BF8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to do the day after the final project is uploaded.</a:t>
            </a:r>
          </a:p>
        </p:txBody>
      </p:sp>
      <p:sp>
        <p:nvSpPr>
          <p:cNvPr id="6" name="">
            <a:extLst xmlns:a="http://schemas.openxmlformats.org/drawingml/2006/main">
              <a:ext uri="{FF2B5EF4-FFF2-40B4-BE49-F238E27FC236}">
                <a16:creationId xmlns:a16="http://schemas.microsoft.com/office/drawing/2014/main" id="{A647105F-2A0F-4C5F-9B3E-1645A94F5D4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5F9EB37-D559-4BFB-8077-38BA05423F0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0477FF5-9BD4-4D9F-83D8-B585D686DBAA}"/>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D055FDB-8572-456D-A7EB-F56844685A7D}"/>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13E6A45C-5D74-4B10-B92D-8A47D5582B32}"/>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Confirm the uploaded file opens correctly from the submission system itself, not just your own copy.</a:t>
            </a:r>
          </a:p>
        </p:txBody>
      </p:sp>
      <p:sp>
        <p:nvSpPr>
          <p:cNvPr id="11" name="">
            <a:extLst xmlns:a="http://schemas.openxmlformats.org/drawingml/2006/main">
              <a:ext uri="{FF2B5EF4-FFF2-40B4-BE49-F238E27FC236}">
                <a16:creationId xmlns:a16="http://schemas.microsoft.com/office/drawing/2014/main" id="{4DBA587B-553E-47CA-9BAF-8A41975888DA}"/>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3D28667-A3BC-4185-B1DF-DDC690D100EC}"/>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1157D85A-7C22-4438-A264-437717392993}"/>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Keep the raw footage, project file and dossier backed up in more than one location, as instructed.</a:t>
            </a:r>
          </a:p>
        </p:txBody>
      </p:sp>
      <p:sp>
        <p:nvSpPr>
          <p:cNvPr id="14" name="">
            <a:extLst xmlns:a="http://schemas.openxmlformats.org/drawingml/2006/main">
              <a:ext uri="{FF2B5EF4-FFF2-40B4-BE49-F238E27FC236}">
                <a16:creationId xmlns:a16="http://schemas.microsoft.com/office/drawing/2014/main" id="{9CF62F5D-BE54-419C-9C3A-58FA9485F5E8}"/>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DA4628A-7B75-4A4C-ADED-CCA8F13CB309}"/>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5A449FB2-BC75-4083-95C9-8C3B6BFE3A19}"/>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Write down, briefly, what you would change if you had one more week — this is often the seed of your next project.</a:t>
            </a:r>
          </a:p>
        </p:txBody>
      </p:sp>
      <p:sp>
        <p:nvSpPr>
          <p:cNvPr id="17" name="">
            <a:extLst xmlns:a="http://schemas.openxmlformats.org/drawingml/2006/main">
              <a:ext uri="{FF2B5EF4-FFF2-40B4-BE49-F238E27FC236}">
                <a16:creationId xmlns:a16="http://schemas.microsoft.com/office/drawing/2014/main" id="{8FEA5A17-AD95-44EA-B311-C1BD1BBF03C0}"/>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F23D637-667C-49C4-ACAA-49B87EB9B711}"/>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3345B310-3348-4631-AAAF-3840671E3BE3}"/>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Note which of this semester's concepts you want to deliberately practise again.</a:t>
            </a:r>
          </a:p>
        </p:txBody>
      </p:sp>
    </p:spTree>
    <p:extLst>
      <p:ext uri="{BB962C8B-B14F-4D97-AF65-F5344CB8AC3E}">
        <p14:creationId xmlns:p14="http://schemas.microsoft.com/office/powerpoint/2010/main" val="1550771690"/>
      </p:ext>
    </p:extLst>
  </p:cSld>
</p:sld>
</file>

<file path=ppt/slides/slide2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084831F-AAF3-4811-8C24-8A2F77CEFAA5}"/>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F70DAA2-B240-438D-971A-11AD2B816FE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56E531A-40DC-4E3C-BDFB-28778D7AE1BE}"/>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24</a:t>
            </a:r>
          </a:p>
        </p:txBody>
      </p:sp>
      <p:sp>
        <p:nvSpPr>
          <p:cNvPr id="4" name="">
            <a:extLst xmlns:a="http://schemas.openxmlformats.org/drawingml/2006/main">
              <a:ext uri="{FF2B5EF4-FFF2-40B4-BE49-F238E27FC236}">
                <a16:creationId xmlns:a16="http://schemas.microsoft.com/office/drawing/2014/main" id="{76186E8F-F709-46F8-8243-132399CF393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Week 12 in-session exercise</a:t>
            </a:r>
          </a:p>
        </p:txBody>
      </p:sp>
      <p:sp>
        <p:nvSpPr>
          <p:cNvPr id="5" name="">
            <a:extLst xmlns:a="http://schemas.openxmlformats.org/drawingml/2006/main">
              <a:ext uri="{FF2B5EF4-FFF2-40B4-BE49-F238E27FC236}">
                <a16:creationId xmlns:a16="http://schemas.microsoft.com/office/drawing/2014/main" id="{942D61D6-5DA8-4517-8BBE-2FD1CB47291A}"/>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you bring and do in this final session.</a:t>
            </a:r>
          </a:p>
        </p:txBody>
      </p:sp>
      <p:sp>
        <p:nvSpPr>
          <p:cNvPr id="6" name="">
            <a:extLst xmlns:a="http://schemas.openxmlformats.org/drawingml/2006/main">
              <a:ext uri="{FF2B5EF4-FFF2-40B4-BE49-F238E27FC236}">
                <a16:creationId xmlns:a16="http://schemas.microsoft.com/office/drawing/2014/main" id="{3FCCAE7D-E577-4036-9A92-F3B19CBB56B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793D876-31F7-4B9A-875A-620A04B01DB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6A1EBED-ED47-4442-BFBC-6279124806EA}"/>
              </a:ext>
            </a:extLst>
          </p:cNvPr>
          <p:cNvSpPr>
            <a:spLocks xmlns:a="http://schemas.openxmlformats.org/drawingml/2006/main" noGrp="1"/>
          </p:cNvSpPr>
          <p:nvPr/>
        </p:nvSpPr>
        <p:spPr>
          <a:xfrm xmlns:a="http://schemas.openxmlformats.org/drawingml/2006/main">
            <a:off x="685800" y="2476500"/>
            <a:ext cx="1428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Bring</a:t>
            </a:r>
          </a:p>
        </p:txBody>
      </p:sp>
      <p:sp>
        <p:nvSpPr>
          <p:cNvPr id="9" name="">
            <a:extLst xmlns:a="http://schemas.openxmlformats.org/drawingml/2006/main">
              <a:ext uri="{FF2B5EF4-FFF2-40B4-BE49-F238E27FC236}">
                <a16:creationId xmlns:a16="http://schemas.microsoft.com/office/drawing/2014/main" id="{47D0089F-9A0F-4AF0-9E3D-D253FFD709C6}"/>
              </a:ext>
            </a:extLst>
          </p:cNvPr>
          <p:cNvSpPr>
            <a:spLocks xmlns:a="http://schemas.openxmlformats.org/drawingml/2006/main" noGrp="1"/>
          </p:cNvSpPr>
          <p:nvPr/>
        </p:nvSpPr>
        <p:spPr>
          <a:xfrm xmlns:a="http://schemas.openxmlformats.org/drawingml/2006/main">
            <a:off x="2381250" y="2476500"/>
            <a:ext cx="8191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Your current export, your dossier, and one specific question you want an audience to answer.</a:t>
            </a:r>
          </a:p>
        </p:txBody>
      </p:sp>
      <p:sp>
        <p:nvSpPr>
          <p:cNvPr id="10" name="">
            <a:extLst xmlns:a="http://schemas.openxmlformats.org/drawingml/2006/main">
              <a:ext uri="{FF2B5EF4-FFF2-40B4-BE49-F238E27FC236}">
                <a16:creationId xmlns:a16="http://schemas.microsoft.com/office/drawing/2014/main" id="{3B9D9DC8-549B-4BD8-8259-3FC23B7F68C3}"/>
              </a:ext>
            </a:extLst>
          </p:cNvPr>
          <p:cNvSpPr>
            <a:spLocks xmlns:a="http://schemas.openxmlformats.org/drawingml/2006/main" noGrp="1"/>
          </p:cNvSpPr>
          <p:nvPr/>
        </p:nvSpPr>
        <p:spPr>
          <a:xfrm xmlns:a="http://schemas.openxmlformats.org/drawingml/2006/main">
            <a:off x="685800" y="3238500"/>
            <a:ext cx="1809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In session</a:t>
            </a:r>
          </a:p>
        </p:txBody>
      </p:sp>
      <p:sp>
        <p:nvSpPr>
          <p:cNvPr id="11" name="">
            <a:extLst xmlns:a="http://schemas.openxmlformats.org/drawingml/2006/main">
              <a:ext uri="{FF2B5EF4-FFF2-40B4-BE49-F238E27FC236}">
                <a16:creationId xmlns:a16="http://schemas.microsoft.com/office/drawing/2014/main" id="{A0C8CC8C-9230-48ED-9B29-F31E51CDA2C3}"/>
              </a:ext>
            </a:extLst>
          </p:cNvPr>
          <p:cNvSpPr>
            <a:spLocks xmlns:a="http://schemas.openxmlformats.org/drawingml/2006/main" noGrp="1"/>
          </p:cNvSpPr>
          <p:nvPr/>
        </p:nvSpPr>
        <p:spPr>
          <a:xfrm xmlns:a="http://schemas.openxmlformats.org/drawingml/2006/main">
            <a:off x="2381250" y="3238500"/>
            <a:ext cx="8191500" cy="495300"/>
          </a:xfrm>
          <a:prstGeom xmlns:a="http://schemas.openxmlformats.org/drawingml/2006/main" prst="roundRect">
            <a:avLst>
              <a:gd name="adj" fmla="val 23077"/>
            </a:avLst>
          </a:prstGeom>
          <a:noFill xmlns:a="http://schemas.openxmlformats.org/drawingml/2006/main"/>
          <a:ln xmlns:a="http://schemas.openxmlformats.org/drawingml/2006/main" w="0">
            <a:noFill/>
            <a:prstDash val="solid"/>
          </a:ln>
        </p:spPr>
        <p:txBody>
          <a:bodyPr xmlns:a="http://schemas.openxmlformats.org/drawingml/2006/main">
            <a:normAutofit fontScale="83447"/>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Screen selected work, discuss how audiences interpret form and content, and complete a submission and backup checklist.</a:t>
            </a:r>
          </a:p>
        </p:txBody>
      </p:sp>
      <p:sp>
        <p:nvSpPr>
          <p:cNvPr id="12" name="">
            <a:extLst xmlns:a="http://schemas.openxmlformats.org/drawingml/2006/main">
              <a:ext uri="{FF2B5EF4-FFF2-40B4-BE49-F238E27FC236}">
                <a16:creationId xmlns:a16="http://schemas.microsoft.com/office/drawing/2014/main" id="{DB3E4B63-EB50-4BEB-8B71-E2CE6D68BBA1}"/>
              </a:ext>
            </a:extLst>
          </p:cNvPr>
          <p:cNvSpPr>
            <a:spLocks xmlns:a="http://schemas.openxmlformats.org/drawingml/2006/main" noGrp="1"/>
          </p:cNvSpPr>
          <p:nvPr/>
        </p:nvSpPr>
        <p:spPr>
          <a:xfrm xmlns:a="http://schemas.openxmlformats.org/drawingml/2006/main">
            <a:off x="685800" y="41719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Reference viewing</a:t>
            </a:r>
          </a:p>
        </p:txBody>
      </p:sp>
      <p:sp>
        <p:nvSpPr>
          <p:cNvPr id="13" name="">
            <a:extLst xmlns:a="http://schemas.openxmlformats.org/drawingml/2006/main">
              <a:ext uri="{FF2B5EF4-FFF2-40B4-BE49-F238E27FC236}">
                <a16:creationId xmlns:a16="http://schemas.microsoft.com/office/drawing/2014/main" id="{A19D5729-310F-4CA8-A5A3-D54A23BED713}"/>
              </a:ext>
            </a:extLst>
          </p:cNvPr>
          <p:cNvSpPr>
            <a:spLocks xmlns:a="http://schemas.openxmlformats.org/drawingml/2006/main" noGrp="1"/>
          </p:cNvSpPr>
          <p:nvPr/>
        </p:nvSpPr>
        <p:spPr>
          <a:xfrm xmlns:a="http://schemas.openxmlformats.org/drawingml/2006/main">
            <a:off x="2381250" y="4171950"/>
            <a:ext cx="8191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0355"/>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Choose one work from the semester and write a short note on how your own attention to image, sound or editing has changed.</a:t>
            </a:r>
          </a:p>
        </p:txBody>
      </p:sp>
    </p:spTree>
    <p:extLst>
      <p:ext uri="{BB962C8B-B14F-4D97-AF65-F5344CB8AC3E}">
        <p14:creationId xmlns:p14="http://schemas.microsoft.com/office/powerpoint/2010/main" val="18610121"/>
      </p:ext>
    </p:extLst>
  </p:cSld>
</p:sld>
</file>

<file path=ppt/slides/slide2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EE3B1C98-75EC-4BB7-9B6E-0838CA3FFA19}"/>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14E822C-1F7B-4BFE-BAA8-D50813397A16}"/>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6C47591-B9CC-409A-9AC9-9F79A8A45A20}"/>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25</a:t>
            </a:r>
          </a:p>
        </p:txBody>
      </p:sp>
      <p:sp>
        <p:nvSpPr>
          <p:cNvPr id="4" name="">
            <a:extLst xmlns:a="http://schemas.openxmlformats.org/drawingml/2006/main">
              <a:ext uri="{FF2B5EF4-FFF2-40B4-BE49-F238E27FC236}">
                <a16:creationId xmlns:a16="http://schemas.microsoft.com/office/drawing/2014/main" id="{0E625617-C994-4DD6-B8D3-F2F865AADBC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Final-project rubric, one last check</a:t>
            </a:r>
          </a:p>
        </p:txBody>
      </p:sp>
      <p:sp>
        <p:nvSpPr>
          <p:cNvPr id="5" name="">
            <a:extLst xmlns:a="http://schemas.openxmlformats.org/drawingml/2006/main">
              <a:ext uri="{FF2B5EF4-FFF2-40B4-BE49-F238E27FC236}">
                <a16:creationId xmlns:a16="http://schemas.microsoft.com/office/drawing/2014/main" id="{1DD860A4-8C4C-40E9-9DD0-92112EA5DD6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How the whole semester's work is actually weighted.</a:t>
            </a:r>
          </a:p>
        </p:txBody>
      </p:sp>
      <p:sp>
        <p:nvSpPr>
          <p:cNvPr id="6" name="">
            <a:extLst xmlns:a="http://schemas.openxmlformats.org/drawingml/2006/main">
              <a:ext uri="{FF2B5EF4-FFF2-40B4-BE49-F238E27FC236}">
                <a16:creationId xmlns:a16="http://schemas.microsoft.com/office/drawing/2014/main" id="{1CB537EC-CC25-4DED-8A97-6071B5EB102C}"/>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5DDAB4D-7714-4067-A6B7-76C7AAC810D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A1355F13-D538-426D-8415-66906DEE063E}"/>
              </a:ext>
            </a:extLst>
          </p:cNvPr>
          <p:cNvSpPr>
            <a:spLocks xmlns:a="http://schemas.openxmlformats.org/drawingml/2006/main" noGrp="1"/>
          </p:cNvSpPr>
          <p:nvPr/>
        </p:nvSpPr>
        <p:spPr>
          <a:xfrm xmlns:a="http://schemas.openxmlformats.org/drawingml/2006/main">
            <a:off x="723900" y="2476500"/>
            <a:ext cx="3619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Criterion</a:t>
            </a:r>
          </a:p>
        </p:txBody>
      </p:sp>
      <p:sp>
        <p:nvSpPr>
          <p:cNvPr id="9" name="">
            <a:extLst xmlns:a="http://schemas.openxmlformats.org/drawingml/2006/main">
              <a:ext uri="{FF2B5EF4-FFF2-40B4-BE49-F238E27FC236}">
                <a16:creationId xmlns:a16="http://schemas.microsoft.com/office/drawing/2014/main" id="{E9F436D5-2B9E-4355-92EA-4F9F821D31DE}"/>
              </a:ext>
            </a:extLst>
          </p:cNvPr>
          <p:cNvSpPr>
            <a:spLocks xmlns:a="http://schemas.openxmlformats.org/drawingml/2006/main" noGrp="1"/>
          </p:cNvSpPr>
          <p:nvPr/>
        </p:nvSpPr>
        <p:spPr>
          <a:xfrm xmlns:a="http://schemas.openxmlformats.org/drawingml/2006/main">
            <a:off x="4476750" y="2476500"/>
            <a:ext cx="1143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Weight</a:t>
            </a:r>
          </a:p>
        </p:txBody>
      </p:sp>
      <p:sp>
        <p:nvSpPr>
          <p:cNvPr id="10" name="">
            <a:extLst xmlns:a="http://schemas.openxmlformats.org/drawingml/2006/main">
              <a:ext uri="{FF2B5EF4-FFF2-40B4-BE49-F238E27FC236}">
                <a16:creationId xmlns:a16="http://schemas.microsoft.com/office/drawing/2014/main" id="{D9EFE68E-60A3-440E-A526-25171AB3965B}"/>
              </a:ext>
            </a:extLst>
          </p:cNvPr>
          <p:cNvSpPr>
            <a:spLocks xmlns:a="http://schemas.openxmlformats.org/drawingml/2006/main" noGrp="1"/>
          </p:cNvSpPr>
          <p:nvPr/>
        </p:nvSpPr>
        <p:spPr>
          <a:xfrm xmlns:a="http://schemas.openxmlformats.org/drawingml/2006/main">
            <a:off x="5810250" y="2476500"/>
            <a:ext cx="4762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Check</a:t>
            </a:r>
          </a:p>
        </p:txBody>
      </p:sp>
      <p:sp>
        <p:nvSpPr>
          <p:cNvPr id="11" name="">
            <a:extLst xmlns:a="http://schemas.openxmlformats.org/drawingml/2006/main">
              <a:ext uri="{FF2B5EF4-FFF2-40B4-BE49-F238E27FC236}">
                <a16:creationId xmlns:a16="http://schemas.microsoft.com/office/drawing/2014/main" id="{E65555DC-9877-447A-9739-79F0978FADCE}"/>
              </a:ext>
            </a:extLst>
          </p:cNvPr>
          <p:cNvSpPr>
            <a:spLocks xmlns:a="http://schemas.openxmlformats.org/drawingml/2006/main" noGrp="1"/>
          </p:cNvSpPr>
          <p:nvPr/>
        </p:nvSpPr>
        <p:spPr>
          <a:xfrm xmlns:a="http://schemas.openxmlformats.org/drawingml/2006/main">
            <a:off x="723900" y="2800350"/>
            <a:ext cx="100012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9ADBFE5-5FF6-47A6-B435-B6923515A2F9}"/>
              </a:ext>
            </a:extLst>
          </p:cNvPr>
          <p:cNvSpPr>
            <a:spLocks xmlns:a="http://schemas.openxmlformats.org/drawingml/2006/main" noGrp="1"/>
          </p:cNvSpPr>
          <p:nvPr/>
        </p:nvSpPr>
        <p:spPr>
          <a:xfrm xmlns:a="http://schemas.openxmlformats.org/drawingml/2006/main">
            <a:off x="723900" y="3048000"/>
            <a:ext cx="3619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E252B"/>
                </a:solidFill>
                <a:latin typeface="Aptos"/>
                <a:ea typeface="Aptos"/>
                <a:cs typeface="Aptos"/>
              </a:defRPr>
            </a:pPr>
            <a:r>
              <a:rPr sz="1275" b="1">
                <a:solidFill>
                  <a:srgbClr val="1E252B"/>
                </a:solidFill>
                <a:latin typeface="Aptos"/>
                <a:ea typeface="Aptos"/>
                <a:cs typeface="Aptos"/>
              </a:rPr>
              <a:t>Story, structure and audience</a:t>
            </a:r>
          </a:p>
        </p:txBody>
      </p:sp>
      <p:sp>
        <p:nvSpPr>
          <p:cNvPr id="13" name="">
            <a:extLst xmlns:a="http://schemas.openxmlformats.org/drawingml/2006/main">
              <a:ext uri="{FF2B5EF4-FFF2-40B4-BE49-F238E27FC236}">
                <a16:creationId xmlns:a16="http://schemas.microsoft.com/office/drawing/2014/main" id="{0A2E1484-686B-4775-9D2B-68F8A79CE2A5}"/>
              </a:ext>
            </a:extLst>
          </p:cNvPr>
          <p:cNvSpPr>
            <a:spLocks xmlns:a="http://schemas.openxmlformats.org/drawingml/2006/main" noGrp="1"/>
          </p:cNvSpPr>
          <p:nvPr/>
        </p:nvSpPr>
        <p:spPr>
          <a:xfrm xmlns:a="http://schemas.openxmlformats.org/drawingml/2006/main">
            <a:off x="4476750" y="3048000"/>
            <a:ext cx="1143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30%</a:t>
            </a:r>
          </a:p>
        </p:txBody>
      </p:sp>
      <p:sp>
        <p:nvSpPr>
          <p:cNvPr id="14" name="">
            <a:extLst xmlns:a="http://schemas.openxmlformats.org/drawingml/2006/main">
              <a:ext uri="{FF2B5EF4-FFF2-40B4-BE49-F238E27FC236}">
                <a16:creationId xmlns:a16="http://schemas.microsoft.com/office/drawing/2014/main" id="{7D960A12-EECE-43A8-8033-AC703FCB3116}"/>
              </a:ext>
            </a:extLst>
          </p:cNvPr>
          <p:cNvSpPr>
            <a:spLocks xmlns:a="http://schemas.openxmlformats.org/drawingml/2006/main" noGrp="1"/>
          </p:cNvSpPr>
          <p:nvPr/>
        </p:nvSpPr>
        <p:spPr>
          <a:xfrm xmlns:a="http://schemas.openxmlformats.org/drawingml/2006/main">
            <a:off x="5810250" y="3048000"/>
            <a:ext cx="4762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Is the point of view clear and is the formal approach justified?</a:t>
            </a:r>
          </a:p>
        </p:txBody>
      </p:sp>
      <p:sp>
        <p:nvSpPr>
          <p:cNvPr id="15" name="">
            <a:extLst xmlns:a="http://schemas.openxmlformats.org/drawingml/2006/main">
              <a:ext uri="{FF2B5EF4-FFF2-40B4-BE49-F238E27FC236}">
                <a16:creationId xmlns:a16="http://schemas.microsoft.com/office/drawing/2014/main" id="{FB42DFC9-18A8-414C-B65C-C6E687ACE460}"/>
              </a:ext>
            </a:extLst>
          </p:cNvPr>
          <p:cNvSpPr>
            <a:spLocks xmlns:a="http://schemas.openxmlformats.org/drawingml/2006/main" noGrp="1"/>
          </p:cNvSpPr>
          <p:nvPr/>
        </p:nvSpPr>
        <p:spPr>
          <a:xfrm xmlns:a="http://schemas.openxmlformats.org/drawingml/2006/main">
            <a:off x="723900" y="3619500"/>
            <a:ext cx="10001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B28A6C5-7585-4990-9CA4-0D225404C47C}"/>
              </a:ext>
            </a:extLst>
          </p:cNvPr>
          <p:cNvSpPr>
            <a:spLocks xmlns:a="http://schemas.openxmlformats.org/drawingml/2006/main" noGrp="1"/>
          </p:cNvSpPr>
          <p:nvPr/>
        </p:nvSpPr>
        <p:spPr>
          <a:xfrm xmlns:a="http://schemas.openxmlformats.org/drawingml/2006/main">
            <a:off x="723900" y="3752850"/>
            <a:ext cx="3619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E252B"/>
                </a:solidFill>
                <a:latin typeface="Aptos"/>
                <a:ea typeface="Aptos"/>
                <a:cs typeface="Aptos"/>
              </a:defRPr>
            </a:pPr>
            <a:r>
              <a:rPr sz="1275" b="1">
                <a:solidFill>
                  <a:srgbClr val="1E252B"/>
                </a:solidFill>
                <a:latin typeface="Aptos"/>
                <a:ea typeface="Aptos"/>
                <a:cs typeface="Aptos"/>
              </a:rPr>
              <a:t>Cinematography and sound</a:t>
            </a:r>
          </a:p>
        </p:txBody>
      </p:sp>
      <p:sp>
        <p:nvSpPr>
          <p:cNvPr id="17" name="">
            <a:extLst xmlns:a="http://schemas.openxmlformats.org/drawingml/2006/main">
              <a:ext uri="{FF2B5EF4-FFF2-40B4-BE49-F238E27FC236}">
                <a16:creationId xmlns:a16="http://schemas.microsoft.com/office/drawing/2014/main" id="{A0B79BFF-0A50-46DC-9DC7-F86B1FB76BE8}"/>
              </a:ext>
            </a:extLst>
          </p:cNvPr>
          <p:cNvSpPr>
            <a:spLocks xmlns:a="http://schemas.openxmlformats.org/drawingml/2006/main" noGrp="1"/>
          </p:cNvSpPr>
          <p:nvPr/>
        </p:nvSpPr>
        <p:spPr>
          <a:xfrm xmlns:a="http://schemas.openxmlformats.org/drawingml/2006/main">
            <a:off x="4476750" y="3752850"/>
            <a:ext cx="1143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25%</a:t>
            </a:r>
          </a:p>
        </p:txBody>
      </p:sp>
      <p:sp>
        <p:nvSpPr>
          <p:cNvPr id="18" name="">
            <a:extLst xmlns:a="http://schemas.openxmlformats.org/drawingml/2006/main">
              <a:ext uri="{FF2B5EF4-FFF2-40B4-BE49-F238E27FC236}">
                <a16:creationId xmlns:a16="http://schemas.microsoft.com/office/drawing/2014/main" id="{876D402E-9E98-489C-A454-613FDB085DC0}"/>
              </a:ext>
            </a:extLst>
          </p:cNvPr>
          <p:cNvSpPr>
            <a:spLocks xmlns:a="http://schemas.openxmlformats.org/drawingml/2006/main" noGrp="1"/>
          </p:cNvSpPr>
          <p:nvPr/>
        </p:nvSpPr>
        <p:spPr>
          <a:xfrm xmlns:a="http://schemas.openxmlformats.org/drawingml/2006/main">
            <a:off x="5810250" y="3752850"/>
            <a:ext cx="4762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Do image and sound choices serve the story deliberately?</a:t>
            </a:r>
          </a:p>
        </p:txBody>
      </p:sp>
      <p:sp>
        <p:nvSpPr>
          <p:cNvPr id="19" name="">
            <a:extLst xmlns:a="http://schemas.openxmlformats.org/drawingml/2006/main">
              <a:ext uri="{FF2B5EF4-FFF2-40B4-BE49-F238E27FC236}">
                <a16:creationId xmlns:a16="http://schemas.microsoft.com/office/drawing/2014/main" id="{854DE918-DC70-4E04-8097-6A9F609A481A}"/>
              </a:ext>
            </a:extLst>
          </p:cNvPr>
          <p:cNvSpPr>
            <a:spLocks xmlns:a="http://schemas.openxmlformats.org/drawingml/2006/main" noGrp="1"/>
          </p:cNvSpPr>
          <p:nvPr/>
        </p:nvSpPr>
        <p:spPr>
          <a:xfrm xmlns:a="http://schemas.openxmlformats.org/drawingml/2006/main">
            <a:off x="723900" y="4324350"/>
            <a:ext cx="10001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D7441A41-AB25-4E84-944F-EC8B7A28ECA0}"/>
              </a:ext>
            </a:extLst>
          </p:cNvPr>
          <p:cNvSpPr>
            <a:spLocks xmlns:a="http://schemas.openxmlformats.org/drawingml/2006/main" noGrp="1"/>
          </p:cNvSpPr>
          <p:nvPr/>
        </p:nvSpPr>
        <p:spPr>
          <a:xfrm xmlns:a="http://schemas.openxmlformats.org/drawingml/2006/main">
            <a:off x="723900" y="4457700"/>
            <a:ext cx="3619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E252B"/>
                </a:solidFill>
                <a:latin typeface="Aptos"/>
                <a:ea typeface="Aptos"/>
                <a:cs typeface="Aptos"/>
              </a:defRPr>
            </a:pPr>
            <a:r>
              <a:rPr sz="1275" b="1">
                <a:solidFill>
                  <a:srgbClr val="1E252B"/>
                </a:solidFill>
                <a:latin typeface="Aptos"/>
                <a:ea typeface="Aptos"/>
                <a:cs typeface="Aptos"/>
              </a:rPr>
              <a:t>Editing and revision</a:t>
            </a:r>
          </a:p>
        </p:txBody>
      </p:sp>
      <p:sp>
        <p:nvSpPr>
          <p:cNvPr id="21" name="">
            <a:extLst xmlns:a="http://schemas.openxmlformats.org/drawingml/2006/main">
              <a:ext uri="{FF2B5EF4-FFF2-40B4-BE49-F238E27FC236}">
                <a16:creationId xmlns:a16="http://schemas.microsoft.com/office/drawing/2014/main" id="{FEB8B4D8-10E1-40FD-9EB5-790E5A45DBEC}"/>
              </a:ext>
            </a:extLst>
          </p:cNvPr>
          <p:cNvSpPr>
            <a:spLocks xmlns:a="http://schemas.openxmlformats.org/drawingml/2006/main" noGrp="1"/>
          </p:cNvSpPr>
          <p:nvPr/>
        </p:nvSpPr>
        <p:spPr>
          <a:xfrm xmlns:a="http://schemas.openxmlformats.org/drawingml/2006/main">
            <a:off x="4476750" y="4457700"/>
            <a:ext cx="1143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25%</a:t>
            </a:r>
          </a:p>
        </p:txBody>
      </p:sp>
      <p:sp>
        <p:nvSpPr>
          <p:cNvPr id="22" name="">
            <a:extLst xmlns:a="http://schemas.openxmlformats.org/drawingml/2006/main">
              <a:ext uri="{FF2B5EF4-FFF2-40B4-BE49-F238E27FC236}">
                <a16:creationId xmlns:a16="http://schemas.microsoft.com/office/drawing/2014/main" id="{E2BEBCCD-5924-49C6-9363-B7E0245690BA}"/>
              </a:ext>
            </a:extLst>
          </p:cNvPr>
          <p:cNvSpPr>
            <a:spLocks xmlns:a="http://schemas.openxmlformats.org/drawingml/2006/main" noGrp="1"/>
          </p:cNvSpPr>
          <p:nvPr/>
        </p:nvSpPr>
        <p:spPr>
          <a:xfrm xmlns:a="http://schemas.openxmlformats.org/drawingml/2006/main">
            <a:off x="5810250" y="4457700"/>
            <a:ext cx="4762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Does the cut show evidence of structured revision through feedback?</a:t>
            </a:r>
          </a:p>
        </p:txBody>
      </p:sp>
      <p:sp>
        <p:nvSpPr>
          <p:cNvPr id="23" name="">
            <a:extLst xmlns:a="http://schemas.openxmlformats.org/drawingml/2006/main">
              <a:ext uri="{FF2B5EF4-FFF2-40B4-BE49-F238E27FC236}">
                <a16:creationId xmlns:a16="http://schemas.microsoft.com/office/drawing/2014/main" id="{B2B68783-4040-4D77-B272-95015B700654}"/>
              </a:ext>
            </a:extLst>
          </p:cNvPr>
          <p:cNvSpPr>
            <a:spLocks xmlns:a="http://schemas.openxmlformats.org/drawingml/2006/main" noGrp="1"/>
          </p:cNvSpPr>
          <p:nvPr/>
        </p:nvSpPr>
        <p:spPr>
          <a:xfrm xmlns:a="http://schemas.openxmlformats.org/drawingml/2006/main">
            <a:off x="723900" y="5029200"/>
            <a:ext cx="10001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3A27B53E-A7A0-4A91-B098-E23ADA04E101}"/>
              </a:ext>
            </a:extLst>
          </p:cNvPr>
          <p:cNvSpPr>
            <a:spLocks xmlns:a="http://schemas.openxmlformats.org/drawingml/2006/main" noGrp="1"/>
          </p:cNvSpPr>
          <p:nvPr/>
        </p:nvSpPr>
        <p:spPr>
          <a:xfrm xmlns:a="http://schemas.openxmlformats.org/drawingml/2006/main">
            <a:off x="723900" y="5162550"/>
            <a:ext cx="3619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E252B"/>
                </a:solidFill>
                <a:latin typeface="Aptos"/>
                <a:ea typeface="Aptos"/>
                <a:cs typeface="Aptos"/>
              </a:defRPr>
            </a:pPr>
            <a:r>
              <a:rPr sz="1275" b="1">
                <a:solidFill>
                  <a:srgbClr val="1E252B"/>
                </a:solidFill>
                <a:latin typeface="Aptos"/>
                <a:ea typeface="Aptos"/>
                <a:cs typeface="Aptos"/>
              </a:rPr>
              <a:t>Dossier, ethics and attribution</a:t>
            </a:r>
          </a:p>
        </p:txBody>
      </p:sp>
      <p:sp>
        <p:nvSpPr>
          <p:cNvPr id="25" name="">
            <a:extLst xmlns:a="http://schemas.openxmlformats.org/drawingml/2006/main">
              <a:ext uri="{FF2B5EF4-FFF2-40B4-BE49-F238E27FC236}">
                <a16:creationId xmlns:a16="http://schemas.microsoft.com/office/drawing/2014/main" id="{B8030BC4-CCA0-47A1-A093-6A1FE86BBF27}"/>
              </a:ext>
            </a:extLst>
          </p:cNvPr>
          <p:cNvSpPr>
            <a:spLocks xmlns:a="http://schemas.openxmlformats.org/drawingml/2006/main" noGrp="1"/>
          </p:cNvSpPr>
          <p:nvPr/>
        </p:nvSpPr>
        <p:spPr>
          <a:xfrm xmlns:a="http://schemas.openxmlformats.org/drawingml/2006/main">
            <a:off x="4476750" y="5162550"/>
            <a:ext cx="1143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C7831A"/>
                </a:solidFill>
                <a:latin typeface="Aptos"/>
                <a:ea typeface="Aptos"/>
                <a:cs typeface="Aptos"/>
              </a:defRPr>
            </a:pPr>
            <a:r>
              <a:rPr sz="1500" b="1">
                <a:solidFill>
                  <a:srgbClr val="C7831A"/>
                </a:solidFill>
                <a:latin typeface="Aptos"/>
                <a:ea typeface="Aptos"/>
                <a:cs typeface="Aptos"/>
              </a:rPr>
              <a:t>20%</a:t>
            </a:r>
          </a:p>
        </p:txBody>
      </p:sp>
      <p:sp>
        <p:nvSpPr>
          <p:cNvPr id="26" name="">
            <a:extLst xmlns:a="http://schemas.openxmlformats.org/drawingml/2006/main">
              <a:ext uri="{FF2B5EF4-FFF2-40B4-BE49-F238E27FC236}">
                <a16:creationId xmlns:a16="http://schemas.microsoft.com/office/drawing/2014/main" id="{F1994B63-7094-4D99-9C3E-831FC919C178}"/>
              </a:ext>
            </a:extLst>
          </p:cNvPr>
          <p:cNvSpPr>
            <a:spLocks xmlns:a="http://schemas.openxmlformats.org/drawingml/2006/main" noGrp="1"/>
          </p:cNvSpPr>
          <p:nvPr/>
        </p:nvSpPr>
        <p:spPr>
          <a:xfrm xmlns:a="http://schemas.openxmlformats.org/drawingml/2006/main">
            <a:off x="5810250" y="5162550"/>
            <a:ext cx="4762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Is planning, consent and external media fully and honestly documented?</a:t>
            </a:r>
          </a:p>
        </p:txBody>
      </p:sp>
      <p:sp>
        <p:nvSpPr>
          <p:cNvPr id="27" name="">
            <a:extLst xmlns:a="http://schemas.openxmlformats.org/drawingml/2006/main">
              <a:ext uri="{FF2B5EF4-FFF2-40B4-BE49-F238E27FC236}">
                <a16:creationId xmlns:a16="http://schemas.microsoft.com/office/drawing/2014/main" id="{20352C47-CD54-4D4A-A79E-7660A5A75A63}"/>
              </a:ext>
            </a:extLst>
          </p:cNvPr>
          <p:cNvSpPr>
            <a:spLocks xmlns:a="http://schemas.openxmlformats.org/drawingml/2006/main" noGrp="1"/>
          </p:cNvSpPr>
          <p:nvPr/>
        </p:nvSpPr>
        <p:spPr>
          <a:xfrm xmlns:a="http://schemas.openxmlformats.org/drawingml/2006/main">
            <a:off x="723900" y="5734050"/>
            <a:ext cx="10001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798498277"/>
      </p:ext>
    </p:extLst>
  </p:cSld>
</p:sld>
</file>

<file path=ppt/slides/slide2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4603181-91FD-48FC-B6EA-45422A71BF3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3A318E-98DB-46E5-87F3-E94757F8CE9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EE2993D-01AE-4121-AB95-D898C59F114E}"/>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26</a:t>
            </a:r>
          </a:p>
        </p:txBody>
      </p:sp>
      <p:sp>
        <p:nvSpPr>
          <p:cNvPr id="4" name="">
            <a:extLst xmlns:a="http://schemas.openxmlformats.org/drawingml/2006/main">
              <a:ext uri="{FF2B5EF4-FFF2-40B4-BE49-F238E27FC236}">
                <a16:creationId xmlns:a16="http://schemas.microsoft.com/office/drawing/2014/main" id="{D5E82D25-3251-421E-AEF7-502DE948A33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You have completed the arc</a:t>
            </a:r>
          </a:p>
        </p:txBody>
      </p:sp>
      <p:sp>
        <p:nvSpPr>
          <p:cNvPr id="5" name="">
            <a:extLst xmlns:a="http://schemas.openxmlformats.org/drawingml/2006/main">
              <a:ext uri="{FF2B5EF4-FFF2-40B4-BE49-F238E27FC236}">
                <a16:creationId xmlns:a16="http://schemas.microsoft.com/office/drawing/2014/main" id="{CC9EA736-21B5-432E-B9B2-704E5299C7D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One semester, twelve tools, one film that had to use all of them.</a:t>
            </a:r>
          </a:p>
        </p:txBody>
      </p:sp>
      <p:sp>
        <p:nvSpPr>
          <p:cNvPr id="6" name="">
            <a:extLst xmlns:a="http://schemas.openxmlformats.org/drawingml/2006/main">
              <a:ext uri="{FF2B5EF4-FFF2-40B4-BE49-F238E27FC236}">
                <a16:creationId xmlns:a16="http://schemas.microsoft.com/office/drawing/2014/main" id="{E3557C5A-A1F6-4711-87C5-F91598CC354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D30C1B1-AE34-447A-A000-9B56378695AA}"/>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f2da2d68333b4608"/>
          <a:srcRect xmlns:a="http://schemas.openxmlformats.org/drawingml/2006/main" l="1917" t="0" r="1917"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EC000016-C1A2-4EEC-8870-B6594B05BF1C}"/>
              </a:ext>
            </a:extLst>
          </p:cNvPr>
          <p:cNvSpPr>
            <a:spLocks xmlns:a="http://schemas.openxmlformats.org/drawingml/2006/main" noGrp="1"/>
          </p:cNvSpPr>
          <p:nvPr/>
        </p:nvSpPr>
        <p:spPr>
          <a:xfrm xmlns:a="http://schemas.openxmlformats.org/drawingml/2006/main">
            <a:off x="533400" y="2495550"/>
            <a:ext cx="6000750" cy="1143000"/>
          </a:xfrm>
          <a:prstGeom xmlns:a="http://schemas.openxmlformats.org/drawingml/2006/main" prst="roundRect">
            <a:avLst>
              <a:gd name="adj" fmla="val 1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You began by learning to notice light and framing as decisions. You end having recorded real sound, gained real consent, planned, shot, cut, revised through real feedback, and shown the result to a real audience.</a:t>
            </a:r>
          </a:p>
        </p:txBody>
      </p:sp>
      <p:sp>
        <p:nvSpPr>
          <p:cNvPr id="10" name="">
            <a:extLst xmlns:a="http://schemas.openxmlformats.org/drawingml/2006/main">
              <a:ext uri="{FF2B5EF4-FFF2-40B4-BE49-F238E27FC236}">
                <a16:creationId xmlns:a16="http://schemas.microsoft.com/office/drawing/2014/main" id="{199BCFCA-37DB-4C29-9929-94ED7A1EC0BA}"/>
              </a:ext>
            </a:extLst>
          </p:cNvPr>
          <p:cNvSpPr>
            <a:spLocks xmlns:a="http://schemas.openxmlformats.org/drawingml/2006/main" noGrp="1"/>
          </p:cNvSpPr>
          <p:nvPr/>
        </p:nvSpPr>
        <p:spPr>
          <a:xfrm xmlns:a="http://schemas.openxmlformats.org/drawingml/2006/main">
            <a:off x="533400" y="38671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60C4EFC3-AE98-40F3-A102-EE88A904DA6D}"/>
              </a:ext>
            </a:extLst>
          </p:cNvPr>
          <p:cNvSpPr>
            <a:spLocks xmlns:a="http://schemas.openxmlformats.org/drawingml/2006/main" noGrp="1"/>
          </p:cNvSpPr>
          <p:nvPr/>
        </p:nvSpPr>
        <p:spPr>
          <a:xfrm xmlns:a="http://schemas.openxmlformats.org/drawingml/2006/main">
            <a:off x="742950" y="4076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12EAEB1-1022-4AF9-9C72-DEACCF7BDF70}"/>
              </a:ext>
            </a:extLst>
          </p:cNvPr>
          <p:cNvSpPr>
            <a:spLocks xmlns:a="http://schemas.openxmlformats.org/drawingml/2006/main" noGrp="1"/>
          </p:cNvSpPr>
          <p:nvPr/>
        </p:nvSpPr>
        <p:spPr>
          <a:xfrm xmlns:a="http://schemas.openxmlformats.org/drawingml/2006/main">
            <a:off x="742950" y="42672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to carry forward</a:t>
            </a:r>
          </a:p>
        </p:txBody>
      </p:sp>
      <p:sp>
        <p:nvSpPr>
          <p:cNvPr id="13" name="">
            <a:extLst xmlns:a="http://schemas.openxmlformats.org/drawingml/2006/main">
              <a:ext uri="{FF2B5EF4-FFF2-40B4-BE49-F238E27FC236}">
                <a16:creationId xmlns:a16="http://schemas.microsoft.com/office/drawing/2014/main" id="{D7A4A19A-8DF4-4512-A8D2-6A305230745F}"/>
              </a:ext>
            </a:extLst>
          </p:cNvPr>
          <p:cNvSpPr>
            <a:spLocks xmlns:a="http://schemas.openxmlformats.org/drawingml/2006/main" noGrp="1"/>
          </p:cNvSpPr>
          <p:nvPr/>
        </p:nvSpPr>
        <p:spPr>
          <a:xfrm xmlns:a="http://schemas.openxmlformats.org/drawingml/2006/main">
            <a:off x="742950" y="46482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Not the specific film, but the habit: plan deliberately, record responsibly, revise from evidence, and check the submission before the deadline decides for you.</a:t>
            </a:r>
          </a:p>
        </p:txBody>
      </p:sp>
    </p:spTree>
    <p:extLst>
      <p:ext uri="{BB962C8B-B14F-4D97-AF65-F5344CB8AC3E}">
        <p14:creationId xmlns:p14="http://schemas.microsoft.com/office/powerpoint/2010/main" val="545915163"/>
      </p:ext>
    </p:extLst>
  </p:cSld>
</p:sld>
</file>

<file path=ppt/slides/slide2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C7D209C-36F0-498C-8B51-0564554BDF8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D787A58-8EA0-4B8B-848D-EDF0DA393526}"/>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D843D84-2A13-4BB6-BF4E-C2760182B25D}"/>
              </a:ext>
            </a:extLst>
          </p:cNvPr>
          <p:cNvSpPr>
            <a:spLocks xmlns:a="http://schemas.openxmlformats.org/drawingml/2006/main" noGrp="1"/>
          </p:cNvSpPr>
          <p:nvPr/>
        </p:nvSpPr>
        <p:spPr>
          <a:xfrm xmlns:a="http://schemas.openxmlformats.org/drawingml/2006/main">
            <a:off x="89535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12  /  27</a:t>
            </a:r>
          </a:p>
        </p:txBody>
      </p:sp>
      <p:sp>
        <p:nvSpPr>
          <p:cNvPr id="4" name="">
            <a:extLst xmlns:a="http://schemas.openxmlformats.org/drawingml/2006/main">
              <a:ext uri="{FF2B5EF4-FFF2-40B4-BE49-F238E27FC236}">
                <a16:creationId xmlns:a16="http://schemas.microsoft.com/office/drawing/2014/main" id="{73698DE6-8B0C-4A77-9B29-23ED7C04445C}"/>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Recommended practice and preparation</a:t>
            </a:r>
          </a:p>
        </p:txBody>
      </p:sp>
      <p:sp>
        <p:nvSpPr>
          <p:cNvPr id="5" name="">
            <a:extLst xmlns:a="http://schemas.openxmlformats.org/drawingml/2006/main">
              <a:ext uri="{FF2B5EF4-FFF2-40B4-BE49-F238E27FC236}">
                <a16:creationId xmlns:a16="http://schemas.microsoft.com/office/drawing/2014/main" id="{E87D955E-81F5-4D71-91A1-B004204CB84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Beyond this course.</a:t>
            </a:r>
          </a:p>
        </p:txBody>
      </p:sp>
      <p:sp>
        <p:nvSpPr>
          <p:cNvPr id="6" name="">
            <a:extLst xmlns:a="http://schemas.openxmlformats.org/drawingml/2006/main">
              <a:ext uri="{FF2B5EF4-FFF2-40B4-BE49-F238E27FC236}">
                <a16:creationId xmlns:a16="http://schemas.microsoft.com/office/drawing/2014/main" id="{ABBAFE90-3CFE-41C2-AFFA-90E15E026AF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A6E8BB0-B821-4A5B-9B44-6FBC0AD8CEF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8B1E4B6-1302-4D0E-B337-ED688F837F5B}"/>
              </a:ext>
            </a:extLst>
          </p:cNvPr>
          <p:cNvSpPr>
            <a:spLocks xmlns:a="http://schemas.openxmlformats.org/drawingml/2006/main" noGrp="1"/>
          </p:cNvSpPr>
          <p:nvPr/>
        </p:nvSpPr>
        <p:spPr>
          <a:xfrm xmlns:a="http://schemas.openxmlformats.org/drawingml/2006/main">
            <a:off x="685800" y="240030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Backup discipline reference</a:t>
            </a:r>
          </a:p>
        </p:txBody>
      </p:sp>
      <p:sp>
        <p:nvSpPr>
          <p:cNvPr id="9" name="">
            <a:extLst xmlns:a="http://schemas.openxmlformats.org/drawingml/2006/main">
              <a:ext uri="{FF2B5EF4-FFF2-40B4-BE49-F238E27FC236}">
                <a16:creationId xmlns:a16="http://schemas.microsoft.com/office/drawing/2014/main" id="{85187AA1-EF9C-49CD-8D41-3238184B2BE7}"/>
              </a:ext>
            </a:extLst>
          </p:cNvPr>
          <p:cNvSpPr>
            <a:spLocks xmlns:a="http://schemas.openxmlformats.org/drawingml/2006/main" noGrp="1"/>
          </p:cNvSpPr>
          <p:nvPr/>
        </p:nvSpPr>
        <p:spPr>
          <a:xfrm xmlns:a="http://schemas.openxmlformats.org/drawingml/2006/main">
            <a:off x="685800" y="280035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Backblaze, The 3-2-1 backup strategy: https://www.backblaze.com/blog/the-3-2-1-backup-strategy/</a:t>
            </a:r>
          </a:p>
        </p:txBody>
      </p:sp>
      <p:sp>
        <p:nvSpPr>
          <p:cNvPr id="10" name="">
            <a:extLst xmlns:a="http://schemas.openxmlformats.org/drawingml/2006/main">
              <a:ext uri="{FF2B5EF4-FFF2-40B4-BE49-F238E27FC236}">
                <a16:creationId xmlns:a16="http://schemas.microsoft.com/office/drawing/2014/main" id="{4195B649-BD58-4350-8710-8F2FA89B91E4}"/>
              </a:ext>
            </a:extLst>
          </p:cNvPr>
          <p:cNvSpPr>
            <a:spLocks xmlns:a="http://schemas.openxmlformats.org/drawingml/2006/main" noGrp="1"/>
          </p:cNvSpPr>
          <p:nvPr/>
        </p:nvSpPr>
        <p:spPr>
          <a:xfrm xmlns:a="http://schemas.openxmlformats.org/drawingml/2006/main">
            <a:off x="685800" y="352425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Accessibility reference</a:t>
            </a:r>
          </a:p>
        </p:txBody>
      </p:sp>
      <p:sp>
        <p:nvSpPr>
          <p:cNvPr id="11" name="">
            <a:extLst xmlns:a="http://schemas.openxmlformats.org/drawingml/2006/main">
              <a:ext uri="{FF2B5EF4-FFF2-40B4-BE49-F238E27FC236}">
                <a16:creationId xmlns:a16="http://schemas.microsoft.com/office/drawing/2014/main" id="{20DF1E54-EDB4-4C62-A257-FFB540F7F22F}"/>
              </a:ext>
            </a:extLst>
          </p:cNvPr>
          <p:cNvSpPr>
            <a:spLocks xmlns:a="http://schemas.openxmlformats.org/drawingml/2006/main" noGrp="1"/>
          </p:cNvSpPr>
          <p:nvPr/>
        </p:nvSpPr>
        <p:spPr>
          <a:xfrm xmlns:a="http://schemas.openxmlformats.org/drawingml/2006/main">
            <a:off x="685800" y="392430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W3C Web Accessibility Initiative, Captions/Subtitles: https://www.w3.org/WAI/media/av/captions/</a:t>
            </a:r>
          </a:p>
        </p:txBody>
      </p:sp>
      <p:sp>
        <p:nvSpPr>
          <p:cNvPr id="12" name="">
            <a:extLst xmlns:a="http://schemas.openxmlformats.org/drawingml/2006/main">
              <a:ext uri="{FF2B5EF4-FFF2-40B4-BE49-F238E27FC236}">
                <a16:creationId xmlns:a16="http://schemas.microsoft.com/office/drawing/2014/main" id="{468260DB-E6D7-4F2F-98B1-182980CD57AD}"/>
              </a:ext>
            </a:extLst>
          </p:cNvPr>
          <p:cNvSpPr>
            <a:spLocks xmlns:a="http://schemas.openxmlformats.org/drawingml/2006/main" noGrp="1"/>
          </p:cNvSpPr>
          <p:nvPr/>
        </p:nvSpPr>
        <p:spPr>
          <a:xfrm xmlns:a="http://schemas.openxmlformats.org/drawingml/2006/main">
            <a:off x="685800" y="464820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Beyond SLOP1416</a:t>
            </a:r>
          </a:p>
        </p:txBody>
      </p:sp>
      <p:sp>
        <p:nvSpPr>
          <p:cNvPr id="13" name="">
            <a:extLst xmlns:a="http://schemas.openxmlformats.org/drawingml/2006/main">
              <a:ext uri="{FF2B5EF4-FFF2-40B4-BE49-F238E27FC236}">
                <a16:creationId xmlns:a16="http://schemas.microsoft.com/office/drawing/2014/main" id="{FE3A6504-964E-4652-AA29-81D61A32FCBC}"/>
              </a:ext>
            </a:extLst>
          </p:cNvPr>
          <p:cNvSpPr>
            <a:spLocks xmlns:a="http://schemas.openxmlformats.org/drawingml/2006/main" noGrp="1"/>
          </p:cNvSpPr>
          <p:nvPr/>
        </p:nvSpPr>
        <p:spPr>
          <a:xfrm xmlns:a="http://schemas.openxmlformats.org/drawingml/2006/main">
            <a:off x="685800" y="5048250"/>
            <a:ext cx="9906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85587"/>
          </a:bodyPr>
          <a:lstStyle xmlns:a="http://schemas.openxmlformats.org/drawingml/2006/main"/>
          <a:p xmlns:a="http://schemas.openxmlformats.org/drawingml/2006/main">
            <a:pPr algn="l">
              <a:defRPr sz="1500" b="1">
                <a:solidFill>
                  <a:srgbClr val="44515C"/>
                </a:solidFill>
                <a:latin typeface="Aptos"/>
                <a:ea typeface="Aptos"/>
                <a:cs typeface="Aptos"/>
              </a:defRPr>
            </a:pPr>
            <a:r>
              <a:rPr sz="1500" b="1">
                <a:solidFill>
                  <a:srgbClr val="44515C"/>
                </a:solidFill>
                <a:latin typeface="Aptos"/>
                <a:ea typeface="Aptos"/>
                <a:cs typeface="Aptos"/>
              </a:rPr>
              <a:t>Keep a copy of this portfolio: it is the clearest record you have of how your own attention to image, sound and structure changed this semester.</a:t>
            </a:r>
          </a:p>
        </p:txBody>
      </p:sp>
    </p:spTree>
    <p:extLst>
      <p:ext uri="{BB962C8B-B14F-4D97-AF65-F5344CB8AC3E}">
        <p14:creationId xmlns:p14="http://schemas.microsoft.com/office/powerpoint/2010/main" val="10349671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2026-09-13T05:33:20.0950000Z</dcterms:created>
  <dcterms:modified xsi:type="dcterms:W3CDTF">2026-09-13T05:33:20.0950000Z</dcterms:modified>
</coreProperties>
</file>