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d5a4554a4de43c9" /><Relationship Type="http://schemas.openxmlformats.org/officeDocument/2006/relationships/extended-properties" Target="/docProps/app.xml" Id="R1fc52a8ed5724c8b" /><Relationship Type="http://schemas.openxmlformats.org/officeDocument/2006/relationships/officeDocument" Target="/ppt/presentation.xml" Id="R9984c61fb94f43b4" /></Relationships>
</file>

<file path=ppt/presentation.xml><?xml version="1.0" encoding="utf-8"?>
<p:presentation xmlns:p="http://schemas.openxmlformats.org/presentationml/2006/main">
  <p:sldMasterIdLst>
    <p:sldMasterId xmlns:r="http://schemas.openxmlformats.org/officeDocument/2006/relationships" id="2147483648" r:id="Rd58ed25b9b654bb9"/>
  </p:sldMasterIdLst>
  <p:notesMasterIdLst>
    <p:notesMasterId xmlns:r="http://schemas.openxmlformats.org/officeDocument/2006/relationships" r:id="R0a14942496334793"/>
  </p:notesMasterIdLst>
  <p:sldIdLst>
    <p:sldId xmlns:r="http://schemas.openxmlformats.org/officeDocument/2006/relationships" id="256" r:id="R0d2ec84c5e1842af"/>
    <p:sldId xmlns:r="http://schemas.openxmlformats.org/officeDocument/2006/relationships" id="257" r:id="R2fec7719b6054197"/>
    <p:sldId xmlns:r="http://schemas.openxmlformats.org/officeDocument/2006/relationships" id="258" r:id="R30cb52b6773a44c6"/>
    <p:sldId xmlns:r="http://schemas.openxmlformats.org/officeDocument/2006/relationships" id="259" r:id="Re7ba617949bb4a53"/>
    <p:sldId xmlns:r="http://schemas.openxmlformats.org/officeDocument/2006/relationships" id="260" r:id="R44a2d98ddb944d6f"/>
    <p:sldId xmlns:r="http://schemas.openxmlformats.org/officeDocument/2006/relationships" id="261" r:id="R913b339c32fc4154"/>
    <p:sldId xmlns:r="http://schemas.openxmlformats.org/officeDocument/2006/relationships" id="262" r:id="R0d2b5c658eb74ded"/>
    <p:sldId xmlns:r="http://schemas.openxmlformats.org/officeDocument/2006/relationships" id="263" r:id="Rb72469298d59445c"/>
    <p:sldId xmlns:r="http://schemas.openxmlformats.org/officeDocument/2006/relationships" id="264" r:id="R7ad954b2443a40b5"/>
    <p:sldId xmlns:r="http://schemas.openxmlformats.org/officeDocument/2006/relationships" id="265" r:id="R2e7f862b45374b03"/>
    <p:sldId xmlns:r="http://schemas.openxmlformats.org/officeDocument/2006/relationships" id="266" r:id="R62625aafde494d14"/>
    <p:sldId xmlns:r="http://schemas.openxmlformats.org/officeDocument/2006/relationships" id="267" r:id="R62afde43ac75448b"/>
    <p:sldId xmlns:r="http://schemas.openxmlformats.org/officeDocument/2006/relationships" id="268" r:id="R68fe1ed2de1c4da2"/>
    <p:sldId xmlns:r="http://schemas.openxmlformats.org/officeDocument/2006/relationships" id="269" r:id="R3214a3c026364adf"/>
    <p:sldId xmlns:r="http://schemas.openxmlformats.org/officeDocument/2006/relationships" id="270" r:id="R06b34d1517394d94"/>
    <p:sldId xmlns:r="http://schemas.openxmlformats.org/officeDocument/2006/relationships" id="271" r:id="R1e1cb7158a364ea9"/>
    <p:sldId xmlns:r="http://schemas.openxmlformats.org/officeDocument/2006/relationships" id="272" r:id="R0ff1ee5219034f85"/>
    <p:sldId xmlns:r="http://schemas.openxmlformats.org/officeDocument/2006/relationships" id="273" r:id="R24198fb4175a4db3"/>
    <p:sldId xmlns:r="http://schemas.openxmlformats.org/officeDocument/2006/relationships" id="274" r:id="Rb9bd923735694fc7"/>
    <p:sldId xmlns:r="http://schemas.openxmlformats.org/officeDocument/2006/relationships" id="275" r:id="R455d8e5528c240ba"/>
    <p:sldId xmlns:r="http://schemas.openxmlformats.org/officeDocument/2006/relationships" id="276" r:id="Rc0af9e65ae524683"/>
    <p:sldId xmlns:r="http://schemas.openxmlformats.org/officeDocument/2006/relationships" id="277" r:id="R8f6cb798b6f649af"/>
    <p:sldId xmlns:r="http://schemas.openxmlformats.org/officeDocument/2006/relationships" id="278" r:id="R769f4a9b2d2d49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dc68e5c2e74ebc" /><Relationship Type="http://schemas.openxmlformats.org/officeDocument/2006/relationships/slideMaster" Target="/ppt/slideMasters/slideMaster1.xml" Id="Rd58ed25b9b654bb9" /><Relationship Type="http://schemas.openxmlformats.org/officeDocument/2006/relationships/notesMaster" Target="/ppt/notesMasters/notesMaster1.xml" Id="R0a14942496334793" /><Relationship Type="http://schemas.openxmlformats.org/officeDocument/2006/relationships/presProps" Target="/ppt/presProps.xml" Id="R493f54f378c94afe" /><Relationship Type="http://schemas.openxmlformats.org/officeDocument/2006/relationships/tableStyles" Target="/ppt/tableStyles.xml" Id="R0cce36b554094118" /><Relationship Type="http://schemas.openxmlformats.org/officeDocument/2006/relationships/slide" Target="/ppt/slides/slide1.xml" Id="R0d2ec84c5e1842af" /><Relationship Type="http://schemas.openxmlformats.org/officeDocument/2006/relationships/slide" Target="/ppt/slides/slide2.xml" Id="R2fec7719b6054197" /><Relationship Type="http://schemas.openxmlformats.org/officeDocument/2006/relationships/slide" Target="/ppt/slides/slide3.xml" Id="R30cb52b6773a44c6" /><Relationship Type="http://schemas.openxmlformats.org/officeDocument/2006/relationships/slide" Target="/ppt/slides/slide4.xml" Id="Re7ba617949bb4a53" /><Relationship Type="http://schemas.openxmlformats.org/officeDocument/2006/relationships/slide" Target="/ppt/slides/slide5.xml" Id="R44a2d98ddb944d6f" /><Relationship Type="http://schemas.openxmlformats.org/officeDocument/2006/relationships/slide" Target="/ppt/slides/slide6.xml" Id="R913b339c32fc4154" /><Relationship Type="http://schemas.openxmlformats.org/officeDocument/2006/relationships/slide" Target="/ppt/slides/slide7.xml" Id="R0d2b5c658eb74ded" /><Relationship Type="http://schemas.openxmlformats.org/officeDocument/2006/relationships/slide" Target="/ppt/slides/slide8.xml" Id="Rb72469298d59445c" /><Relationship Type="http://schemas.openxmlformats.org/officeDocument/2006/relationships/slide" Target="/ppt/slides/slide9.xml" Id="R7ad954b2443a40b5" /><Relationship Type="http://schemas.openxmlformats.org/officeDocument/2006/relationships/slide" Target="/ppt/slides/slide10.xml" Id="R2e7f862b45374b03" /><Relationship Type="http://schemas.openxmlformats.org/officeDocument/2006/relationships/slide" Target="/ppt/slides/slide11.xml" Id="R62625aafde494d14" /><Relationship Type="http://schemas.openxmlformats.org/officeDocument/2006/relationships/slide" Target="/ppt/slides/slide12.xml" Id="R62afde43ac75448b" /><Relationship Type="http://schemas.openxmlformats.org/officeDocument/2006/relationships/slide" Target="/ppt/slides/slide13.xml" Id="R68fe1ed2de1c4da2" /><Relationship Type="http://schemas.openxmlformats.org/officeDocument/2006/relationships/slide" Target="/ppt/slides/slide14.xml" Id="R3214a3c026364adf" /><Relationship Type="http://schemas.openxmlformats.org/officeDocument/2006/relationships/slide" Target="/ppt/slides/slide15.xml" Id="R06b34d1517394d94" /><Relationship Type="http://schemas.openxmlformats.org/officeDocument/2006/relationships/slide" Target="/ppt/slides/slide16.xml" Id="R1e1cb7158a364ea9" /><Relationship Type="http://schemas.openxmlformats.org/officeDocument/2006/relationships/slide" Target="/ppt/slides/slide17.xml" Id="R0ff1ee5219034f85" /><Relationship Type="http://schemas.openxmlformats.org/officeDocument/2006/relationships/slide" Target="/ppt/slides/slide18.xml" Id="R24198fb4175a4db3" /><Relationship Type="http://schemas.openxmlformats.org/officeDocument/2006/relationships/slide" Target="/ppt/slides/slide19.xml" Id="Rb9bd923735694fc7" /><Relationship Type="http://schemas.openxmlformats.org/officeDocument/2006/relationships/slide" Target="/ppt/slides/slide20.xml" Id="R455d8e5528c240ba" /><Relationship Type="http://schemas.openxmlformats.org/officeDocument/2006/relationships/slide" Target="/ppt/slides/slide21.xml" Id="Rc0af9e65ae524683" /><Relationship Type="http://schemas.openxmlformats.org/officeDocument/2006/relationships/slide" Target="/ppt/slides/slide22.xml" Id="R8f6cb798b6f649af" /><Relationship Type="http://schemas.openxmlformats.org/officeDocument/2006/relationships/slide" Target="/ppt/slides/slide23.xml" Id="R769f4a9b2d2d49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da922da04df4f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689914830e94614" /><Relationship Type="http://schemas.openxmlformats.org/officeDocument/2006/relationships/notesMaster" Target="/ppt/notesMasters/notesMaster1.xml" Id="Rcb2bad86a27d490d" /></Relationships>
</file>

<file path=ppt/notesSlides/_rels/notesSlide2.xml.rels>&#65279;<?xml version="1.0" encoding="utf-8"?><Relationships xmlns="http://schemas.openxmlformats.org/package/2006/relationships"><Relationship Type="http://schemas.openxmlformats.org/officeDocument/2006/relationships/slide" Target="/ppt/slides/slide2.xml" Id="Rf65def46d23c4acf" /><Relationship Type="http://schemas.openxmlformats.org/officeDocument/2006/relationships/notesMaster" Target="/ppt/notesMasters/notesMaster1.xml" Id="Rc5a08677ff0c41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e1b99a568e4c2f" /><Relationship Type="http://schemas.openxmlformats.org/officeDocument/2006/relationships/notesMaster" Target="/ppt/notesMasters/notesMaster1.xml" Id="R2c6a72a3d5ba4a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ae8625bc8f9f489b" /><Relationship Type="http://schemas.openxmlformats.org/officeDocument/2006/relationships/notesMaster" Target="/ppt/notesMasters/notesMaster1.xml" Id="Rf778ee161f054d6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6ff2cb484e1451e" /><Relationship Type="http://schemas.openxmlformats.org/officeDocument/2006/relationships/notesMaster" Target="/ppt/notesMasters/notesMaster1.xml" Id="Rdff0cb11958943ec"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d9b21b63c644d8" /><Relationship Type="http://schemas.openxmlformats.org/officeDocument/2006/relationships/notesMaster" Target="/ppt/notesMasters/notesMaster1.xml" Id="Rd982eb2ff8b046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c20502209140c0" /><Relationship Type="http://schemas.openxmlformats.org/officeDocument/2006/relationships/notesMaster" Target="/ppt/notesMasters/notesMaster1.xml" Id="Rfff05744305e4564"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e5a00f65ac4c81" /><Relationship Type="http://schemas.openxmlformats.org/officeDocument/2006/relationships/notesMaster" Target="/ppt/notesMasters/notesMaster1.xml" Id="R3232a735339a424c"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9c2c786bb64967" /><Relationship Type="http://schemas.openxmlformats.org/officeDocument/2006/relationships/notesMaster" Target="/ppt/notesMasters/notesMaster1.xml" Id="R3f94c73b08da4ef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6e8c052acbf4387" /><Relationship Type="http://schemas.openxmlformats.org/officeDocument/2006/relationships/notesMaster" Target="/ppt/notesMasters/notesMaster1.xml" Id="R92bf798531914e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fd4ccd88604d01" /><Relationship Type="http://schemas.openxmlformats.org/officeDocument/2006/relationships/notesMaster" Target="/ppt/notesMasters/notesMaster1.xml" Id="Ra1fe4f17fe6343e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ed985ef372d44ca" /><Relationship Type="http://schemas.openxmlformats.org/officeDocument/2006/relationships/notesMaster" Target="/ppt/notesMasters/notesMaster1.xml" Id="R83ee22bb02474e0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043d1851f484174" /><Relationship Type="http://schemas.openxmlformats.org/officeDocument/2006/relationships/notesMaster" Target="/ppt/notesMasters/notesMaster1.xml" Id="R005b41f7408549e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f53b990c2914f51" /><Relationship Type="http://schemas.openxmlformats.org/officeDocument/2006/relationships/notesMaster" Target="/ppt/notesMasters/notesMaster1.xml" Id="R4513baf7a11d4ab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b112db18ab94533" /><Relationship Type="http://schemas.openxmlformats.org/officeDocument/2006/relationships/notesMaster" Target="/ppt/notesMasters/notesMaster1.xml" Id="R9a239ff1126847b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2655ebd1d14998" /><Relationship Type="http://schemas.openxmlformats.org/officeDocument/2006/relationships/notesMaster" Target="/ppt/notesMasters/notesMaster1.xml" Id="R06358a5f9bb44bf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78439a6fbe34926" /><Relationship Type="http://schemas.openxmlformats.org/officeDocument/2006/relationships/notesMaster" Target="/ppt/notesMasters/notesMaster1.xml" Id="Rb46d5252658948c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e6c266a85e84062" /><Relationship Type="http://schemas.openxmlformats.org/officeDocument/2006/relationships/notesMaster" Target="/ppt/notesMasters/notesMaster1.xml" Id="R9b61d30810994e7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bee3f3019554bcc" /><Relationship Type="http://schemas.openxmlformats.org/officeDocument/2006/relationships/notesMaster" Target="/ppt/notesMasters/notesMaster1.xml" Id="Ra0f00e4b6cc64cd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473e724a39f45d8" /><Relationship Type="http://schemas.openxmlformats.org/officeDocument/2006/relationships/notesMaster" Target="/ppt/notesMasters/notesMaster1.xml" Id="Rff35e016fd5a4ef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95f33482cb447ef" /><Relationship Type="http://schemas.openxmlformats.org/officeDocument/2006/relationships/notesMaster" Target="/ppt/notesMasters/notesMaster1.xml" Id="R417de59975134be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4508ce2c46944b2" /><Relationship Type="http://schemas.openxmlformats.org/officeDocument/2006/relationships/notesMaster" Target="/ppt/notesMasters/notesMaster1.xml" Id="R846a4b623b1849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4f0f2f0898140d7" /><Relationship Type="http://schemas.openxmlformats.org/officeDocument/2006/relationships/notesMaster" Target="/ppt/notesMasters/notesMaster1.xml" Id="Rbddb7881080d45a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https://plus.unsplash.com/premium_photo-1663050729728-2ae12822fe59 — photographer Getty Images (@gettyimages), accessed 13 Sep 2026</a:t>
            </a:r>
          </a:p>
          <a:p xmlns:a="http://schemas.openxmlformats.org/drawingml/2006/main">
            <a:r>
              <a:t>Course teaching content is 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session learning outcomes, aligned to session 11's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framing distinguishing the rough-cut clinic (session 10) from the final peer review (session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picture-lock discipline in post-production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the specific downstream resync costs of skipping picture-lock discipline.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https://plus.unsplash.com/premium_photo-1770660130643-728f9c9f7eff — photographer Curated Lifestyle (@curatedlifestyle),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https://images.unsplash.com/photo-1750277120336-ca98ec2e2f90 — photographer Haim Charbit (@haim_charbit18),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https://plus.unsplash.com/premium_photo-1698007827258-98ad4b822c41 — photographer Drazen Nesic (@ohanzee),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final-pass caption checklist connecting back to session 9's caption-timing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https://images.unsplash.com/photo-1701817321684-41d5cc37d5af — photographer Ricardo Loaiza (@rickpekar),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https://images.unsplash.com/photo-1535406208535-1429839cfd13 — photographer Adi Goldstein (@adigold1), "The Mixer",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https://images.unsplash.com/photo-1695218716405-5b813000e994 — photographer Bas Peperzak (@bastroloog),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synthesis checklist, directly implementing session 11's brief: lock only after captions/credits, consent/media audit, and a final device viewing.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reframing of the final-project dossier requirements (final-project.md) as an evidentiary argument rather than a compliance 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guidance on writing the final-project's 400-word critical reflection, distinguishing description from substantive reflection.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failure-mode catalogue synthesising the audits described earlier in the deck, framed as what a peer reviewer should actively look for.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decision rule for triaging late-stage feedback without reopening structural decisions already settled in Week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11's reference-viewing prompt: watch a final film twice and identify a revision that improved audience understanding.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bridge from session 11's lock discipline into session 12's screening and submission requirements.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SLOP1416 Week 11 in-session exercise, directly implementing the session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mapping of session 11's work onto the four weighted marking criteria in final-project.md.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External resources: W3C WAI captions guidance; Blackmagic Design DaVinci Resolve training. Accessed 13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https://plus.unsplash.com/premium_photo-1710374596703-c9e53fe3fa29 — photographer Alexander Mils (@alexandermils),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aed9988b44942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a605b7f5ec4b15" /><Relationship Type="http://schemas.openxmlformats.org/officeDocument/2006/relationships/slideLayout" Target="/ppt/slideLayouts/slideLayout1.xml" Id="Re684c530e69e452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84c530e69e452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55ae06dcd0f4b23" /><Relationship Type="http://schemas.openxmlformats.org/officeDocument/2006/relationships/image" Target="/ppt/media/image.jpeg" Id="R2f8043e464e54308" /><Relationship Type="http://schemas.openxmlformats.org/officeDocument/2006/relationships/notesSlide" Target="/ppt/notesSlides/notesSlide1.xml" Id="R5899b462510045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830db7b21434f20" /><Relationship Type="http://schemas.openxmlformats.org/officeDocument/2006/relationships/notesSlide" Target="/ppt/notesSlides/notesSlide2.xml" Id="Rd12700601b4142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a7b714740e94ec2" /><Relationship Type="http://schemas.openxmlformats.org/officeDocument/2006/relationships/notesSlide" Target="/ppt/notesSlides/notesSlide3.xml" Id="Rf1035449d823439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13a88d7399f4bbc" /><Relationship Type="http://schemas.openxmlformats.org/officeDocument/2006/relationships/image" Target="/ppt/media/image2.jpeg" Id="R91875ed9e24e4a5d" /><Relationship Type="http://schemas.openxmlformats.org/officeDocument/2006/relationships/notesSlide" Target="/ppt/notesSlides/notesSlide4.xml" Id="R23fc8e8126604f1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6241f3251d4427c" /><Relationship Type="http://schemas.openxmlformats.org/officeDocument/2006/relationships/notesSlide" Target="/ppt/notesSlides/notesSlide5.xml" Id="R784aaecbb67d414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1b718470dad43a9" /><Relationship Type="http://schemas.openxmlformats.org/officeDocument/2006/relationships/image" Target="/ppt/media/image3.jpeg" Id="R4cc2270d45d44f8a" /><Relationship Type="http://schemas.openxmlformats.org/officeDocument/2006/relationships/notesSlide" Target="/ppt/notesSlides/notesSlide6.xml" Id="R4af785e4d33549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885653eef3a4952" /><Relationship Type="http://schemas.openxmlformats.org/officeDocument/2006/relationships/image" Target="/ppt/media/image4.jpeg" Id="Rea961365c6df4f9b" /><Relationship Type="http://schemas.openxmlformats.org/officeDocument/2006/relationships/notesSlide" Target="/ppt/notesSlides/notesSlide7.xml" Id="Rb8eb4348765743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f683ca0be5d4668" /><Relationship Type="http://schemas.openxmlformats.org/officeDocument/2006/relationships/image" Target="/ppt/media/image5.jpeg" Id="R84ee6854dfc94a44" /><Relationship Type="http://schemas.openxmlformats.org/officeDocument/2006/relationships/notesSlide" Target="/ppt/notesSlides/notesSlide8.xml" Id="Rfd2ebb5f2a1c47a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382dcc8730f49dc" /><Relationship Type="http://schemas.openxmlformats.org/officeDocument/2006/relationships/notesSlide" Target="/ppt/notesSlides/notesSlide9.xml" Id="R6ae9cc43739f41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5c3087286494ad8" /><Relationship Type="http://schemas.openxmlformats.org/officeDocument/2006/relationships/image" Target="/ppt/media/image6.jpeg" Id="Rad4d741f446e4d10" /><Relationship Type="http://schemas.openxmlformats.org/officeDocument/2006/relationships/notesSlide" Target="/ppt/notesSlides/notesSlide10.xml" Id="R78c7b1d9add140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7e21cf4d48249e7" /><Relationship Type="http://schemas.openxmlformats.org/officeDocument/2006/relationships/image" Target="/ppt/media/image7.jpeg" Id="Ra1bba2a173884eda" /><Relationship Type="http://schemas.openxmlformats.org/officeDocument/2006/relationships/notesSlide" Target="/ppt/notesSlides/notesSlide11.xml" Id="Rbfec8f10c64a4a0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35c1c5f96ed4616" /><Relationship Type="http://schemas.openxmlformats.org/officeDocument/2006/relationships/image" Target="/ppt/media/image8.jpeg" Id="R7863e9e8febb454d" /><Relationship Type="http://schemas.openxmlformats.org/officeDocument/2006/relationships/notesSlide" Target="/ppt/notesSlides/notesSlide12.xml" Id="Ra60f6fe0ece2479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8830c7ae763425a" /><Relationship Type="http://schemas.openxmlformats.org/officeDocument/2006/relationships/notesSlide" Target="/ppt/notesSlides/notesSlide13.xml" Id="R9de4ae29fe3044c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cd64d59a218499c" /><Relationship Type="http://schemas.openxmlformats.org/officeDocument/2006/relationships/notesSlide" Target="/ppt/notesSlides/notesSlide14.xml" Id="R83068e7fe8bc4d4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3890832e514453a" /><Relationship Type="http://schemas.openxmlformats.org/officeDocument/2006/relationships/notesSlide" Target="/ppt/notesSlides/notesSlide15.xml" Id="Rb028decd85364c6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2a2c147d92c488e" /><Relationship Type="http://schemas.openxmlformats.org/officeDocument/2006/relationships/notesSlide" Target="/ppt/notesSlides/notesSlide16.xml" Id="Rd6a3629cf3c845e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5ab3c32ae2041c9" /><Relationship Type="http://schemas.openxmlformats.org/officeDocument/2006/relationships/notesSlide" Target="/ppt/notesSlides/notesSlide17.xml" Id="R7b67552da1ae4fc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742a953d90f49aa" /><Relationship Type="http://schemas.openxmlformats.org/officeDocument/2006/relationships/notesSlide" Target="/ppt/notesSlides/notesSlide18.xml" Id="R48fbcb67ecdd4c8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2bf4cedd9104ea1" /><Relationship Type="http://schemas.openxmlformats.org/officeDocument/2006/relationships/notesSlide" Target="/ppt/notesSlides/notesSlide19.xml" Id="Rf435f100c8d44ff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84f5dc9b545478f" /><Relationship Type="http://schemas.openxmlformats.org/officeDocument/2006/relationships/notesSlide" Target="/ppt/notesSlides/notesSlide20.xml" Id="Raccc2cb2cab3413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8fab17fce29446f" /><Relationship Type="http://schemas.openxmlformats.org/officeDocument/2006/relationships/notesSlide" Target="/ppt/notesSlides/notesSlide21.xml" Id="R446ef3b0450444c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f78ff8c5d2e4012" /><Relationship Type="http://schemas.openxmlformats.org/officeDocument/2006/relationships/notesSlide" Target="/ppt/notesSlides/notesSlide22.xml" Id="R57c207cd4b304d8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76d1d9593b448bf" /><Relationship Type="http://schemas.openxmlformats.org/officeDocument/2006/relationships/image" Target="/ppt/media/image9.jpeg" Id="R4200fec39e624704" /><Relationship Type="http://schemas.openxmlformats.org/officeDocument/2006/relationships/notesSlide" Target="/ppt/notesSlides/notesSlide23.xml" Id="Rb77b291dadfc4f91" /></Relationships>
</file>

<file path=ppt/slides/slide1.xml><?xml version="1.0" encoding="utf-8"?>
<p:sld xmlns:p="http://schemas.openxmlformats.org/presentationml/2006/main">
  <p:cSld>
    <p:bg>
      <p:bgPr>
        <a:solidFill xmlns:a="http://schemas.openxmlformats.org/drawingml/2006/main">
          <a:srgbClr val="1E252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f8043e464e54308"/>
          <a:srcRect xmlns:a="http://schemas.openxmlformats.org/drawingml/2006/main" l="22214" t="0" r="22214" b="0"/>
          <a:stretch xmlns:a="http://schemas.openxmlformats.org/drawingml/2006/main">
            <a:fillRect l="0" t="0" r="0" b="0"/>
          </a:stretch>
        </p:blipFill>
        <p:spPr>
          <a:xfrm xmlns:a="http://schemas.openxmlformats.org/drawingml/2006/main">
            <a:off x="6477000" y="0"/>
            <a:ext cx="5715000" cy="6858000"/>
          </a:xfrm>
          <a:prstGeom xmlns:a="http://schemas.openxmlformats.org/drawingml/2006/main" prst="roundRect">
            <a:avLst>
              <a:gd name="adj" fmla="val 2000"/>
            </a:avLst>
          </a:prstGeom>
        </p:spPr>
      </p:pic>
      <p:sp>
        <p:nvSpPr>
          <p:cNvPr id="2" name="">
            <a:extLst xmlns:a="http://schemas.openxmlformats.org/drawingml/2006/main">
              <a:ext uri="{FF2B5EF4-FFF2-40B4-BE49-F238E27FC236}">
                <a16:creationId xmlns:a16="http://schemas.microsoft.com/office/drawing/2014/main" id="{71CE292B-D893-4B45-AECF-AD70319A9074}"/>
              </a:ext>
            </a:extLst>
          </p:cNvPr>
          <p:cNvSpPr>
            <a:spLocks xmlns:a="http://schemas.openxmlformats.org/drawingml/2006/main" noGrp="1"/>
          </p:cNvSpPr>
          <p:nvPr/>
        </p:nvSpPr>
        <p:spPr>
          <a:xfrm xmlns:a="http://schemas.openxmlformats.org/drawingml/2006/main">
            <a:off x="0" y="0"/>
            <a:ext cx="6858000" cy="6858000"/>
          </a:xfrm>
          <a:prstGeom xmlns:a="http://schemas.openxmlformats.org/drawingml/2006/main" prst="roundRect">
            <a:avLst>
              <a:gd name="adj" fmla="val 1667"/>
            </a:avLst>
          </a:prstGeom>
          <a:solidFill xmlns:a="http://schemas.openxmlformats.org/drawingml/2006/main">
            <a:srgbClr val="1E252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49AFD61-1EB0-4615-9D45-A5892628B658}"/>
              </a:ext>
            </a:extLst>
          </p:cNvPr>
          <p:cNvSpPr>
            <a:spLocks xmlns:a="http://schemas.openxmlformats.org/drawingml/2006/main" noGrp="1"/>
          </p:cNvSpPr>
          <p:nvPr/>
        </p:nvSpPr>
        <p:spPr>
          <a:xfrm xmlns:a="http://schemas.openxmlformats.org/drawingml/2006/main">
            <a:off x="533400" y="609600"/>
            <a:ext cx="704850" cy="6667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57624D8-079E-41F9-BE31-54562B7AF45A}"/>
              </a:ext>
            </a:extLst>
          </p:cNvPr>
          <p:cNvSpPr>
            <a:spLocks xmlns:a="http://schemas.openxmlformats.org/drawingml/2006/main" noGrp="1"/>
          </p:cNvSpPr>
          <p:nvPr/>
        </p:nvSpPr>
        <p:spPr>
          <a:xfrm xmlns:a="http://schemas.openxmlformats.org/drawingml/2006/main">
            <a:off x="533400" y="895350"/>
            <a:ext cx="295275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F1DFC0"/>
                </a:solidFill>
                <a:latin typeface="Aptos"/>
                <a:ea typeface="Aptos"/>
                <a:cs typeface="Aptos"/>
              </a:defRPr>
            </a:pPr>
            <a:r>
              <a:rPr sz="1200" b="1">
                <a:solidFill>
                  <a:srgbClr val="F1DFC0"/>
                </a:solidFill>
                <a:latin typeface="Aptos"/>
                <a:ea typeface="Aptos"/>
                <a:cs typeface="Aptos"/>
              </a:rPr>
              <a:t>SLOP / UNIVERSITY</a:t>
            </a:r>
          </a:p>
        </p:txBody>
      </p:sp>
      <p:sp>
        <p:nvSpPr>
          <p:cNvPr id="5" name="">
            <a:extLst xmlns:a="http://schemas.openxmlformats.org/drawingml/2006/main">
              <a:ext uri="{FF2B5EF4-FFF2-40B4-BE49-F238E27FC236}">
                <a16:creationId xmlns:a16="http://schemas.microsoft.com/office/drawing/2014/main" id="{35589180-D3AA-43BD-B03E-2D9CCBE7ED49}"/>
              </a:ext>
            </a:extLst>
          </p:cNvPr>
          <p:cNvSpPr>
            <a:spLocks xmlns:a="http://schemas.openxmlformats.org/drawingml/2006/main" noGrp="1"/>
          </p:cNvSpPr>
          <p:nvPr/>
        </p:nvSpPr>
        <p:spPr>
          <a:xfrm xmlns:a="http://schemas.openxmlformats.org/drawingml/2006/main">
            <a:off x="533400" y="1695450"/>
            <a:ext cx="4000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1">
                <a:solidFill>
                  <a:srgbClr val="F1DFC0"/>
                </a:solidFill>
                <a:latin typeface="Aptos"/>
                <a:ea typeface="Aptos"/>
                <a:cs typeface="Aptos"/>
              </a:defRPr>
            </a:pPr>
            <a:r>
              <a:rPr sz="1350" b="1">
                <a:solidFill>
                  <a:srgbClr val="F1DFC0"/>
                </a:solidFill>
                <a:latin typeface="Aptos"/>
                <a:ea typeface="Aptos"/>
                <a:cs typeface="Aptos"/>
              </a:rPr>
              <a:t>SLOP1416  /  WEEK 11</a:t>
            </a:r>
          </a:p>
        </p:txBody>
      </p:sp>
      <p:sp>
        <p:nvSpPr>
          <p:cNvPr id="6" name="">
            <a:extLst xmlns:a="http://schemas.openxmlformats.org/drawingml/2006/main">
              <a:ext uri="{FF2B5EF4-FFF2-40B4-BE49-F238E27FC236}">
                <a16:creationId xmlns:a16="http://schemas.microsoft.com/office/drawing/2014/main" id="{33C05928-B34F-41EB-A635-1DAF041B5AFD}"/>
              </a:ext>
            </a:extLst>
          </p:cNvPr>
          <p:cNvSpPr>
            <a:spLocks xmlns:a="http://schemas.openxmlformats.org/drawingml/2006/main" noGrp="1"/>
          </p:cNvSpPr>
          <p:nvPr/>
        </p:nvSpPr>
        <p:spPr>
          <a:xfrm xmlns:a="http://schemas.openxmlformats.org/drawingml/2006/main">
            <a:off x="533400" y="2171700"/>
            <a:ext cx="58102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3450" b="1">
                <a:solidFill>
                  <a:srgbClr val="FFFFFF"/>
                </a:solidFill>
                <a:latin typeface="Aptos"/>
                <a:ea typeface="Aptos"/>
                <a:cs typeface="Aptos"/>
              </a:defRPr>
            </a:pPr>
            <a:r>
              <a:rPr sz="3450" b="1">
                <a:solidFill>
                  <a:srgbClr val="FFFFFF"/>
                </a:solidFill>
                <a:latin typeface="Aptos"/>
                <a:ea typeface="Aptos"/>
                <a:cs typeface="Aptos"/>
              </a:rPr>
              <a:t>Revision and Peer Review</a:t>
            </a:r>
          </a:p>
        </p:txBody>
      </p:sp>
      <p:sp>
        <p:nvSpPr>
          <p:cNvPr id="7" name="">
            <a:extLst xmlns:a="http://schemas.openxmlformats.org/drawingml/2006/main">
              <a:ext uri="{FF2B5EF4-FFF2-40B4-BE49-F238E27FC236}">
                <a16:creationId xmlns:a16="http://schemas.microsoft.com/office/drawing/2014/main" id="{C850AB34-45CA-49CC-B8AD-7E3FD56C8160}"/>
              </a:ext>
            </a:extLst>
          </p:cNvPr>
          <p:cNvSpPr>
            <a:spLocks xmlns:a="http://schemas.openxmlformats.org/drawingml/2006/main" noGrp="1"/>
          </p:cNvSpPr>
          <p:nvPr/>
        </p:nvSpPr>
        <p:spPr>
          <a:xfrm xmlns:a="http://schemas.openxmlformats.org/drawingml/2006/main">
            <a:off x="533400" y="3200400"/>
            <a:ext cx="5619750" cy="1238250"/>
          </a:xfrm>
          <a:prstGeom xmlns:a="http://schemas.openxmlformats.org/drawingml/2006/main" prst="roundRect">
            <a:avLst>
              <a:gd name="adj" fmla="val 923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FFFFFF"/>
                </a:solidFill>
                <a:latin typeface="Aptos"/>
                <a:ea typeface="Aptos"/>
                <a:cs typeface="Aptos"/>
              </a:defRPr>
            </a:pPr>
            <a:r>
              <a:rPr sz="1500" b="0">
                <a:solidFill>
                  <a:srgbClr val="FFFFFF"/>
                </a:solidFill>
                <a:latin typeface="Aptos"/>
                <a:ea typeface="Aptos"/>
                <a:cs typeface="Aptos"/>
              </a:rPr>
              <a:t>The last review before picture lock: testing a revised cut against an audience, auditing consent and captions, and closing the dossier that argues for the cut you chose.</a:t>
            </a:r>
          </a:p>
        </p:txBody>
      </p:sp>
    </p:spTree>
    <p:extLst>
      <p:ext uri="{BB962C8B-B14F-4D97-AF65-F5344CB8AC3E}">
        <p14:creationId xmlns:p14="http://schemas.microsoft.com/office/powerpoint/2010/main" val="470677354"/>
      </p:ext>
    </p:extLst>
  </p:cSld>
</p:sld>
</file>

<file path=ppt/slides/slide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C9CCE03-A35F-473A-8152-233922636817}"/>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AD0F1AD-6C72-4DFF-83CC-2879B18A177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F9A2DE4-5FEA-48CA-A968-C8BF9BDA56F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02</a:t>
            </a:r>
          </a:p>
        </p:txBody>
      </p:sp>
      <p:sp>
        <p:nvSpPr>
          <p:cNvPr id="4" name="">
            <a:extLst xmlns:a="http://schemas.openxmlformats.org/drawingml/2006/main">
              <a:ext uri="{FF2B5EF4-FFF2-40B4-BE49-F238E27FC236}">
                <a16:creationId xmlns:a16="http://schemas.microsoft.com/office/drawing/2014/main" id="{8D6598A5-2DFA-4AEC-ABD3-B3881188EF8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outcomes</a:t>
            </a:r>
          </a:p>
        </p:txBody>
      </p:sp>
      <p:sp>
        <p:nvSpPr>
          <p:cNvPr id="5" name="">
            <a:extLst xmlns:a="http://schemas.openxmlformats.org/drawingml/2006/main">
              <a:ext uri="{FF2B5EF4-FFF2-40B4-BE49-F238E27FC236}">
                <a16:creationId xmlns:a16="http://schemas.microsoft.com/office/drawing/2014/main" id="{7A0B073F-F796-424B-ADEF-18BF97DBCD67}"/>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By the end of this session you can run a compliance-grade final review and lock with discipline.</a:t>
            </a:r>
          </a:p>
        </p:txBody>
      </p:sp>
      <p:sp>
        <p:nvSpPr>
          <p:cNvPr id="6" name="">
            <a:extLst xmlns:a="http://schemas.openxmlformats.org/drawingml/2006/main">
              <a:ext uri="{FF2B5EF4-FFF2-40B4-BE49-F238E27FC236}">
                <a16:creationId xmlns:a16="http://schemas.microsoft.com/office/drawing/2014/main" id="{50E2F675-A72B-4256-80E4-73A4F3EB89F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5B56683-025F-49E0-B845-2CDA1A58C9E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1588CB39-D83C-4DD0-BD2A-A74DAF8D9B10}"/>
              </a:ext>
            </a:extLst>
          </p:cNvPr>
          <p:cNvSpPr>
            <a:spLocks xmlns:a="http://schemas.openxmlformats.org/drawingml/2006/main" noGrp="1"/>
          </p:cNvSpPr>
          <p:nvPr/>
        </p:nvSpPr>
        <p:spPr>
          <a:xfrm xmlns:a="http://schemas.openxmlformats.org/drawingml/2006/main">
            <a:off x="53340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DE86C4D2-BCFF-4DC4-A27B-4F57332394CD}"/>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83049C0-ED40-4052-8442-0753F1FC7F17}"/>
              </a:ext>
            </a:extLst>
          </p:cNvPr>
          <p:cNvSpPr>
            <a:spLocks xmlns:a="http://schemas.openxmlformats.org/drawingml/2006/main" noGrp="1"/>
          </p:cNvSpPr>
          <p:nvPr/>
        </p:nvSpPr>
        <p:spPr>
          <a:xfrm xmlns:a="http://schemas.openxmlformats.org/drawingml/2006/main">
            <a:off x="74295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Test</a:t>
            </a:r>
          </a:p>
        </p:txBody>
      </p:sp>
      <p:sp>
        <p:nvSpPr>
          <p:cNvPr id="11" name="">
            <a:extLst xmlns:a="http://schemas.openxmlformats.org/drawingml/2006/main">
              <a:ext uri="{FF2B5EF4-FFF2-40B4-BE49-F238E27FC236}">
                <a16:creationId xmlns:a16="http://schemas.microsoft.com/office/drawing/2014/main" id="{7F082634-383D-4196-B7B5-EF3DC8105A9F}"/>
              </a:ext>
            </a:extLst>
          </p:cNvPr>
          <p:cNvSpPr>
            <a:spLocks xmlns:a="http://schemas.openxmlformats.org/drawingml/2006/main" noGrp="1"/>
          </p:cNvSpPr>
          <p:nvPr/>
        </p:nvSpPr>
        <p:spPr>
          <a:xfrm xmlns:a="http://schemas.openxmlformats.org/drawingml/2006/main">
            <a:off x="74295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Run a final peer review that checks execution, not structure — captions, credits, continuity, levels.</a:t>
            </a:r>
          </a:p>
        </p:txBody>
      </p:sp>
      <p:sp>
        <p:nvSpPr>
          <p:cNvPr id="12" name="">
            <a:extLst xmlns:a="http://schemas.openxmlformats.org/drawingml/2006/main">
              <a:ext uri="{FF2B5EF4-FFF2-40B4-BE49-F238E27FC236}">
                <a16:creationId xmlns:a16="http://schemas.microsoft.com/office/drawing/2014/main" id="{51F69C06-E048-46E4-803D-E42FDE7CF540}"/>
              </a:ext>
            </a:extLst>
          </p:cNvPr>
          <p:cNvSpPr>
            <a:spLocks xmlns:a="http://schemas.openxmlformats.org/drawingml/2006/main" noGrp="1"/>
          </p:cNvSpPr>
          <p:nvPr/>
        </p:nvSpPr>
        <p:spPr>
          <a:xfrm xmlns:a="http://schemas.openxmlformats.org/drawingml/2006/main">
            <a:off x="4429125"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6B94247F-B35B-495B-98FF-8F98FFB7AAA7}"/>
              </a:ext>
            </a:extLst>
          </p:cNvPr>
          <p:cNvSpPr>
            <a:spLocks xmlns:a="http://schemas.openxmlformats.org/drawingml/2006/main" noGrp="1"/>
          </p:cNvSpPr>
          <p:nvPr/>
        </p:nvSpPr>
        <p:spPr>
          <a:xfrm xmlns:a="http://schemas.openxmlformats.org/drawingml/2006/main">
            <a:off x="46386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C311C0B-C137-4E05-9DD1-9D04D4EA7D27}"/>
              </a:ext>
            </a:extLst>
          </p:cNvPr>
          <p:cNvSpPr>
            <a:spLocks xmlns:a="http://schemas.openxmlformats.org/drawingml/2006/main" noGrp="1"/>
          </p:cNvSpPr>
          <p:nvPr/>
        </p:nvSpPr>
        <p:spPr>
          <a:xfrm xmlns:a="http://schemas.openxmlformats.org/drawingml/2006/main">
            <a:off x="4638675"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Audit</a:t>
            </a:r>
          </a:p>
        </p:txBody>
      </p:sp>
      <p:sp>
        <p:nvSpPr>
          <p:cNvPr id="15" name="">
            <a:extLst xmlns:a="http://schemas.openxmlformats.org/drawingml/2006/main">
              <a:ext uri="{FF2B5EF4-FFF2-40B4-BE49-F238E27FC236}">
                <a16:creationId xmlns:a16="http://schemas.microsoft.com/office/drawing/2014/main" id="{8ADB3D00-03B2-477E-9F0C-4885111C21AB}"/>
              </a:ext>
            </a:extLst>
          </p:cNvPr>
          <p:cNvSpPr>
            <a:spLocks xmlns:a="http://schemas.openxmlformats.org/drawingml/2006/main" noGrp="1"/>
          </p:cNvSpPr>
          <p:nvPr/>
        </p:nvSpPr>
        <p:spPr>
          <a:xfrm xmlns:a="http://schemas.openxmlformats.org/drawingml/2006/main">
            <a:off x="4638675"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Verify consent and external-media records match the film you actually made, before you lock anything.</a:t>
            </a:r>
          </a:p>
        </p:txBody>
      </p:sp>
      <p:sp>
        <p:nvSpPr>
          <p:cNvPr id="16" name="">
            <a:extLst xmlns:a="http://schemas.openxmlformats.org/drawingml/2006/main">
              <a:ext uri="{FF2B5EF4-FFF2-40B4-BE49-F238E27FC236}">
                <a16:creationId xmlns:a16="http://schemas.microsoft.com/office/drawing/2014/main" id="{126762A8-73EE-4061-A432-EE4A97B45100}"/>
              </a:ext>
            </a:extLst>
          </p:cNvPr>
          <p:cNvSpPr>
            <a:spLocks xmlns:a="http://schemas.openxmlformats.org/drawingml/2006/main" noGrp="1"/>
          </p:cNvSpPr>
          <p:nvPr/>
        </p:nvSpPr>
        <p:spPr>
          <a:xfrm xmlns:a="http://schemas.openxmlformats.org/drawingml/2006/main">
            <a:off x="832485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34A7111B-2839-4BB6-AC46-0A9115749C27}"/>
              </a:ext>
            </a:extLst>
          </p:cNvPr>
          <p:cNvSpPr>
            <a:spLocks xmlns:a="http://schemas.openxmlformats.org/drawingml/2006/main" noGrp="1"/>
          </p:cNvSpPr>
          <p:nvPr/>
        </p:nvSpPr>
        <p:spPr>
          <a:xfrm xmlns:a="http://schemas.openxmlformats.org/drawingml/2006/main">
            <a:off x="8534400" y="268605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A26EA9F-2759-416A-9957-13A36350D942}"/>
              </a:ext>
            </a:extLst>
          </p:cNvPr>
          <p:cNvSpPr>
            <a:spLocks xmlns:a="http://schemas.openxmlformats.org/drawingml/2006/main" noGrp="1"/>
          </p:cNvSpPr>
          <p:nvPr/>
        </p:nvSpPr>
        <p:spPr>
          <a:xfrm xmlns:a="http://schemas.openxmlformats.org/drawingml/2006/main">
            <a:off x="853440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Lock</a:t>
            </a:r>
          </a:p>
        </p:txBody>
      </p:sp>
      <p:sp>
        <p:nvSpPr>
          <p:cNvPr id="19" name="">
            <a:extLst xmlns:a="http://schemas.openxmlformats.org/drawingml/2006/main">
              <a:ext uri="{FF2B5EF4-FFF2-40B4-BE49-F238E27FC236}">
                <a16:creationId xmlns:a16="http://schemas.microsoft.com/office/drawing/2014/main" id="{43E276A3-C585-49D5-B187-2E92E9152A58}"/>
              </a:ext>
            </a:extLst>
          </p:cNvPr>
          <p:cNvSpPr>
            <a:spLocks xmlns:a="http://schemas.openxmlformats.org/drawingml/2006/main" noGrp="1"/>
          </p:cNvSpPr>
          <p:nvPr/>
        </p:nvSpPr>
        <p:spPr>
          <a:xfrm xmlns:a="http://schemas.openxmlformats.org/drawingml/2006/main">
            <a:off x="853440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Watch the literal export on the literal device it will be judged on, then lock picture and sound.</a:t>
            </a:r>
          </a:p>
        </p:txBody>
      </p:sp>
    </p:spTree>
    <p:extLst>
      <p:ext uri="{BB962C8B-B14F-4D97-AF65-F5344CB8AC3E}">
        <p14:creationId xmlns:p14="http://schemas.microsoft.com/office/powerpoint/2010/main" val="701959677"/>
      </p:ext>
    </p:extLst>
  </p:cSld>
</p:sld>
</file>

<file path=ppt/slides/slide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CC84909-B4C6-40D3-BAB4-B556FD722625}"/>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6D33416-6111-47C0-A0F2-1D6DBBFA2D2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89B8EC86-516C-4CDF-BA82-260DD065D23A}"/>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03</a:t>
            </a:r>
          </a:p>
        </p:txBody>
      </p:sp>
      <p:sp>
        <p:nvSpPr>
          <p:cNvPr id="4" name="">
            <a:extLst xmlns:a="http://schemas.openxmlformats.org/drawingml/2006/main">
              <a:ext uri="{FF2B5EF4-FFF2-40B4-BE49-F238E27FC236}">
                <a16:creationId xmlns:a16="http://schemas.microsoft.com/office/drawing/2014/main" id="{CF9FE3E4-9A27-4EA2-B121-561EE135435E}"/>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Two kinds of review, two different jobs</a:t>
            </a:r>
          </a:p>
        </p:txBody>
      </p:sp>
      <p:sp>
        <p:nvSpPr>
          <p:cNvPr id="5" name="">
            <a:extLst xmlns:a="http://schemas.openxmlformats.org/drawingml/2006/main">
              <a:ext uri="{FF2B5EF4-FFF2-40B4-BE49-F238E27FC236}">
                <a16:creationId xmlns:a16="http://schemas.microsoft.com/office/drawing/2014/main" id="{5C1D6E2F-14CD-4CCD-A312-F5575003CDE4}"/>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Week 10's rough-cut clinic and Week 11's peer review are not the same exercise.</a:t>
            </a:r>
          </a:p>
        </p:txBody>
      </p:sp>
      <p:sp>
        <p:nvSpPr>
          <p:cNvPr id="6" name="">
            <a:extLst xmlns:a="http://schemas.openxmlformats.org/drawingml/2006/main">
              <a:ext uri="{FF2B5EF4-FFF2-40B4-BE49-F238E27FC236}">
                <a16:creationId xmlns:a16="http://schemas.microsoft.com/office/drawing/2014/main" id="{5078EA4F-BB9C-46C7-8AD3-2A50914BFB5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E1E2B3B-66D6-4B1D-B199-194276AE120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3A05FB5-BADC-47D5-B572-DAE6C3AC77A5}"/>
              </a:ext>
            </a:extLst>
          </p:cNvPr>
          <p:cNvSpPr>
            <a:spLocks xmlns:a="http://schemas.openxmlformats.org/drawingml/2006/main" noGrp="1"/>
          </p:cNvSpPr>
          <p:nvPr/>
        </p:nvSpPr>
        <p:spPr>
          <a:xfrm xmlns:a="http://schemas.openxmlformats.org/drawingml/2006/main">
            <a:off x="533400" y="249555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B8163052-7A12-4E4E-BBE4-347B75BA733D}"/>
              </a:ext>
            </a:extLst>
          </p:cNvPr>
          <p:cNvSpPr>
            <a:spLocks xmlns:a="http://schemas.openxmlformats.org/drawingml/2006/main" noGrp="1"/>
          </p:cNvSpPr>
          <p:nvPr/>
        </p:nvSpPr>
        <p:spPr>
          <a:xfrm xmlns:a="http://schemas.openxmlformats.org/drawingml/2006/main">
            <a:off x="742950" y="27051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9B171F7-3445-4E83-BADF-4030B74D0EFB}"/>
              </a:ext>
            </a:extLst>
          </p:cNvPr>
          <p:cNvSpPr>
            <a:spLocks xmlns:a="http://schemas.openxmlformats.org/drawingml/2006/main" noGrp="1"/>
          </p:cNvSpPr>
          <p:nvPr/>
        </p:nvSpPr>
        <p:spPr>
          <a:xfrm xmlns:a="http://schemas.openxmlformats.org/drawingml/2006/main">
            <a:off x="742950" y="28956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Week 10 — structural review</a:t>
            </a:r>
          </a:p>
        </p:txBody>
      </p:sp>
      <p:sp>
        <p:nvSpPr>
          <p:cNvPr id="11" name="">
            <a:extLst xmlns:a="http://schemas.openxmlformats.org/drawingml/2006/main">
              <a:ext uri="{FF2B5EF4-FFF2-40B4-BE49-F238E27FC236}">
                <a16:creationId xmlns:a16="http://schemas.microsoft.com/office/drawing/2014/main" id="{3FA2078A-8987-4BD8-A3D2-C26B83A2EAC1}"/>
              </a:ext>
            </a:extLst>
          </p:cNvPr>
          <p:cNvSpPr>
            <a:spLocks xmlns:a="http://schemas.openxmlformats.org/drawingml/2006/main" noGrp="1"/>
          </p:cNvSpPr>
          <p:nvPr/>
        </p:nvSpPr>
        <p:spPr>
          <a:xfrm xmlns:a="http://schemas.openxmlformats.org/drawingml/2006/main">
            <a:off x="742950" y="327660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“Is this the right story, told in the right order?” Feedback here can still reshuffle scenes, cut a whole thread, or change the premise's emphasis.</a:t>
            </a:r>
          </a:p>
        </p:txBody>
      </p:sp>
      <p:sp>
        <p:nvSpPr>
          <p:cNvPr id="12" name="">
            <a:extLst xmlns:a="http://schemas.openxmlformats.org/drawingml/2006/main">
              <a:ext uri="{FF2B5EF4-FFF2-40B4-BE49-F238E27FC236}">
                <a16:creationId xmlns:a16="http://schemas.microsoft.com/office/drawing/2014/main" id="{961EE429-CBF7-43D0-B426-C6502A367DC2}"/>
              </a:ext>
            </a:extLst>
          </p:cNvPr>
          <p:cNvSpPr>
            <a:spLocks xmlns:a="http://schemas.openxmlformats.org/drawingml/2006/main" noGrp="1"/>
          </p:cNvSpPr>
          <p:nvPr/>
        </p:nvSpPr>
        <p:spPr>
          <a:xfrm xmlns:a="http://schemas.openxmlformats.org/drawingml/2006/main">
            <a:off x="6372225" y="249555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7AAC7235-6011-4BFB-99C0-43B3DE17E3BE}"/>
              </a:ext>
            </a:extLst>
          </p:cNvPr>
          <p:cNvSpPr>
            <a:spLocks xmlns:a="http://schemas.openxmlformats.org/drawingml/2006/main" noGrp="1"/>
          </p:cNvSpPr>
          <p:nvPr/>
        </p:nvSpPr>
        <p:spPr>
          <a:xfrm xmlns:a="http://schemas.openxmlformats.org/drawingml/2006/main">
            <a:off x="6581775" y="27051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ADBF761-FD7B-4290-B060-FF5D7F6CCEF2}"/>
              </a:ext>
            </a:extLst>
          </p:cNvPr>
          <p:cNvSpPr>
            <a:spLocks xmlns:a="http://schemas.openxmlformats.org/drawingml/2006/main" noGrp="1"/>
          </p:cNvSpPr>
          <p:nvPr/>
        </p:nvSpPr>
        <p:spPr>
          <a:xfrm xmlns:a="http://schemas.openxmlformats.org/drawingml/2006/main">
            <a:off x="6581775" y="28956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Week 11 — finishing review</a:t>
            </a:r>
          </a:p>
        </p:txBody>
      </p:sp>
      <p:sp>
        <p:nvSpPr>
          <p:cNvPr id="15" name="">
            <a:extLst xmlns:a="http://schemas.openxmlformats.org/drawingml/2006/main">
              <a:ext uri="{FF2B5EF4-FFF2-40B4-BE49-F238E27FC236}">
                <a16:creationId xmlns:a16="http://schemas.microsoft.com/office/drawing/2014/main" id="{FC684F30-9329-4F10-86B3-DB60FDDACEB6}"/>
              </a:ext>
            </a:extLst>
          </p:cNvPr>
          <p:cNvSpPr>
            <a:spLocks xmlns:a="http://schemas.openxmlformats.org/drawingml/2006/main" noGrp="1"/>
          </p:cNvSpPr>
          <p:nvPr/>
        </p:nvSpPr>
        <p:spPr>
          <a:xfrm xmlns:a="http://schemas.openxmlformats.org/drawingml/2006/main">
            <a:off x="6581775" y="327660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“Does this now execute cleanly?” The story is settled; this pass checks captions, credits, continuity errors and audio levels — not structure.</a:t>
            </a:r>
          </a:p>
        </p:txBody>
      </p:sp>
      <p:sp>
        <p:nvSpPr>
          <p:cNvPr id="16" name="">
            <a:extLst xmlns:a="http://schemas.openxmlformats.org/drawingml/2006/main">
              <a:ext uri="{FF2B5EF4-FFF2-40B4-BE49-F238E27FC236}">
                <a16:creationId xmlns:a16="http://schemas.microsoft.com/office/drawing/2014/main" id="{063ADE9F-D480-400B-9B1B-A1929060C415}"/>
              </a:ext>
            </a:extLst>
          </p:cNvPr>
          <p:cNvSpPr>
            <a:spLocks xmlns:a="http://schemas.openxmlformats.org/drawingml/2006/main" noGrp="1"/>
          </p:cNvSpPr>
          <p:nvPr/>
        </p:nvSpPr>
        <p:spPr>
          <a:xfrm xmlns:a="http://schemas.openxmlformats.org/drawingml/2006/main">
            <a:off x="533400" y="5029200"/>
            <a:ext cx="1028700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Running Week 11's checklist on a structurally unsettled cut wastes it: fix the story first, then finish it.</a:t>
            </a:r>
          </a:p>
        </p:txBody>
      </p:sp>
    </p:spTree>
    <p:extLst>
      <p:ext uri="{BB962C8B-B14F-4D97-AF65-F5344CB8AC3E}">
        <p14:creationId xmlns:p14="http://schemas.microsoft.com/office/powerpoint/2010/main" val="285647689"/>
      </p:ext>
    </p:extLst>
  </p:cSld>
</p:sld>
</file>

<file path=ppt/slides/slide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75FF201-5E15-4D8D-BF69-11EFF1AC376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A73F0-4A67-4467-8834-26940E9B9DD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4E22E93-DCFF-4295-9047-74A0F1E5AFC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04</a:t>
            </a:r>
          </a:p>
        </p:txBody>
      </p:sp>
      <p:sp>
        <p:nvSpPr>
          <p:cNvPr id="4" name="">
            <a:extLst xmlns:a="http://schemas.openxmlformats.org/drawingml/2006/main">
              <a:ext uri="{FF2B5EF4-FFF2-40B4-BE49-F238E27FC236}">
                <a16:creationId xmlns:a16="http://schemas.microsoft.com/office/drawing/2014/main" id="{11CBBCE5-B456-4D1E-81CA-1DB3526161BF}"/>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What “picture lock” actually means</a:t>
            </a:r>
          </a:p>
        </p:txBody>
      </p:sp>
      <p:sp>
        <p:nvSpPr>
          <p:cNvPr id="5" name="">
            <a:extLst xmlns:a="http://schemas.openxmlformats.org/drawingml/2006/main">
              <a:ext uri="{FF2B5EF4-FFF2-40B4-BE49-F238E27FC236}">
                <a16:creationId xmlns:a16="http://schemas.microsoft.com/office/drawing/2014/main" id="{C1D26F1C-DFA6-4E3C-AFCE-A7D4FB23C23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declared point after which shot selection, trims and sequence order stop changing.</a:t>
            </a:r>
          </a:p>
        </p:txBody>
      </p:sp>
      <p:sp>
        <p:nvSpPr>
          <p:cNvPr id="6" name="">
            <a:extLst xmlns:a="http://schemas.openxmlformats.org/drawingml/2006/main">
              <a:ext uri="{FF2B5EF4-FFF2-40B4-BE49-F238E27FC236}">
                <a16:creationId xmlns:a16="http://schemas.microsoft.com/office/drawing/2014/main" id="{D8803E6A-6A73-4768-AF8A-75766079694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67EE3F3-230B-44D1-B38D-1B7F53C0B527}"/>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5011C460-7143-4998-97DC-6927E5536F48}"/>
              </a:ext>
            </a:extLst>
          </p:cNvPr>
          <p:cNvSpPr>
            <a:spLocks xmlns:a="http://schemas.openxmlformats.org/drawingml/2006/main" noGrp="1"/>
          </p:cNvSpPr>
          <p:nvPr/>
        </p:nvSpPr>
        <p:spPr>
          <a:xfrm xmlns:a="http://schemas.openxmlformats.org/drawingml/2006/main">
            <a:off x="533400" y="2495550"/>
            <a:ext cx="1028700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Locking is not a vague sense of “done.” It is a specific commitment: from this point forward, no cut, trim, reorder or re-timing of the picture track happens — only work that depends on picture being fixed.</a:t>
            </a:r>
          </a:p>
        </p:txBody>
      </p:sp>
      <p:sp>
        <p:nvSpPr>
          <p:cNvPr id="9" name="">
            <a:extLst xmlns:a="http://schemas.openxmlformats.org/drawingml/2006/main">
              <a:ext uri="{FF2B5EF4-FFF2-40B4-BE49-F238E27FC236}">
                <a16:creationId xmlns:a16="http://schemas.microsoft.com/office/drawing/2014/main" id="{3AE92A93-2A6C-463E-8CDE-23362ED9F034}"/>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C2A69821-5CA3-48A4-B8AC-17CFA6D17B88}"/>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940BD2D5-F17F-4342-B55E-AB10E4A1FC81}"/>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Why it exists</a:t>
            </a:r>
          </a:p>
        </p:txBody>
      </p:sp>
      <p:sp>
        <p:nvSpPr>
          <p:cNvPr id="12" name="">
            <a:extLst xmlns:a="http://schemas.openxmlformats.org/drawingml/2006/main">
              <a:ext uri="{FF2B5EF4-FFF2-40B4-BE49-F238E27FC236}">
                <a16:creationId xmlns:a16="http://schemas.microsoft.com/office/drawing/2014/main" id="{B0B60A7A-EB1E-4AD2-9AEC-7AE120C49A6C}"/>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Sound design, colour, captions and titles are all built against exact timecodes on the locked track — lock is what makes that downstream work possible.</a:t>
            </a:r>
          </a:p>
        </p:txBody>
      </p:sp>
      <p:sp>
        <p:nvSpPr>
          <p:cNvPr id="13" name="">
            <a:extLst xmlns:a="http://schemas.openxmlformats.org/drawingml/2006/main">
              <a:ext uri="{FF2B5EF4-FFF2-40B4-BE49-F238E27FC236}">
                <a16:creationId xmlns:a16="http://schemas.microsoft.com/office/drawing/2014/main" id="{9CC8BBCE-BE87-4252-B86E-2D868E3666DF}"/>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90C25032-466C-4CC4-B0BF-3B03E8B32E76}"/>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DEA94E1-F57F-46DA-A9B8-E1BA25EB9F75}"/>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Who declares it</a:t>
            </a:r>
          </a:p>
        </p:txBody>
      </p:sp>
      <p:sp>
        <p:nvSpPr>
          <p:cNvPr id="16" name="">
            <a:extLst xmlns:a="http://schemas.openxmlformats.org/drawingml/2006/main">
              <a:ext uri="{FF2B5EF4-FFF2-40B4-BE49-F238E27FC236}">
                <a16:creationId xmlns:a16="http://schemas.microsoft.com/office/drawing/2014/main" id="{5AEA84C5-E584-41B4-9A54-5D5C00D05A6E}"/>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You do, deliberately — after the checklist on this deck's later slide, not by simply running out of time.</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91875ed9e24e4a5d"/>
          <a:srcRect xmlns:a="http://schemas.openxmlformats.org/drawingml/2006/main" l="0" t="33621" r="0" b="33621"/>
          <a:stretch xmlns:a="http://schemas.openxmlformats.org/drawingml/2006/main">
            <a:fillRect l="0" t="0" r="0" b="0"/>
          </a:stretch>
        </p:blipFill>
        <p:spPr>
          <a:xfrm xmlns:a="http://schemas.openxmlformats.org/drawingml/2006/main">
            <a:off x="6858000" y="3619500"/>
            <a:ext cx="4419600" cy="2171700"/>
          </a:xfrm>
          <a:prstGeom xmlns:a="http://schemas.openxmlformats.org/drawingml/2006/main" prst="roundRect">
            <a:avLst>
              <a:gd name="adj" fmla="val 5263"/>
            </a:avLst>
          </a:prstGeom>
        </p:spPr>
      </p:pic>
    </p:spTree>
    <p:extLst>
      <p:ext uri="{BB962C8B-B14F-4D97-AF65-F5344CB8AC3E}">
        <p14:creationId xmlns:p14="http://schemas.microsoft.com/office/powerpoint/2010/main" val="1076485105"/>
      </p:ext>
    </p:extLst>
  </p:cSld>
</p:sld>
</file>

<file path=ppt/slides/slide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D078519-D418-49C3-B7BE-BE6E57FD80F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22C99CE-313C-4764-9D4D-2F2F15FD1E9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A232A38-D5A3-4A7B-9639-5225A3D159A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05</a:t>
            </a:r>
          </a:p>
        </p:txBody>
      </p:sp>
      <p:sp>
        <p:nvSpPr>
          <p:cNvPr id="4" name="">
            <a:extLst xmlns:a="http://schemas.openxmlformats.org/drawingml/2006/main">
              <a:ext uri="{FF2B5EF4-FFF2-40B4-BE49-F238E27FC236}">
                <a16:creationId xmlns:a16="http://schemas.microsoft.com/office/drawing/2014/main" id="{999D7B5D-380B-4698-8E11-384631F2488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avalanche a late change causes</a:t>
            </a:r>
          </a:p>
        </p:txBody>
      </p:sp>
      <p:sp>
        <p:nvSpPr>
          <p:cNvPr id="5" name="">
            <a:extLst xmlns:a="http://schemas.openxmlformats.org/drawingml/2006/main">
              <a:ext uri="{FF2B5EF4-FFF2-40B4-BE49-F238E27FC236}">
                <a16:creationId xmlns:a16="http://schemas.microsoft.com/office/drawing/2014/main" id="{229F9CA9-8D3C-4808-97A4-E97D6256877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Why editors treat lock as a hard line, not a suggestion.</a:t>
            </a:r>
          </a:p>
        </p:txBody>
      </p:sp>
      <p:sp>
        <p:nvSpPr>
          <p:cNvPr id="6" name="">
            <a:extLst xmlns:a="http://schemas.openxmlformats.org/drawingml/2006/main">
              <a:ext uri="{FF2B5EF4-FFF2-40B4-BE49-F238E27FC236}">
                <a16:creationId xmlns:a16="http://schemas.microsoft.com/office/drawing/2014/main" id="{15084E47-9934-44C6-8279-DAC91ED9960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0586FEA-6650-479F-9103-79930716F39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E8D86BCA-0FB0-4A75-AB4B-55EB944B63E8}"/>
              </a:ext>
            </a:extLst>
          </p:cNvPr>
          <p:cNvSpPr>
            <a:spLocks xmlns:a="http://schemas.openxmlformats.org/drawingml/2006/main" noGrp="1"/>
          </p:cNvSpPr>
          <p:nvPr/>
        </p:nvSpPr>
        <p:spPr>
          <a:xfrm xmlns:a="http://schemas.openxmlformats.org/drawingml/2006/main">
            <a:off x="723900" y="2552700"/>
            <a:ext cx="4762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Late picture change...</a:t>
            </a:r>
          </a:p>
        </p:txBody>
      </p:sp>
      <p:sp>
        <p:nvSpPr>
          <p:cNvPr id="9" name="">
            <a:extLst xmlns:a="http://schemas.openxmlformats.org/drawingml/2006/main">
              <a:ext uri="{FF2B5EF4-FFF2-40B4-BE49-F238E27FC236}">
                <a16:creationId xmlns:a16="http://schemas.microsoft.com/office/drawing/2014/main" id="{FCCB1EF0-DEBF-44AD-BF05-26A37C5A7990}"/>
              </a:ext>
            </a:extLst>
          </p:cNvPr>
          <p:cNvSpPr>
            <a:spLocks xmlns:a="http://schemas.openxmlformats.org/drawingml/2006/main" noGrp="1"/>
          </p:cNvSpPr>
          <p:nvPr/>
        </p:nvSpPr>
        <p:spPr>
          <a:xfrm xmlns:a="http://schemas.openxmlformats.org/drawingml/2006/main">
            <a:off x="6286500" y="2552700"/>
            <a:ext cx="4191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...forces this rework</a:t>
            </a:r>
          </a:p>
        </p:txBody>
      </p:sp>
      <p:sp>
        <p:nvSpPr>
          <p:cNvPr id="10" name="">
            <a:extLst xmlns:a="http://schemas.openxmlformats.org/drawingml/2006/main">
              <a:ext uri="{FF2B5EF4-FFF2-40B4-BE49-F238E27FC236}">
                <a16:creationId xmlns:a16="http://schemas.microsoft.com/office/drawing/2014/main" id="{4928728C-9673-49A3-9E54-F7C179E4D948}"/>
              </a:ext>
            </a:extLst>
          </p:cNvPr>
          <p:cNvSpPr>
            <a:spLocks xmlns:a="http://schemas.openxmlformats.org/drawingml/2006/main" noGrp="1"/>
          </p:cNvSpPr>
          <p:nvPr/>
        </p:nvSpPr>
        <p:spPr>
          <a:xfrm xmlns:a="http://schemas.openxmlformats.org/drawingml/2006/main">
            <a:off x="723900" y="2914650"/>
            <a:ext cx="1028700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0FA7747-CF3B-4842-8419-49139F0EFDE6}"/>
              </a:ext>
            </a:extLst>
          </p:cNvPr>
          <p:cNvSpPr>
            <a:spLocks xmlns:a="http://schemas.openxmlformats.org/drawingml/2006/main" noGrp="1"/>
          </p:cNvSpPr>
          <p:nvPr/>
        </p:nvSpPr>
        <p:spPr>
          <a:xfrm xmlns:a="http://schemas.openxmlformats.org/drawingml/2006/main">
            <a:off x="723900" y="3200400"/>
            <a:ext cx="5334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Change after captions timed</a:t>
            </a:r>
          </a:p>
        </p:txBody>
      </p:sp>
      <p:sp>
        <p:nvSpPr>
          <p:cNvPr id="12" name="">
            <a:extLst xmlns:a="http://schemas.openxmlformats.org/drawingml/2006/main">
              <a:ext uri="{FF2B5EF4-FFF2-40B4-BE49-F238E27FC236}">
                <a16:creationId xmlns:a16="http://schemas.microsoft.com/office/drawing/2014/main" id="{B498DE32-B705-4F05-94E5-9DDD488950CD}"/>
              </a:ext>
            </a:extLst>
          </p:cNvPr>
          <p:cNvSpPr>
            <a:spLocks xmlns:a="http://schemas.openxmlformats.org/drawingml/2006/main" noGrp="1"/>
          </p:cNvSpPr>
          <p:nvPr/>
        </p:nvSpPr>
        <p:spPr>
          <a:xfrm xmlns:a="http://schemas.openxmlformats.org/drawingml/2006/main">
            <a:off x="6286500" y="3200400"/>
            <a:ext cx="4191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91135"/>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Every caption after that point drifts out of sync with the speech it labels</a:t>
            </a:r>
          </a:p>
        </p:txBody>
      </p:sp>
      <p:sp>
        <p:nvSpPr>
          <p:cNvPr id="13" name="">
            <a:extLst xmlns:a="http://schemas.openxmlformats.org/drawingml/2006/main">
              <a:ext uri="{FF2B5EF4-FFF2-40B4-BE49-F238E27FC236}">
                <a16:creationId xmlns:a16="http://schemas.microsoft.com/office/drawing/2014/main" id="{D30D72F6-BE48-47A3-A4A9-D3BD5D9444C2}"/>
              </a:ext>
            </a:extLst>
          </p:cNvPr>
          <p:cNvSpPr>
            <a:spLocks xmlns:a="http://schemas.openxmlformats.org/drawingml/2006/main" noGrp="1"/>
          </p:cNvSpPr>
          <p:nvPr/>
        </p:nvSpPr>
        <p:spPr>
          <a:xfrm xmlns:a="http://schemas.openxmlformats.org/drawingml/2006/main">
            <a:off x="723900" y="37338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ABB1055-5440-4756-8211-25DA72FC24BC}"/>
              </a:ext>
            </a:extLst>
          </p:cNvPr>
          <p:cNvSpPr>
            <a:spLocks xmlns:a="http://schemas.openxmlformats.org/drawingml/2006/main" noGrp="1"/>
          </p:cNvSpPr>
          <p:nvPr/>
        </p:nvSpPr>
        <p:spPr>
          <a:xfrm xmlns:a="http://schemas.openxmlformats.org/drawingml/2006/main">
            <a:off x="723900" y="3905250"/>
            <a:ext cx="5334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Change after audio sweetened</a:t>
            </a:r>
          </a:p>
        </p:txBody>
      </p:sp>
      <p:sp>
        <p:nvSpPr>
          <p:cNvPr id="15" name="">
            <a:extLst xmlns:a="http://schemas.openxmlformats.org/drawingml/2006/main">
              <a:ext uri="{FF2B5EF4-FFF2-40B4-BE49-F238E27FC236}">
                <a16:creationId xmlns:a16="http://schemas.microsoft.com/office/drawing/2014/main" id="{A7AB064C-23FD-4040-9DB5-5A3750B507FD}"/>
              </a:ext>
            </a:extLst>
          </p:cNvPr>
          <p:cNvSpPr>
            <a:spLocks xmlns:a="http://schemas.openxmlformats.org/drawingml/2006/main" noGrp="1"/>
          </p:cNvSpPr>
          <p:nvPr/>
        </p:nvSpPr>
        <p:spPr>
          <a:xfrm xmlns:a="http://schemas.openxmlformats.org/drawingml/2006/main">
            <a:off x="6286500" y="3905250"/>
            <a:ext cx="4191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91135"/>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Sound cues, music hits and ambience built to specific frames land on the wrong frame</a:t>
            </a:r>
          </a:p>
        </p:txBody>
      </p:sp>
      <p:sp>
        <p:nvSpPr>
          <p:cNvPr id="16" name="">
            <a:extLst xmlns:a="http://schemas.openxmlformats.org/drawingml/2006/main">
              <a:ext uri="{FF2B5EF4-FFF2-40B4-BE49-F238E27FC236}">
                <a16:creationId xmlns:a16="http://schemas.microsoft.com/office/drawing/2014/main" id="{9CCBD877-FB45-4375-A331-25E5D6B5DE98}"/>
              </a:ext>
            </a:extLst>
          </p:cNvPr>
          <p:cNvSpPr>
            <a:spLocks xmlns:a="http://schemas.openxmlformats.org/drawingml/2006/main" noGrp="1"/>
          </p:cNvSpPr>
          <p:nvPr/>
        </p:nvSpPr>
        <p:spPr>
          <a:xfrm xmlns:a="http://schemas.openxmlformats.org/drawingml/2006/main">
            <a:off x="723900" y="44386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B89C922-78E0-4250-B232-CE4518EA091D}"/>
              </a:ext>
            </a:extLst>
          </p:cNvPr>
          <p:cNvSpPr>
            <a:spLocks xmlns:a="http://schemas.openxmlformats.org/drawingml/2006/main" noGrp="1"/>
          </p:cNvSpPr>
          <p:nvPr/>
        </p:nvSpPr>
        <p:spPr>
          <a:xfrm xmlns:a="http://schemas.openxmlformats.org/drawingml/2006/main">
            <a:off x="723900" y="4610100"/>
            <a:ext cx="5334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Change after colour graded</a:t>
            </a:r>
          </a:p>
        </p:txBody>
      </p:sp>
      <p:sp>
        <p:nvSpPr>
          <p:cNvPr id="18" name="">
            <a:extLst xmlns:a="http://schemas.openxmlformats.org/drawingml/2006/main">
              <a:ext uri="{FF2B5EF4-FFF2-40B4-BE49-F238E27FC236}">
                <a16:creationId xmlns:a16="http://schemas.microsoft.com/office/drawing/2014/main" id="{A1FF9FA3-DE85-40B8-A3DE-70232D15984D}"/>
              </a:ext>
            </a:extLst>
          </p:cNvPr>
          <p:cNvSpPr>
            <a:spLocks xmlns:a="http://schemas.openxmlformats.org/drawingml/2006/main" noGrp="1"/>
          </p:cNvSpPr>
          <p:nvPr/>
        </p:nvSpPr>
        <p:spPr>
          <a:xfrm xmlns:a="http://schemas.openxmlformats.org/drawingml/2006/main">
            <a:off x="6286500" y="4610100"/>
            <a:ext cx="4191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91135"/>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Grading decisions made per-shot no longer match the new shot boundaries</a:t>
            </a:r>
          </a:p>
        </p:txBody>
      </p:sp>
      <p:sp>
        <p:nvSpPr>
          <p:cNvPr id="19" name="">
            <a:extLst xmlns:a="http://schemas.openxmlformats.org/drawingml/2006/main">
              <a:ext uri="{FF2B5EF4-FFF2-40B4-BE49-F238E27FC236}">
                <a16:creationId xmlns:a16="http://schemas.microsoft.com/office/drawing/2014/main" id="{988195C5-B544-4389-830C-2049D0F598F9}"/>
              </a:ext>
            </a:extLst>
          </p:cNvPr>
          <p:cNvSpPr>
            <a:spLocks xmlns:a="http://schemas.openxmlformats.org/drawingml/2006/main" noGrp="1"/>
          </p:cNvSpPr>
          <p:nvPr/>
        </p:nvSpPr>
        <p:spPr>
          <a:xfrm xmlns:a="http://schemas.openxmlformats.org/drawingml/2006/main">
            <a:off x="723900" y="51435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265B7A1C-EC83-46CC-A8C5-6B8DA4A4BCF6}"/>
              </a:ext>
            </a:extLst>
          </p:cNvPr>
          <p:cNvSpPr>
            <a:spLocks xmlns:a="http://schemas.openxmlformats.org/drawingml/2006/main" noGrp="1"/>
          </p:cNvSpPr>
          <p:nvPr/>
        </p:nvSpPr>
        <p:spPr>
          <a:xfrm xmlns:a="http://schemas.openxmlformats.org/drawingml/2006/main">
            <a:off x="723900" y="5314950"/>
            <a:ext cx="5334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Change after credits/titles set</a:t>
            </a:r>
          </a:p>
        </p:txBody>
      </p:sp>
      <p:sp>
        <p:nvSpPr>
          <p:cNvPr id="21" name="">
            <a:extLst xmlns:a="http://schemas.openxmlformats.org/drawingml/2006/main">
              <a:ext uri="{FF2B5EF4-FFF2-40B4-BE49-F238E27FC236}">
                <a16:creationId xmlns:a16="http://schemas.microsoft.com/office/drawing/2014/main" id="{498CAE50-B817-4D39-8FBC-F4921C35D1BF}"/>
              </a:ext>
            </a:extLst>
          </p:cNvPr>
          <p:cNvSpPr>
            <a:spLocks xmlns:a="http://schemas.openxmlformats.org/drawingml/2006/main" noGrp="1"/>
          </p:cNvSpPr>
          <p:nvPr/>
        </p:nvSpPr>
        <p:spPr>
          <a:xfrm xmlns:a="http://schemas.openxmlformats.org/drawingml/2006/main">
            <a:off x="6286500" y="5314950"/>
            <a:ext cx="4191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92425"/>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Title durations and positions were timed to the old cut length</a:t>
            </a:r>
          </a:p>
        </p:txBody>
      </p:sp>
      <p:sp>
        <p:nvSpPr>
          <p:cNvPr id="22" name="">
            <a:extLst xmlns:a="http://schemas.openxmlformats.org/drawingml/2006/main">
              <a:ext uri="{FF2B5EF4-FFF2-40B4-BE49-F238E27FC236}">
                <a16:creationId xmlns:a16="http://schemas.microsoft.com/office/drawing/2014/main" id="{1D443592-5B1D-4591-9095-7DF37B72426F}"/>
              </a:ext>
            </a:extLst>
          </p:cNvPr>
          <p:cNvSpPr>
            <a:spLocks xmlns:a="http://schemas.openxmlformats.org/drawingml/2006/main" noGrp="1"/>
          </p:cNvSpPr>
          <p:nvPr/>
        </p:nvSpPr>
        <p:spPr>
          <a:xfrm xmlns:a="http://schemas.openxmlformats.org/drawingml/2006/main">
            <a:off x="723900" y="58483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70782634"/>
      </p:ext>
    </p:extLst>
  </p:cSld>
</p:sld>
</file>

<file path=ppt/slides/slide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3125659-74DC-477C-A061-D1272D2D727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A5B5FC6-29F7-4A7D-B148-6DDEE9B439D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FEE4654-B7A9-479E-9C51-5DA217F1B29F}"/>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06</a:t>
            </a:r>
          </a:p>
        </p:txBody>
      </p:sp>
      <p:sp>
        <p:nvSpPr>
          <p:cNvPr id="4" name="">
            <a:extLst xmlns:a="http://schemas.openxmlformats.org/drawingml/2006/main">
              <a:ext uri="{FF2B5EF4-FFF2-40B4-BE49-F238E27FC236}">
                <a16:creationId xmlns:a16="http://schemas.microsoft.com/office/drawing/2014/main" id="{A15EE109-66B7-49E6-BEC8-E373C45F646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final peer review, run properly</a:t>
            </a:r>
          </a:p>
        </p:txBody>
      </p:sp>
      <p:sp>
        <p:nvSpPr>
          <p:cNvPr id="5" name="">
            <a:extLst xmlns:a="http://schemas.openxmlformats.org/drawingml/2006/main">
              <a:ext uri="{FF2B5EF4-FFF2-40B4-BE49-F238E27FC236}">
                <a16:creationId xmlns:a16="http://schemas.microsoft.com/office/drawing/2014/main" id="{C2CE0DA7-FD7C-4C9C-8CDE-53CE72FD2DD4}"/>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compliance pass with real viewers, not a solo checklist.</a:t>
            </a:r>
          </a:p>
        </p:txBody>
      </p:sp>
      <p:sp>
        <p:nvSpPr>
          <p:cNvPr id="6" name="">
            <a:extLst xmlns:a="http://schemas.openxmlformats.org/drawingml/2006/main">
              <a:ext uri="{FF2B5EF4-FFF2-40B4-BE49-F238E27FC236}">
                <a16:creationId xmlns:a16="http://schemas.microsoft.com/office/drawing/2014/main" id="{3FC29E0B-89B9-42C8-BECC-E8193FAAF97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CE4F6A9-5E47-452A-BAE4-CE75F7D8F2B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cc2270d45d44f8a"/>
          <a:srcRect xmlns:a="http://schemas.openxmlformats.org/drawingml/2006/main" l="0" t="4880" r="0" b="488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844ABF22-422F-45A8-99A8-B66191594992}"/>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Bring your revised cut, captions and draft dossier. Reviewers watch once, then work through captions, credits, continuity and audio — the same categories as the checklist on this deck.</a:t>
            </a:r>
          </a:p>
        </p:txBody>
      </p:sp>
      <p:sp>
        <p:nvSpPr>
          <p:cNvPr id="10" name="">
            <a:extLst xmlns:a="http://schemas.openxmlformats.org/drawingml/2006/main">
              <a:ext uri="{FF2B5EF4-FFF2-40B4-BE49-F238E27FC236}">
                <a16:creationId xmlns:a16="http://schemas.microsoft.com/office/drawing/2014/main" id="{25E23837-8140-49B4-AF6C-9188969B8EFE}"/>
              </a:ext>
            </a:extLst>
          </p:cNvPr>
          <p:cNvSpPr>
            <a:spLocks xmlns:a="http://schemas.openxmlformats.org/drawingml/2006/main" noGrp="1"/>
          </p:cNvSpPr>
          <p:nvPr/>
        </p:nvSpPr>
        <p:spPr>
          <a:xfrm xmlns:a="http://schemas.openxmlformats.org/drawingml/2006/main">
            <a:off x="533400" y="3695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B180E306-8816-4169-8C06-D0FD249D4572}"/>
              </a:ext>
            </a:extLst>
          </p:cNvPr>
          <p:cNvSpPr>
            <a:spLocks xmlns:a="http://schemas.openxmlformats.org/drawingml/2006/main" noGrp="1"/>
          </p:cNvSpPr>
          <p:nvPr/>
        </p:nvSpPr>
        <p:spPr>
          <a:xfrm xmlns:a="http://schemas.openxmlformats.org/drawingml/2006/main">
            <a:off x="742950" y="39052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0672E10-B279-4F91-BC71-6680D68D4E38}"/>
              </a:ext>
            </a:extLst>
          </p:cNvPr>
          <p:cNvSpPr>
            <a:spLocks xmlns:a="http://schemas.openxmlformats.org/drawingml/2006/main" noGrp="1"/>
          </p:cNvSpPr>
          <p:nvPr/>
        </p:nvSpPr>
        <p:spPr>
          <a:xfrm xmlns:a="http://schemas.openxmlformats.org/drawingml/2006/main">
            <a:off x="742950" y="4095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reviewers are for</a:t>
            </a:r>
          </a:p>
        </p:txBody>
      </p:sp>
      <p:sp>
        <p:nvSpPr>
          <p:cNvPr id="13" name="">
            <a:extLst xmlns:a="http://schemas.openxmlformats.org/drawingml/2006/main">
              <a:ext uri="{FF2B5EF4-FFF2-40B4-BE49-F238E27FC236}">
                <a16:creationId xmlns:a16="http://schemas.microsoft.com/office/drawing/2014/main" id="{A07714AE-1CAB-46A8-8BDF-31D887266E93}"/>
              </a:ext>
            </a:extLst>
          </p:cNvPr>
          <p:cNvSpPr>
            <a:spLocks xmlns:a="http://schemas.openxmlformats.org/drawingml/2006/main" noGrp="1"/>
          </p:cNvSpPr>
          <p:nvPr/>
        </p:nvSpPr>
        <p:spPr>
          <a:xfrm xmlns:a="http://schemas.openxmlformats.org/drawingml/2006/main">
            <a:off x="742950" y="4476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second and third set of eyes catches a caption typo, a missed credit or a stray audio pop you have watched past a dozen times.</a:t>
            </a:r>
          </a:p>
        </p:txBody>
      </p:sp>
      <p:sp>
        <p:nvSpPr>
          <p:cNvPr id="14" name="">
            <a:extLst xmlns:a="http://schemas.openxmlformats.org/drawingml/2006/main">
              <a:ext uri="{FF2B5EF4-FFF2-40B4-BE49-F238E27FC236}">
                <a16:creationId xmlns:a16="http://schemas.microsoft.com/office/drawing/2014/main" id="{69965212-3996-4E43-9441-E6729DC9B850}"/>
              </a:ext>
            </a:extLst>
          </p:cNvPr>
          <p:cNvSpPr>
            <a:spLocks xmlns:a="http://schemas.openxmlformats.org/drawingml/2006/main" noGrp="1"/>
          </p:cNvSpPr>
          <p:nvPr/>
        </p:nvSpPr>
        <p:spPr>
          <a:xfrm xmlns:a="http://schemas.openxmlformats.org/drawingml/2006/main">
            <a:off x="533400" y="4838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00510410-DBDD-4925-8111-202520926444}"/>
              </a:ext>
            </a:extLst>
          </p:cNvPr>
          <p:cNvSpPr>
            <a:spLocks xmlns:a="http://schemas.openxmlformats.org/drawingml/2006/main" noGrp="1"/>
          </p:cNvSpPr>
          <p:nvPr/>
        </p:nvSpPr>
        <p:spPr>
          <a:xfrm xmlns:a="http://schemas.openxmlformats.org/drawingml/2006/main">
            <a:off x="742950" y="50482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E7D326D-AD12-4D86-A647-29C291B1FA83}"/>
              </a:ext>
            </a:extLst>
          </p:cNvPr>
          <p:cNvSpPr>
            <a:spLocks xmlns:a="http://schemas.openxmlformats.org/drawingml/2006/main" noGrp="1"/>
          </p:cNvSpPr>
          <p:nvPr/>
        </p:nvSpPr>
        <p:spPr>
          <a:xfrm xmlns:a="http://schemas.openxmlformats.org/drawingml/2006/main">
            <a:off x="742950" y="5238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this pass is not</a:t>
            </a:r>
          </a:p>
        </p:txBody>
      </p:sp>
      <p:sp>
        <p:nvSpPr>
          <p:cNvPr id="17" name="">
            <a:extLst xmlns:a="http://schemas.openxmlformats.org/drawingml/2006/main">
              <a:ext uri="{FF2B5EF4-FFF2-40B4-BE49-F238E27FC236}">
                <a16:creationId xmlns:a16="http://schemas.microsoft.com/office/drawing/2014/main" id="{8AF0820C-A121-42D0-9D7B-E0BF76C12B34}"/>
              </a:ext>
            </a:extLst>
          </p:cNvPr>
          <p:cNvSpPr>
            <a:spLocks xmlns:a="http://schemas.openxmlformats.org/drawingml/2006/main" noGrp="1"/>
          </p:cNvSpPr>
          <p:nvPr/>
        </p:nvSpPr>
        <p:spPr>
          <a:xfrm xmlns:a="http://schemas.openxmlformats.org/drawingml/2006/main">
            <a:off x="742950" y="5619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Not the moment to relitigate the story — that was Week 10. Redirect structural notes to “noted for future work.”</a:t>
            </a:r>
          </a:p>
        </p:txBody>
      </p:sp>
    </p:spTree>
    <p:extLst>
      <p:ext uri="{BB962C8B-B14F-4D97-AF65-F5344CB8AC3E}">
        <p14:creationId xmlns:p14="http://schemas.microsoft.com/office/powerpoint/2010/main" val="494687666"/>
      </p:ext>
    </p:extLst>
  </p:cSld>
</p:sld>
</file>

<file path=ppt/slides/slide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C8600F1-5B43-45EA-AE3B-46BDF0AB77A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410328D-B3EC-425A-9B4E-28A7CFBE40C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A4D58BD-234F-4AE5-BA83-8EC9CEFA6C5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07</a:t>
            </a:r>
          </a:p>
        </p:txBody>
      </p:sp>
      <p:sp>
        <p:nvSpPr>
          <p:cNvPr id="4" name="">
            <a:extLst xmlns:a="http://schemas.openxmlformats.org/drawingml/2006/main">
              <a:ext uri="{FF2B5EF4-FFF2-40B4-BE49-F238E27FC236}">
                <a16:creationId xmlns:a16="http://schemas.microsoft.com/office/drawing/2014/main" id="{A9DE2EC2-CA54-49D3-B078-920D78A3BA7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Auditing consent before you lock</a:t>
            </a:r>
          </a:p>
        </p:txBody>
      </p:sp>
      <p:sp>
        <p:nvSpPr>
          <p:cNvPr id="5" name="">
            <a:extLst xmlns:a="http://schemas.openxmlformats.org/drawingml/2006/main">
              <a:ext uri="{FF2B5EF4-FFF2-40B4-BE49-F238E27FC236}">
                <a16:creationId xmlns:a16="http://schemas.microsoft.com/office/drawing/2014/main" id="{BA17A7FE-0F4F-4537-A093-C3C4AFD5F89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consent given during production may not automatically cover the final publication context.</a:t>
            </a:r>
          </a:p>
        </p:txBody>
      </p:sp>
      <p:sp>
        <p:nvSpPr>
          <p:cNvPr id="6" name="">
            <a:extLst xmlns:a="http://schemas.openxmlformats.org/drawingml/2006/main">
              <a:ext uri="{FF2B5EF4-FFF2-40B4-BE49-F238E27FC236}">
                <a16:creationId xmlns:a16="http://schemas.microsoft.com/office/drawing/2014/main" id="{DAFCBAA6-1FF6-4CFD-8321-D2B533C81D8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ADB87C1-B5D3-47D1-A24F-E541E066DE1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a961365c6df4f9b"/>
          <a:srcRect xmlns:a="http://schemas.openxmlformats.org/drawingml/2006/main" l="11759" t="0" r="11759"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3260C6D7-7C4D-4F65-9611-BA25CA65E1D1}"/>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If the shoot plan, distribution context or edited framing of someone's appearance changed since they agreed to be filmed, their original consent may no longer match what you are about to publish.</a:t>
            </a:r>
          </a:p>
        </p:txBody>
      </p:sp>
      <p:sp>
        <p:nvSpPr>
          <p:cNvPr id="10" name="">
            <a:extLst xmlns:a="http://schemas.openxmlformats.org/drawingml/2006/main">
              <a:ext uri="{FF2B5EF4-FFF2-40B4-BE49-F238E27FC236}">
                <a16:creationId xmlns:a16="http://schemas.microsoft.com/office/drawing/2014/main" id="{84B39608-2A5F-4489-97E5-37ED45D86542}"/>
              </a:ext>
            </a:extLst>
          </p:cNvPr>
          <p:cNvSpPr>
            <a:spLocks xmlns:a="http://schemas.openxmlformats.org/drawingml/2006/main" noGrp="1"/>
          </p:cNvSpPr>
          <p:nvPr/>
        </p:nvSpPr>
        <p:spPr>
          <a:xfrm xmlns:a="http://schemas.openxmlformats.org/drawingml/2006/main">
            <a:off x="533400" y="3695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878AC728-E066-4809-9504-D4695B9ED695}"/>
              </a:ext>
            </a:extLst>
          </p:cNvPr>
          <p:cNvSpPr>
            <a:spLocks xmlns:a="http://schemas.openxmlformats.org/drawingml/2006/main" noGrp="1"/>
          </p:cNvSpPr>
          <p:nvPr/>
        </p:nvSpPr>
        <p:spPr>
          <a:xfrm xmlns:a="http://schemas.openxmlformats.org/drawingml/2006/main">
            <a:off x="742950" y="39052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789339A-EFE9-4792-8892-A1B4CC6E66DA}"/>
              </a:ext>
            </a:extLst>
          </p:cNvPr>
          <p:cNvSpPr>
            <a:spLocks xmlns:a="http://schemas.openxmlformats.org/drawingml/2006/main" noGrp="1"/>
          </p:cNvSpPr>
          <p:nvPr/>
        </p:nvSpPr>
        <p:spPr>
          <a:xfrm xmlns:a="http://schemas.openxmlformats.org/drawingml/2006/main">
            <a:off x="742950" y="4095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Check</a:t>
            </a:r>
          </a:p>
        </p:txBody>
      </p:sp>
      <p:sp>
        <p:nvSpPr>
          <p:cNvPr id="13" name="">
            <a:extLst xmlns:a="http://schemas.openxmlformats.org/drawingml/2006/main">
              <a:ext uri="{FF2B5EF4-FFF2-40B4-BE49-F238E27FC236}">
                <a16:creationId xmlns:a16="http://schemas.microsoft.com/office/drawing/2014/main" id="{A2CD72B3-208F-475C-931D-73717AD99464}"/>
              </a:ext>
            </a:extLst>
          </p:cNvPr>
          <p:cNvSpPr>
            <a:spLocks xmlns:a="http://schemas.openxmlformats.org/drawingml/2006/main" noGrp="1"/>
          </p:cNvSpPr>
          <p:nvPr/>
        </p:nvSpPr>
        <p:spPr>
          <a:xfrm xmlns:a="http://schemas.openxmlformats.org/drawingml/2006/main">
            <a:off x="742950" y="4476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Every person on screen has consent that matches how they actually appear and where the film will actually be seen.</a:t>
            </a:r>
          </a:p>
        </p:txBody>
      </p:sp>
      <p:sp>
        <p:nvSpPr>
          <p:cNvPr id="14" name="">
            <a:extLst xmlns:a="http://schemas.openxmlformats.org/drawingml/2006/main">
              <a:ext uri="{FF2B5EF4-FFF2-40B4-BE49-F238E27FC236}">
                <a16:creationId xmlns:a16="http://schemas.microsoft.com/office/drawing/2014/main" id="{64DEFEED-779A-418A-A916-CB2E1BB5DB2B}"/>
              </a:ext>
            </a:extLst>
          </p:cNvPr>
          <p:cNvSpPr>
            <a:spLocks xmlns:a="http://schemas.openxmlformats.org/drawingml/2006/main" noGrp="1"/>
          </p:cNvSpPr>
          <p:nvPr/>
        </p:nvSpPr>
        <p:spPr>
          <a:xfrm xmlns:a="http://schemas.openxmlformats.org/drawingml/2006/main">
            <a:off x="533400" y="4838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62DCF87F-9F87-4AD7-A97C-342FB5B76322}"/>
              </a:ext>
            </a:extLst>
          </p:cNvPr>
          <p:cNvSpPr>
            <a:spLocks xmlns:a="http://schemas.openxmlformats.org/drawingml/2006/main" noGrp="1"/>
          </p:cNvSpPr>
          <p:nvPr/>
        </p:nvSpPr>
        <p:spPr>
          <a:xfrm xmlns:a="http://schemas.openxmlformats.org/drawingml/2006/main">
            <a:off x="742950" y="50482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59F0C5C-EA08-4531-B1AC-8E4FC69011B0}"/>
              </a:ext>
            </a:extLst>
          </p:cNvPr>
          <p:cNvSpPr>
            <a:spLocks xmlns:a="http://schemas.openxmlformats.org/drawingml/2006/main" noGrp="1"/>
          </p:cNvSpPr>
          <p:nvPr/>
        </p:nvSpPr>
        <p:spPr>
          <a:xfrm xmlns:a="http://schemas.openxmlformats.org/drawingml/2006/main">
            <a:off x="742950" y="5238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If it doesn't match</a:t>
            </a:r>
          </a:p>
        </p:txBody>
      </p:sp>
      <p:sp>
        <p:nvSpPr>
          <p:cNvPr id="17" name="">
            <a:extLst xmlns:a="http://schemas.openxmlformats.org/drawingml/2006/main">
              <a:ext uri="{FF2B5EF4-FFF2-40B4-BE49-F238E27FC236}">
                <a16:creationId xmlns:a16="http://schemas.microsoft.com/office/drawing/2014/main" id="{8A404B49-60FD-470D-870B-DE3E854FE9FA}"/>
              </a:ext>
            </a:extLst>
          </p:cNvPr>
          <p:cNvSpPr>
            <a:spLocks xmlns:a="http://schemas.openxmlformats.org/drawingml/2006/main" noGrp="1"/>
          </p:cNvSpPr>
          <p:nvPr/>
        </p:nvSpPr>
        <p:spPr>
          <a:xfrm xmlns:a="http://schemas.openxmlformats.org/drawingml/2006/main">
            <a:off x="742950" y="5619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Re-confirm consent for the new context, reframe the shot to remove them, or cut the material — in that order of preference.</a:t>
            </a:r>
          </a:p>
        </p:txBody>
      </p:sp>
    </p:spTree>
    <p:extLst>
      <p:ext uri="{BB962C8B-B14F-4D97-AF65-F5344CB8AC3E}">
        <p14:creationId xmlns:p14="http://schemas.microsoft.com/office/powerpoint/2010/main" val="370478622"/>
      </p:ext>
    </p:extLst>
  </p:cSld>
</p:sld>
</file>

<file path=ppt/slides/slide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D9EE0D3-BDF1-42A2-91A7-B68C72353DE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2E49DF6-16E6-4D13-ADE0-F1529B2485E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FD2752B-08D5-491C-ACA4-39D856888FD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08</a:t>
            </a:r>
          </a:p>
        </p:txBody>
      </p:sp>
      <p:sp>
        <p:nvSpPr>
          <p:cNvPr id="4" name="">
            <a:extLst xmlns:a="http://schemas.openxmlformats.org/drawingml/2006/main">
              <a:ext uri="{FF2B5EF4-FFF2-40B4-BE49-F238E27FC236}">
                <a16:creationId xmlns:a16="http://schemas.microsoft.com/office/drawing/2014/main" id="{7D8F1F6A-571D-4A77-911B-3E90887E21D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Auditing external media before you lock</a:t>
            </a:r>
          </a:p>
        </p:txBody>
      </p:sp>
      <p:sp>
        <p:nvSpPr>
          <p:cNvPr id="5" name="">
            <a:extLst xmlns:a="http://schemas.openxmlformats.org/drawingml/2006/main">
              <a:ext uri="{FF2B5EF4-FFF2-40B4-BE49-F238E27FC236}">
                <a16:creationId xmlns:a16="http://schemas.microsoft.com/office/drawing/2014/main" id="{FFDF746E-D4F2-4534-A445-7A718E1AF8A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Music, archival footage and stock images each carry their own licence terms.</a:t>
            </a:r>
          </a:p>
        </p:txBody>
      </p:sp>
      <p:sp>
        <p:nvSpPr>
          <p:cNvPr id="6" name="">
            <a:extLst xmlns:a="http://schemas.openxmlformats.org/drawingml/2006/main">
              <a:ext uri="{FF2B5EF4-FFF2-40B4-BE49-F238E27FC236}">
                <a16:creationId xmlns:a16="http://schemas.microsoft.com/office/drawing/2014/main" id="{D7E1F01A-3A3D-47E3-8B40-97B65080AE15}"/>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5325B96-329C-4870-8D5D-E101D38767D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4ee6854dfc94a44"/>
          <a:srcRect xmlns:a="http://schemas.openxmlformats.org/drawingml/2006/main" l="0" t="22270" r="0" b="2227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75D25364-5C04-4413-8B87-4CF8FB1D29AD}"/>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licence or attribution obtained for one use does not automatically cover a different use — check that what you have permission for matches exactly how the material appears in your final cut.</a:t>
            </a:r>
          </a:p>
        </p:txBody>
      </p:sp>
      <p:sp>
        <p:nvSpPr>
          <p:cNvPr id="10" name="">
            <a:extLst xmlns:a="http://schemas.openxmlformats.org/drawingml/2006/main">
              <a:ext uri="{FF2B5EF4-FFF2-40B4-BE49-F238E27FC236}">
                <a16:creationId xmlns:a16="http://schemas.microsoft.com/office/drawing/2014/main" id="{7530D202-9C7A-4DE7-BAF9-951B6947F2AD}"/>
              </a:ext>
            </a:extLst>
          </p:cNvPr>
          <p:cNvSpPr>
            <a:spLocks xmlns:a="http://schemas.openxmlformats.org/drawingml/2006/main" noGrp="1"/>
          </p:cNvSpPr>
          <p:nvPr/>
        </p:nvSpPr>
        <p:spPr>
          <a:xfrm xmlns:a="http://schemas.openxmlformats.org/drawingml/2006/main">
            <a:off x="533400" y="3695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B93F1374-6497-4591-B4FB-7B095E0AF779}"/>
              </a:ext>
            </a:extLst>
          </p:cNvPr>
          <p:cNvSpPr>
            <a:spLocks xmlns:a="http://schemas.openxmlformats.org/drawingml/2006/main" noGrp="1"/>
          </p:cNvSpPr>
          <p:nvPr/>
        </p:nvSpPr>
        <p:spPr>
          <a:xfrm xmlns:a="http://schemas.openxmlformats.org/drawingml/2006/main">
            <a:off x="742950" y="39052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197D989-E6AC-4843-ADBA-DFCCA9CE2D63}"/>
              </a:ext>
            </a:extLst>
          </p:cNvPr>
          <p:cNvSpPr>
            <a:spLocks xmlns:a="http://schemas.openxmlformats.org/drawingml/2006/main" noGrp="1"/>
          </p:cNvSpPr>
          <p:nvPr/>
        </p:nvSpPr>
        <p:spPr>
          <a:xfrm xmlns:a="http://schemas.openxmlformats.org/drawingml/2006/main">
            <a:off x="742950" y="4095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Music</a:t>
            </a:r>
          </a:p>
        </p:txBody>
      </p:sp>
      <p:sp>
        <p:nvSpPr>
          <p:cNvPr id="13" name="">
            <a:extLst xmlns:a="http://schemas.openxmlformats.org/drawingml/2006/main">
              <a:ext uri="{FF2B5EF4-FFF2-40B4-BE49-F238E27FC236}">
                <a16:creationId xmlns:a16="http://schemas.microsoft.com/office/drawing/2014/main" id="{5F174B67-7738-46BD-8FA2-60D37752FA1E}"/>
              </a:ext>
            </a:extLst>
          </p:cNvPr>
          <p:cNvSpPr>
            <a:spLocks xmlns:a="http://schemas.openxmlformats.org/drawingml/2006/main" noGrp="1"/>
          </p:cNvSpPr>
          <p:nvPr/>
        </p:nvSpPr>
        <p:spPr>
          <a:xfrm xmlns:a="http://schemas.openxmlformats.org/drawingml/2006/main">
            <a:off x="742950" y="4476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Confirm the licence covers this specific distribution context, not just “non-commercial student use” in general.</a:t>
            </a:r>
          </a:p>
        </p:txBody>
      </p:sp>
      <p:sp>
        <p:nvSpPr>
          <p:cNvPr id="14" name="">
            <a:extLst xmlns:a="http://schemas.openxmlformats.org/drawingml/2006/main">
              <a:ext uri="{FF2B5EF4-FFF2-40B4-BE49-F238E27FC236}">
                <a16:creationId xmlns:a16="http://schemas.microsoft.com/office/drawing/2014/main" id="{481069C1-A433-42AC-9D1A-47822281A42D}"/>
              </a:ext>
            </a:extLst>
          </p:cNvPr>
          <p:cNvSpPr>
            <a:spLocks xmlns:a="http://schemas.openxmlformats.org/drawingml/2006/main" noGrp="1"/>
          </p:cNvSpPr>
          <p:nvPr/>
        </p:nvSpPr>
        <p:spPr>
          <a:xfrm xmlns:a="http://schemas.openxmlformats.org/drawingml/2006/main">
            <a:off x="533400" y="4838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83BE3718-3435-4930-96B2-43F3FA13DD1A}"/>
              </a:ext>
            </a:extLst>
          </p:cNvPr>
          <p:cNvSpPr>
            <a:spLocks xmlns:a="http://schemas.openxmlformats.org/drawingml/2006/main" noGrp="1"/>
          </p:cNvSpPr>
          <p:nvPr/>
        </p:nvSpPr>
        <p:spPr>
          <a:xfrm xmlns:a="http://schemas.openxmlformats.org/drawingml/2006/main">
            <a:off x="742950" y="50482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B520C8C-F9A8-4263-943C-FC5816BD166C}"/>
              </a:ext>
            </a:extLst>
          </p:cNvPr>
          <p:cNvSpPr>
            <a:spLocks xmlns:a="http://schemas.openxmlformats.org/drawingml/2006/main" noGrp="1"/>
          </p:cNvSpPr>
          <p:nvPr/>
        </p:nvSpPr>
        <p:spPr>
          <a:xfrm xmlns:a="http://schemas.openxmlformats.org/drawingml/2006/main">
            <a:off x="742950" y="5238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Archival material</a:t>
            </a:r>
          </a:p>
        </p:txBody>
      </p:sp>
      <p:sp>
        <p:nvSpPr>
          <p:cNvPr id="17" name="">
            <a:extLst xmlns:a="http://schemas.openxmlformats.org/drawingml/2006/main">
              <a:ext uri="{FF2B5EF4-FFF2-40B4-BE49-F238E27FC236}">
                <a16:creationId xmlns:a16="http://schemas.microsoft.com/office/drawing/2014/main" id="{9317C6E6-D0D0-475D-BC17-ADF6A4195232}"/>
              </a:ext>
            </a:extLst>
          </p:cNvPr>
          <p:cNvSpPr>
            <a:spLocks xmlns:a="http://schemas.openxmlformats.org/drawingml/2006/main" noGrp="1"/>
          </p:cNvSpPr>
          <p:nvPr/>
        </p:nvSpPr>
        <p:spPr>
          <a:xfrm xmlns:a="http://schemas.openxmlformats.org/drawingml/2006/main">
            <a:off x="742950" y="5619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Attribution text in your credits must match the source's required wording exactly, not a paraphrase.</a:t>
            </a:r>
          </a:p>
        </p:txBody>
      </p:sp>
    </p:spTree>
    <p:extLst>
      <p:ext uri="{BB962C8B-B14F-4D97-AF65-F5344CB8AC3E}">
        <p14:creationId xmlns:p14="http://schemas.microsoft.com/office/powerpoint/2010/main" val="1874084808"/>
      </p:ext>
    </p:extLst>
  </p:cSld>
</p:sld>
</file>

<file path=ppt/slides/slide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82FE268-4C9B-444E-83F2-4642DB25A4F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D8997D5-A8AF-416B-BB2C-6EFB9F37387A}"/>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42668203-E67F-4420-B258-DED5A5AD1DB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09</a:t>
            </a:r>
          </a:p>
        </p:txBody>
      </p:sp>
      <p:sp>
        <p:nvSpPr>
          <p:cNvPr id="4" name="">
            <a:extLst xmlns:a="http://schemas.openxmlformats.org/drawingml/2006/main">
              <a:ext uri="{FF2B5EF4-FFF2-40B4-BE49-F238E27FC236}">
                <a16:creationId xmlns:a16="http://schemas.microsoft.com/office/drawing/2014/main" id="{0B442CF3-21B4-46A7-80CB-78704B132F9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Captions: the final-pass check</a:t>
            </a:r>
          </a:p>
        </p:txBody>
      </p:sp>
      <p:sp>
        <p:nvSpPr>
          <p:cNvPr id="5" name="">
            <a:extLst xmlns:a="http://schemas.openxmlformats.org/drawingml/2006/main">
              <a:ext uri="{FF2B5EF4-FFF2-40B4-BE49-F238E27FC236}">
                <a16:creationId xmlns:a16="http://schemas.microsoft.com/office/drawing/2014/main" id="{55C34641-89F2-4B2E-AD0B-778E415B95B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caption pass done in Week 9 can silently go stale by Week 11.</a:t>
            </a:r>
          </a:p>
        </p:txBody>
      </p:sp>
      <p:sp>
        <p:nvSpPr>
          <p:cNvPr id="6" name="">
            <a:extLst xmlns:a="http://schemas.openxmlformats.org/drawingml/2006/main">
              <a:ext uri="{FF2B5EF4-FFF2-40B4-BE49-F238E27FC236}">
                <a16:creationId xmlns:a16="http://schemas.microsoft.com/office/drawing/2014/main" id="{0372603E-4F84-4622-9314-8C3C3CEE03C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7B5C7D4-BE7C-4691-8AB1-313EF50534F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41C4E77-CD84-4553-A50B-1A48598B4E08}"/>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1FC1D4D-7672-4AE6-B91F-6AF9FFB43176}"/>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5694768E-34AF-4297-B27B-DB682F4FEA91}"/>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Re-check timing against the picture you are locking now, not the draft you timed captions against earlier.</a:t>
            </a:r>
          </a:p>
        </p:txBody>
      </p:sp>
      <p:sp>
        <p:nvSpPr>
          <p:cNvPr id="11" name="">
            <a:extLst xmlns:a="http://schemas.openxmlformats.org/drawingml/2006/main">
              <a:ext uri="{FF2B5EF4-FFF2-40B4-BE49-F238E27FC236}">
                <a16:creationId xmlns:a16="http://schemas.microsoft.com/office/drawing/2014/main" id="{B0DFFAED-B7DD-4C90-A952-46032B32ED0A}"/>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71197FA-6332-43B7-9CC3-6A146A1E466C}"/>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2EA9D9AE-82ED-49CB-98ED-151DB562452B}"/>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Spell-check every proper noun: names, places, titles — these are the errors viewers notice first.</a:t>
            </a:r>
          </a:p>
        </p:txBody>
      </p:sp>
      <p:sp>
        <p:nvSpPr>
          <p:cNvPr id="14" name="">
            <a:extLst xmlns:a="http://schemas.openxmlformats.org/drawingml/2006/main">
              <a:ext uri="{FF2B5EF4-FFF2-40B4-BE49-F238E27FC236}">
                <a16:creationId xmlns:a16="http://schemas.microsoft.com/office/drawing/2014/main" id="{B4BF988F-FB47-4C42-98ED-97CE484E6DF6}"/>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77BA02B-283F-4C9F-9180-28EBA5375510}"/>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D95510B3-4F4B-415C-92B6-C9AE048407B4}"/>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Confirm credits are complete: every contributor, every piece of external media, correctly attributed.</a:t>
            </a:r>
          </a:p>
        </p:txBody>
      </p:sp>
      <p:sp>
        <p:nvSpPr>
          <p:cNvPr id="17" name="">
            <a:extLst xmlns:a="http://schemas.openxmlformats.org/drawingml/2006/main">
              <a:ext uri="{FF2B5EF4-FFF2-40B4-BE49-F238E27FC236}">
                <a16:creationId xmlns:a16="http://schemas.microsoft.com/office/drawing/2014/main" id="{4644FA85-3762-4EF1-B479-DA6FD57E6D3B}"/>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52BEDF8-2052-4B0E-81F6-27727DACBB71}"/>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D5526B95-0EAE-46A5-9DF4-56B568BE2385}"/>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Confirm caption placement still clears the frame at the export resolution you are actually using.</a:t>
            </a:r>
          </a:p>
        </p:txBody>
      </p:sp>
      <p:sp>
        <p:nvSpPr>
          <p:cNvPr id="20" name="">
            <a:extLst xmlns:a="http://schemas.openxmlformats.org/drawingml/2006/main">
              <a:ext uri="{FF2B5EF4-FFF2-40B4-BE49-F238E27FC236}">
                <a16:creationId xmlns:a16="http://schemas.microsoft.com/office/drawing/2014/main" id="{460377BE-7835-4AD4-9C85-02924FCB43D4}"/>
              </a:ext>
            </a:extLst>
          </p:cNvPr>
          <p:cNvSpPr>
            <a:spLocks xmlns:a="http://schemas.openxmlformats.org/drawingml/2006/main" noGrp="1"/>
          </p:cNvSpPr>
          <p:nvPr/>
        </p:nvSpPr>
        <p:spPr>
          <a:xfrm xmlns:a="http://schemas.openxmlformats.org/drawingml/2006/main">
            <a:off x="723900" y="53340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96029"/>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Any picture edit after Week 9's caption pass is exactly the kind of late change the previous slide warned about — this is where you catch it.</a:t>
            </a:r>
          </a:p>
        </p:txBody>
      </p:sp>
    </p:spTree>
    <p:extLst>
      <p:ext uri="{BB962C8B-B14F-4D97-AF65-F5344CB8AC3E}">
        <p14:creationId xmlns:p14="http://schemas.microsoft.com/office/powerpoint/2010/main" val="2036046337"/>
      </p:ext>
    </p:extLst>
  </p:cSld>
</p:sld>
</file>

<file path=ppt/slides/slide1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232AC76-015B-4E01-997E-BA08B6862EC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6C2A34F-8C57-4B66-8D8E-30EC4076BDF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7565F1C-3BE2-474E-A2ED-9697CF3AA85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10</a:t>
            </a:r>
          </a:p>
        </p:txBody>
      </p:sp>
      <p:sp>
        <p:nvSpPr>
          <p:cNvPr id="4" name="">
            <a:extLst xmlns:a="http://schemas.openxmlformats.org/drawingml/2006/main">
              <a:ext uri="{FF2B5EF4-FFF2-40B4-BE49-F238E27FC236}">
                <a16:creationId xmlns:a16="http://schemas.microsoft.com/office/drawing/2014/main" id="{60A810C0-8EBE-49AE-80AF-95EB9D1207CC}"/>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Watch it on the device that judges it</a:t>
            </a:r>
          </a:p>
        </p:txBody>
      </p:sp>
      <p:sp>
        <p:nvSpPr>
          <p:cNvPr id="5" name="">
            <a:extLst xmlns:a="http://schemas.openxmlformats.org/drawingml/2006/main">
              <a:ext uri="{FF2B5EF4-FFF2-40B4-BE49-F238E27FC236}">
                <a16:creationId xmlns:a16="http://schemas.microsoft.com/office/drawing/2014/main" id="{5AF4017A-3068-49C4-A307-3E73056CE6B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edit workstation is the least representative viewing context you have.</a:t>
            </a:r>
          </a:p>
        </p:txBody>
      </p:sp>
      <p:sp>
        <p:nvSpPr>
          <p:cNvPr id="6" name="">
            <a:extLst xmlns:a="http://schemas.openxmlformats.org/drawingml/2006/main">
              <a:ext uri="{FF2B5EF4-FFF2-40B4-BE49-F238E27FC236}">
                <a16:creationId xmlns:a16="http://schemas.microsoft.com/office/drawing/2014/main" id="{16256A15-FD37-4277-B2DE-5458EF1C70DC}"/>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083C6B1-E205-4784-B4BC-3168BF1C9EFA}"/>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d4d741f446e4d10"/>
          <a:srcRect xmlns:a="http://schemas.openxmlformats.org/drawingml/2006/main" l="16192" t="0" r="1619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CEA51D70-75E6-4E11-8E31-A4EE92374EFF}"/>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Your calibrated monitor and studio speakers are built to reveal problems, not hide them. The device your work is judged on is built for convenience — and hides different problems entirely.</a:t>
            </a:r>
          </a:p>
        </p:txBody>
      </p:sp>
      <p:sp>
        <p:nvSpPr>
          <p:cNvPr id="10" name="">
            <a:extLst xmlns:a="http://schemas.openxmlformats.org/drawingml/2006/main">
              <a:ext uri="{FF2B5EF4-FFF2-40B4-BE49-F238E27FC236}">
                <a16:creationId xmlns:a16="http://schemas.microsoft.com/office/drawing/2014/main" id="{C203D577-1588-4772-83C6-D6FD8D986D5A}"/>
              </a:ext>
            </a:extLst>
          </p:cNvPr>
          <p:cNvSpPr>
            <a:spLocks xmlns:a="http://schemas.openxmlformats.org/drawingml/2006/main" noGrp="1"/>
          </p:cNvSpPr>
          <p:nvPr/>
        </p:nvSpPr>
        <p:spPr>
          <a:xfrm xmlns:a="http://schemas.openxmlformats.org/drawingml/2006/main">
            <a:off x="533400" y="3695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2985925A-0B33-4020-937B-BF2B83ADB292}"/>
              </a:ext>
            </a:extLst>
          </p:cNvPr>
          <p:cNvSpPr>
            <a:spLocks xmlns:a="http://schemas.openxmlformats.org/drawingml/2006/main" noGrp="1"/>
          </p:cNvSpPr>
          <p:nvPr/>
        </p:nvSpPr>
        <p:spPr>
          <a:xfrm xmlns:a="http://schemas.openxmlformats.org/drawingml/2006/main">
            <a:off x="742950" y="39052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BE86A95-55A0-4A3C-A514-981A44B91A20}"/>
              </a:ext>
            </a:extLst>
          </p:cNvPr>
          <p:cNvSpPr>
            <a:spLocks xmlns:a="http://schemas.openxmlformats.org/drawingml/2006/main" noGrp="1"/>
          </p:cNvSpPr>
          <p:nvPr/>
        </p:nvSpPr>
        <p:spPr>
          <a:xfrm xmlns:a="http://schemas.openxmlformats.org/drawingml/2006/main">
            <a:off x="742950" y="4095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this catches</a:t>
            </a:r>
          </a:p>
        </p:txBody>
      </p:sp>
      <p:sp>
        <p:nvSpPr>
          <p:cNvPr id="13" name="">
            <a:extLst xmlns:a="http://schemas.openxmlformats.org/drawingml/2006/main">
              <a:ext uri="{FF2B5EF4-FFF2-40B4-BE49-F238E27FC236}">
                <a16:creationId xmlns:a16="http://schemas.microsoft.com/office/drawing/2014/main" id="{DAA6EA34-F87D-4271-A474-C7AFC3DF12C2}"/>
              </a:ext>
            </a:extLst>
          </p:cNvPr>
          <p:cNvSpPr>
            <a:spLocks xmlns:a="http://schemas.openxmlformats.org/drawingml/2006/main" noGrp="1"/>
          </p:cNvSpPr>
          <p:nvPr/>
        </p:nvSpPr>
        <p:spPr>
          <a:xfrm xmlns:a="http://schemas.openxmlformats.org/drawingml/2006/main">
            <a:off x="742950" y="4476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Audio inaudible on a laptop speaker, captions unreadable at compressed export resolution, colour crushing on a phone screen.</a:t>
            </a:r>
          </a:p>
        </p:txBody>
      </p:sp>
      <p:sp>
        <p:nvSpPr>
          <p:cNvPr id="14" name="">
            <a:extLst xmlns:a="http://schemas.openxmlformats.org/drawingml/2006/main">
              <a:ext uri="{FF2B5EF4-FFF2-40B4-BE49-F238E27FC236}">
                <a16:creationId xmlns:a16="http://schemas.microsoft.com/office/drawing/2014/main" id="{A0350AC4-8879-441D-8B2B-28DC98CC6899}"/>
              </a:ext>
            </a:extLst>
          </p:cNvPr>
          <p:cNvSpPr>
            <a:spLocks xmlns:a="http://schemas.openxmlformats.org/drawingml/2006/main" noGrp="1"/>
          </p:cNvSpPr>
          <p:nvPr/>
        </p:nvSpPr>
        <p:spPr>
          <a:xfrm xmlns:a="http://schemas.openxmlformats.org/drawingml/2006/main">
            <a:off x="533400" y="4838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28BD6746-02FF-4A91-964C-8356804F241A}"/>
              </a:ext>
            </a:extLst>
          </p:cNvPr>
          <p:cNvSpPr>
            <a:spLocks xmlns:a="http://schemas.openxmlformats.org/drawingml/2006/main" noGrp="1"/>
          </p:cNvSpPr>
          <p:nvPr/>
        </p:nvSpPr>
        <p:spPr>
          <a:xfrm xmlns:a="http://schemas.openxmlformats.org/drawingml/2006/main">
            <a:off x="742950" y="50482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3F0B257-9784-470D-9144-969E8A669554}"/>
              </a:ext>
            </a:extLst>
          </p:cNvPr>
          <p:cNvSpPr>
            <a:spLocks xmlns:a="http://schemas.openxmlformats.org/drawingml/2006/main" noGrp="1"/>
          </p:cNvSpPr>
          <p:nvPr/>
        </p:nvSpPr>
        <p:spPr>
          <a:xfrm xmlns:a="http://schemas.openxmlformats.org/drawingml/2006/main">
            <a:off x="742950" y="5238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How to do it</a:t>
            </a:r>
          </a:p>
        </p:txBody>
      </p:sp>
      <p:sp>
        <p:nvSpPr>
          <p:cNvPr id="17" name="">
            <a:extLst xmlns:a="http://schemas.openxmlformats.org/drawingml/2006/main">
              <a:ext uri="{FF2B5EF4-FFF2-40B4-BE49-F238E27FC236}">
                <a16:creationId xmlns:a16="http://schemas.microsoft.com/office/drawing/2014/main" id="{C59BD22C-6A76-4B3C-9812-082B98C15EB2}"/>
              </a:ext>
            </a:extLst>
          </p:cNvPr>
          <p:cNvSpPr>
            <a:spLocks xmlns:a="http://schemas.openxmlformats.org/drawingml/2006/main" noGrp="1"/>
          </p:cNvSpPr>
          <p:nvPr/>
        </p:nvSpPr>
        <p:spPr>
          <a:xfrm xmlns:a="http://schemas.openxmlformats.org/drawingml/2006/main">
            <a:off x="742950" y="5619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Export the actual deliverable file and play it back on the actual device, in the actual room, before you declare lock.</a:t>
            </a:r>
          </a:p>
        </p:txBody>
      </p:sp>
    </p:spTree>
    <p:extLst>
      <p:ext uri="{BB962C8B-B14F-4D97-AF65-F5344CB8AC3E}">
        <p14:creationId xmlns:p14="http://schemas.microsoft.com/office/powerpoint/2010/main" val="1017872212"/>
      </p:ext>
    </p:extLst>
  </p:cSld>
</p:sld>
</file>

<file path=ppt/slides/slide1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A7E89ED-DD2F-4FF0-8429-1F1BF174CA4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FEAB3AB-E4A6-44D0-9EF4-1AF6539DA79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0D6F960-B19A-4F71-85C9-43EAE134472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11</a:t>
            </a:r>
          </a:p>
        </p:txBody>
      </p:sp>
      <p:sp>
        <p:nvSpPr>
          <p:cNvPr id="4" name="">
            <a:extLst xmlns:a="http://schemas.openxmlformats.org/drawingml/2006/main">
              <a:ext uri="{FF2B5EF4-FFF2-40B4-BE49-F238E27FC236}">
                <a16:creationId xmlns:a16="http://schemas.microsoft.com/office/drawing/2014/main" id="{97A79F73-8194-426F-B62A-1D556CEE560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Audio levels: what the workstation hides</a:t>
            </a:r>
          </a:p>
        </p:txBody>
      </p:sp>
      <p:sp>
        <p:nvSpPr>
          <p:cNvPr id="5" name="">
            <a:extLst xmlns:a="http://schemas.openxmlformats.org/drawingml/2006/main">
              <a:ext uri="{FF2B5EF4-FFF2-40B4-BE49-F238E27FC236}">
                <a16:creationId xmlns:a16="http://schemas.microsoft.com/office/drawing/2014/main" id="{595EECA3-BE4F-4888-A8D1-9A8C4C3A807F}"/>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Studio monitors are more forgiving than the speaker your audience actually has.</a:t>
            </a:r>
          </a:p>
        </p:txBody>
      </p:sp>
      <p:sp>
        <p:nvSpPr>
          <p:cNvPr id="6" name="">
            <a:extLst xmlns:a="http://schemas.openxmlformats.org/drawingml/2006/main">
              <a:ext uri="{FF2B5EF4-FFF2-40B4-BE49-F238E27FC236}">
                <a16:creationId xmlns:a16="http://schemas.microsoft.com/office/drawing/2014/main" id="{468DB9C6-3C3E-4DAE-B4EB-7B4175BB0F6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7DF82D2-2585-4257-ACC5-8E37A4CC3F1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1bba2a173884eda"/>
          <a:srcRect xmlns:a="http://schemas.openxmlformats.org/drawingml/2006/main" l="10181" t="0" r="10181"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78EDD09F-3A7E-4602-8966-CC966C891555}"/>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mix that sits comfortably through calibrated studio monitors can vanish through a laptop's small speaker or a phone held at arm's length — dialogue is usually the first thing lost.</a:t>
            </a:r>
          </a:p>
        </p:txBody>
      </p:sp>
      <p:sp>
        <p:nvSpPr>
          <p:cNvPr id="10" name="">
            <a:extLst xmlns:a="http://schemas.openxmlformats.org/drawingml/2006/main">
              <a:ext uri="{FF2B5EF4-FFF2-40B4-BE49-F238E27FC236}">
                <a16:creationId xmlns:a16="http://schemas.microsoft.com/office/drawing/2014/main" id="{EC35BED4-0126-4DD5-ADD6-3804A29580AC}"/>
              </a:ext>
            </a:extLst>
          </p:cNvPr>
          <p:cNvSpPr>
            <a:spLocks xmlns:a="http://schemas.openxmlformats.org/drawingml/2006/main" noGrp="1"/>
          </p:cNvSpPr>
          <p:nvPr/>
        </p:nvSpPr>
        <p:spPr>
          <a:xfrm xmlns:a="http://schemas.openxmlformats.org/drawingml/2006/main">
            <a:off x="533400" y="3695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3C40542D-9946-487C-9A95-27AD07FE69E1}"/>
              </a:ext>
            </a:extLst>
          </p:cNvPr>
          <p:cNvSpPr>
            <a:spLocks xmlns:a="http://schemas.openxmlformats.org/drawingml/2006/main" noGrp="1"/>
          </p:cNvSpPr>
          <p:nvPr/>
        </p:nvSpPr>
        <p:spPr>
          <a:xfrm xmlns:a="http://schemas.openxmlformats.org/drawingml/2006/main">
            <a:off x="742950" y="39052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B99737D-4002-46C6-B833-7F5F8C075A40}"/>
              </a:ext>
            </a:extLst>
          </p:cNvPr>
          <p:cNvSpPr>
            <a:spLocks xmlns:a="http://schemas.openxmlformats.org/drawingml/2006/main" noGrp="1"/>
          </p:cNvSpPr>
          <p:nvPr/>
        </p:nvSpPr>
        <p:spPr>
          <a:xfrm xmlns:a="http://schemas.openxmlformats.org/drawingml/2006/main">
            <a:off x="742950" y="4095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Practical check</a:t>
            </a:r>
          </a:p>
        </p:txBody>
      </p:sp>
      <p:sp>
        <p:nvSpPr>
          <p:cNvPr id="13" name="">
            <a:extLst xmlns:a="http://schemas.openxmlformats.org/drawingml/2006/main">
              <a:ext uri="{FF2B5EF4-FFF2-40B4-BE49-F238E27FC236}">
                <a16:creationId xmlns:a16="http://schemas.microsoft.com/office/drawing/2014/main" id="{2FFD8B03-E4B1-4A7A-824E-527ECBB909D5}"/>
              </a:ext>
            </a:extLst>
          </p:cNvPr>
          <p:cNvSpPr>
            <a:spLocks xmlns:a="http://schemas.openxmlformats.org/drawingml/2006/main" noGrp="1"/>
          </p:cNvSpPr>
          <p:nvPr/>
        </p:nvSpPr>
        <p:spPr>
          <a:xfrm xmlns:a="http://schemas.openxmlformats.org/drawingml/2006/main">
            <a:off x="742950" y="4476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Play the export through the smallest, cheapest speaker you have access to — if dialogue survives that, it will survive most contexts.</a:t>
            </a:r>
          </a:p>
        </p:txBody>
      </p:sp>
      <p:sp>
        <p:nvSpPr>
          <p:cNvPr id="14" name="">
            <a:extLst xmlns:a="http://schemas.openxmlformats.org/drawingml/2006/main">
              <a:ext uri="{FF2B5EF4-FFF2-40B4-BE49-F238E27FC236}">
                <a16:creationId xmlns:a16="http://schemas.microsoft.com/office/drawing/2014/main" id="{36F9C17B-A6B9-445F-9AC6-284BFA21051E}"/>
              </a:ext>
            </a:extLst>
          </p:cNvPr>
          <p:cNvSpPr>
            <a:spLocks xmlns:a="http://schemas.openxmlformats.org/drawingml/2006/main" noGrp="1"/>
          </p:cNvSpPr>
          <p:nvPr/>
        </p:nvSpPr>
        <p:spPr>
          <a:xfrm xmlns:a="http://schemas.openxmlformats.org/drawingml/2006/main">
            <a:off x="533400" y="4838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9157BCA5-9C88-4C73-9254-1A4A3DAEEAF2}"/>
              </a:ext>
            </a:extLst>
          </p:cNvPr>
          <p:cNvSpPr>
            <a:spLocks xmlns:a="http://schemas.openxmlformats.org/drawingml/2006/main" noGrp="1"/>
          </p:cNvSpPr>
          <p:nvPr/>
        </p:nvSpPr>
        <p:spPr>
          <a:xfrm xmlns:a="http://schemas.openxmlformats.org/drawingml/2006/main">
            <a:off x="742950" y="50482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470AF68-5F2A-45A2-913A-78B3EE12C600}"/>
              </a:ext>
            </a:extLst>
          </p:cNvPr>
          <p:cNvSpPr>
            <a:spLocks xmlns:a="http://schemas.openxmlformats.org/drawingml/2006/main" noGrp="1"/>
          </p:cNvSpPr>
          <p:nvPr/>
        </p:nvSpPr>
        <p:spPr>
          <a:xfrm xmlns:a="http://schemas.openxmlformats.org/drawingml/2006/main">
            <a:off x="742950" y="5238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Do not chase peaks alone</a:t>
            </a:r>
          </a:p>
        </p:txBody>
      </p:sp>
      <p:sp>
        <p:nvSpPr>
          <p:cNvPr id="17" name="">
            <a:extLst xmlns:a="http://schemas.openxmlformats.org/drawingml/2006/main">
              <a:ext uri="{FF2B5EF4-FFF2-40B4-BE49-F238E27FC236}">
                <a16:creationId xmlns:a16="http://schemas.microsoft.com/office/drawing/2014/main" id="{EEE267B1-F10C-4D97-A238-5C3D364F098E}"/>
              </a:ext>
            </a:extLst>
          </p:cNvPr>
          <p:cNvSpPr>
            <a:spLocks xmlns:a="http://schemas.openxmlformats.org/drawingml/2006/main" noGrp="1"/>
          </p:cNvSpPr>
          <p:nvPr/>
        </p:nvSpPr>
        <p:spPr>
          <a:xfrm xmlns:a="http://schemas.openxmlformats.org/drawingml/2006/main">
            <a:off x="742950" y="5619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level that looks fine on a meter can still be masked by a competing music or ambience track — listen, don't just watch the meter.</a:t>
            </a:r>
          </a:p>
        </p:txBody>
      </p:sp>
    </p:spTree>
    <p:extLst>
      <p:ext uri="{BB962C8B-B14F-4D97-AF65-F5344CB8AC3E}">
        <p14:creationId xmlns:p14="http://schemas.microsoft.com/office/powerpoint/2010/main" val="1399981612"/>
      </p:ext>
    </p:extLst>
  </p:cSld>
</p:sld>
</file>

<file path=ppt/slides/slide1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8954499-0A51-4957-86E7-BC7A92DCC87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1632879-877C-40EB-A16C-B54AEB3FD97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0E343B0-A3CC-4A2A-B173-285CE1A1E87E}"/>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12</a:t>
            </a:r>
          </a:p>
        </p:txBody>
      </p:sp>
      <p:sp>
        <p:nvSpPr>
          <p:cNvPr id="4" name="">
            <a:extLst xmlns:a="http://schemas.openxmlformats.org/drawingml/2006/main">
              <a:ext uri="{FF2B5EF4-FFF2-40B4-BE49-F238E27FC236}">
                <a16:creationId xmlns:a16="http://schemas.microsoft.com/office/drawing/2014/main" id="{F6C4F095-D3CC-4EF7-A10C-B0BC880918F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Editing timeline discipline at lock</a:t>
            </a:r>
          </a:p>
        </p:txBody>
      </p:sp>
      <p:sp>
        <p:nvSpPr>
          <p:cNvPr id="5" name="">
            <a:extLst xmlns:a="http://schemas.openxmlformats.org/drawingml/2006/main">
              <a:ext uri="{FF2B5EF4-FFF2-40B4-BE49-F238E27FC236}">
                <a16:creationId xmlns:a16="http://schemas.microsoft.com/office/drawing/2014/main" id="{17165A26-8024-49E6-9726-4EE94956A65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actually happens to your project file the moment you declare lock.</a:t>
            </a:r>
          </a:p>
        </p:txBody>
      </p:sp>
      <p:sp>
        <p:nvSpPr>
          <p:cNvPr id="6" name="">
            <a:extLst xmlns:a="http://schemas.openxmlformats.org/drawingml/2006/main">
              <a:ext uri="{FF2B5EF4-FFF2-40B4-BE49-F238E27FC236}">
                <a16:creationId xmlns:a16="http://schemas.microsoft.com/office/drawing/2014/main" id="{43C40F86-E75B-450E-A3CC-BE50F22F95A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13F62B0-FF24-49C7-BAE0-7917F03A6C2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863e9e8febb454d"/>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7CE979ED-D637-4A9F-8965-C1ED82CCDC22}"/>
              </a:ext>
            </a:extLst>
          </p:cNvPr>
          <p:cNvSpPr>
            <a:spLocks xmlns:a="http://schemas.openxmlformats.org/drawingml/2006/main" noGrp="1"/>
          </p:cNvSpPr>
          <p:nvPr/>
        </p:nvSpPr>
        <p:spPr>
          <a:xfrm xmlns:a="http://schemas.openxmlformats.org/drawingml/2006/main">
            <a:off x="533400" y="2495550"/>
            <a:ext cx="60007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Duplicate the project file and label the copy “locked.” Every subsequent pass — sound, colour, captions, titles — works from that copy, never from a timeline that can still drift.</a:t>
            </a:r>
          </a:p>
        </p:txBody>
      </p:sp>
      <p:sp>
        <p:nvSpPr>
          <p:cNvPr id="10" name="">
            <a:extLst xmlns:a="http://schemas.openxmlformats.org/drawingml/2006/main">
              <a:ext uri="{FF2B5EF4-FFF2-40B4-BE49-F238E27FC236}">
                <a16:creationId xmlns:a16="http://schemas.microsoft.com/office/drawing/2014/main" id="{E3B39BC3-80D8-4947-9806-D22A42B4226D}"/>
              </a:ext>
            </a:extLst>
          </p:cNvPr>
          <p:cNvSpPr>
            <a:spLocks xmlns:a="http://schemas.openxmlformats.org/drawingml/2006/main" noGrp="1"/>
          </p:cNvSpPr>
          <p:nvPr/>
        </p:nvSpPr>
        <p:spPr>
          <a:xfrm xmlns:a="http://schemas.openxmlformats.org/drawingml/2006/main">
            <a:off x="533400" y="3695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37338C20-D974-4E62-8C57-5E3468B0546B}"/>
              </a:ext>
            </a:extLst>
          </p:cNvPr>
          <p:cNvSpPr>
            <a:spLocks xmlns:a="http://schemas.openxmlformats.org/drawingml/2006/main" noGrp="1"/>
          </p:cNvSpPr>
          <p:nvPr/>
        </p:nvSpPr>
        <p:spPr>
          <a:xfrm xmlns:a="http://schemas.openxmlformats.org/drawingml/2006/main">
            <a:off x="742950" y="39052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DD5BFE9-DF69-4154-972E-AF5F966744B8}"/>
              </a:ext>
            </a:extLst>
          </p:cNvPr>
          <p:cNvSpPr>
            <a:spLocks xmlns:a="http://schemas.openxmlformats.org/drawingml/2006/main" noGrp="1"/>
          </p:cNvSpPr>
          <p:nvPr/>
        </p:nvSpPr>
        <p:spPr>
          <a:xfrm xmlns:a="http://schemas.openxmlformats.org/drawingml/2006/main">
            <a:off x="742950" y="4095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One exception</a:t>
            </a:r>
          </a:p>
        </p:txBody>
      </p:sp>
      <p:sp>
        <p:nvSpPr>
          <p:cNvPr id="13" name="">
            <a:extLst xmlns:a="http://schemas.openxmlformats.org/drawingml/2006/main">
              <a:ext uri="{FF2B5EF4-FFF2-40B4-BE49-F238E27FC236}">
                <a16:creationId xmlns:a16="http://schemas.microsoft.com/office/drawing/2014/main" id="{4980196E-1805-453C-A82B-27C7F6A7A3CC}"/>
              </a:ext>
            </a:extLst>
          </p:cNvPr>
          <p:cNvSpPr>
            <a:spLocks xmlns:a="http://schemas.openxmlformats.org/drawingml/2006/main" noGrp="1"/>
          </p:cNvSpPr>
          <p:nvPr/>
        </p:nvSpPr>
        <p:spPr>
          <a:xfrm xmlns:a="http://schemas.openxmlformats.org/drawingml/2006/main">
            <a:off x="742950" y="4476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genuine error — a frozen frame, a corrupt clip — can still be fixed after lock. A preference change cannot.</a:t>
            </a:r>
          </a:p>
        </p:txBody>
      </p:sp>
      <p:sp>
        <p:nvSpPr>
          <p:cNvPr id="14" name="">
            <a:extLst xmlns:a="http://schemas.openxmlformats.org/drawingml/2006/main">
              <a:ext uri="{FF2B5EF4-FFF2-40B4-BE49-F238E27FC236}">
                <a16:creationId xmlns:a16="http://schemas.microsoft.com/office/drawing/2014/main" id="{00FECC2E-A309-4BA9-8E04-BD59209260E5}"/>
              </a:ext>
            </a:extLst>
          </p:cNvPr>
          <p:cNvSpPr>
            <a:spLocks xmlns:a="http://schemas.openxmlformats.org/drawingml/2006/main" noGrp="1"/>
          </p:cNvSpPr>
          <p:nvPr/>
        </p:nvSpPr>
        <p:spPr>
          <a:xfrm xmlns:a="http://schemas.openxmlformats.org/drawingml/2006/main">
            <a:off x="533400" y="48387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B2C9178B-9949-488B-8836-1CD1FF11ED83}"/>
              </a:ext>
            </a:extLst>
          </p:cNvPr>
          <p:cNvSpPr>
            <a:spLocks xmlns:a="http://schemas.openxmlformats.org/drawingml/2006/main" noGrp="1"/>
          </p:cNvSpPr>
          <p:nvPr/>
        </p:nvSpPr>
        <p:spPr>
          <a:xfrm xmlns:a="http://schemas.openxmlformats.org/drawingml/2006/main">
            <a:off x="742950" y="50482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55F2553-43A8-4071-967D-0E9E9C954322}"/>
              </a:ext>
            </a:extLst>
          </p:cNvPr>
          <p:cNvSpPr>
            <a:spLocks xmlns:a="http://schemas.openxmlformats.org/drawingml/2006/main" noGrp="1"/>
          </p:cNvSpPr>
          <p:nvPr/>
        </p:nvSpPr>
        <p:spPr>
          <a:xfrm xmlns:a="http://schemas.openxmlformats.org/drawingml/2006/main">
            <a:off x="742950" y="52387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Version discipline</a:t>
            </a:r>
          </a:p>
        </p:txBody>
      </p:sp>
      <p:sp>
        <p:nvSpPr>
          <p:cNvPr id="17" name="">
            <a:extLst xmlns:a="http://schemas.openxmlformats.org/drawingml/2006/main">
              <a:ext uri="{FF2B5EF4-FFF2-40B4-BE49-F238E27FC236}">
                <a16:creationId xmlns:a16="http://schemas.microsoft.com/office/drawing/2014/main" id="{2F40E528-689E-4B83-8993-DBCBFCD4EB23}"/>
              </a:ext>
            </a:extLst>
          </p:cNvPr>
          <p:cNvSpPr>
            <a:spLocks xmlns:a="http://schemas.openxmlformats.org/drawingml/2006/main" noGrp="1"/>
          </p:cNvSpPr>
          <p:nvPr/>
        </p:nvSpPr>
        <p:spPr>
          <a:xfrm xmlns:a="http://schemas.openxmlformats.org/drawingml/2006/main">
            <a:off x="742950" y="56197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Keep the pre-lock and locked versions both, named clearly — you may need to prove what changed and when.</a:t>
            </a:r>
          </a:p>
        </p:txBody>
      </p:sp>
    </p:spTree>
    <p:extLst>
      <p:ext uri="{BB962C8B-B14F-4D97-AF65-F5344CB8AC3E}">
        <p14:creationId xmlns:p14="http://schemas.microsoft.com/office/powerpoint/2010/main" val="1312105027"/>
      </p:ext>
    </p:extLst>
  </p:cSld>
</p:sld>
</file>

<file path=ppt/slides/slide1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D415EDB-EC49-407F-8F8A-51673BEDCA5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89D2C3A-8226-44F7-9FA4-70490EC7C6D4}"/>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997FAAAE-F593-4364-9987-386BC0B9D77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13</a:t>
            </a:r>
          </a:p>
        </p:txBody>
      </p:sp>
      <p:sp>
        <p:nvSpPr>
          <p:cNvPr id="4" name="">
            <a:extLst xmlns:a="http://schemas.openxmlformats.org/drawingml/2006/main">
              <a:ext uri="{FF2B5EF4-FFF2-40B4-BE49-F238E27FC236}">
                <a16:creationId xmlns:a16="http://schemas.microsoft.com/office/drawing/2014/main" id="{CE17AB44-BD14-4F81-8400-4EEBE649F35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lock checklist</a:t>
            </a:r>
          </a:p>
        </p:txBody>
      </p:sp>
      <p:sp>
        <p:nvSpPr>
          <p:cNvPr id="5" name="">
            <a:extLst xmlns:a="http://schemas.openxmlformats.org/drawingml/2006/main">
              <a:ext uri="{FF2B5EF4-FFF2-40B4-BE49-F238E27FC236}">
                <a16:creationId xmlns:a16="http://schemas.microsoft.com/office/drawing/2014/main" id="{C014F628-B99E-4C9D-9C98-EC885F7DC4E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Run this in order. Only lock once every row is checked.</a:t>
            </a:r>
          </a:p>
        </p:txBody>
      </p:sp>
      <p:sp>
        <p:nvSpPr>
          <p:cNvPr id="6" name="">
            <a:extLst xmlns:a="http://schemas.openxmlformats.org/drawingml/2006/main">
              <a:ext uri="{FF2B5EF4-FFF2-40B4-BE49-F238E27FC236}">
                <a16:creationId xmlns:a16="http://schemas.microsoft.com/office/drawing/2014/main" id="{A9EDC7C3-665C-4D4E-A612-E4522571C92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DD9C8D6-4955-4AAF-BF0A-B4142FC1419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B5939CB3-0531-46DF-AFCC-1004B3B9D62F}"/>
              </a:ext>
            </a:extLst>
          </p:cNvPr>
          <p:cNvSpPr>
            <a:spLocks xmlns:a="http://schemas.openxmlformats.org/drawingml/2006/main" noGrp="1"/>
          </p:cNvSpPr>
          <p:nvPr/>
        </p:nvSpPr>
        <p:spPr>
          <a:xfrm xmlns:a="http://schemas.openxmlformats.org/drawingml/2006/main">
            <a:off x="723900" y="24765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BEF79097-9A49-412F-B7DB-6619AE4033CD}"/>
              </a:ext>
            </a:extLst>
          </p:cNvPr>
          <p:cNvSpPr>
            <a:spLocks xmlns:a="http://schemas.openxmlformats.org/drawingml/2006/main" noGrp="1"/>
          </p:cNvSpPr>
          <p:nvPr/>
        </p:nvSpPr>
        <p:spPr>
          <a:xfrm xmlns:a="http://schemas.openxmlformats.org/drawingml/2006/main">
            <a:off x="723900" y="25050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E2F02D2A-694A-4293-A024-74A970244028}"/>
              </a:ext>
            </a:extLst>
          </p:cNvPr>
          <p:cNvSpPr>
            <a:spLocks xmlns:a="http://schemas.openxmlformats.org/drawingml/2006/main" noGrp="1"/>
          </p:cNvSpPr>
          <p:nvPr/>
        </p:nvSpPr>
        <p:spPr>
          <a:xfrm xmlns:a="http://schemas.openxmlformats.org/drawingml/2006/main">
            <a:off x="1162050" y="2486025"/>
            <a:ext cx="9848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Captions timed against the final picture and spell-checked.</a:t>
            </a:r>
          </a:p>
        </p:txBody>
      </p:sp>
      <p:sp>
        <p:nvSpPr>
          <p:cNvPr id="11" name="">
            <a:extLst xmlns:a="http://schemas.openxmlformats.org/drawingml/2006/main">
              <a:ext uri="{FF2B5EF4-FFF2-40B4-BE49-F238E27FC236}">
                <a16:creationId xmlns:a16="http://schemas.microsoft.com/office/drawing/2014/main" id="{49470B1A-697B-4384-9FDC-CA065FB76E24}"/>
              </a:ext>
            </a:extLst>
          </p:cNvPr>
          <p:cNvSpPr>
            <a:spLocks xmlns:a="http://schemas.openxmlformats.org/drawingml/2006/main" noGrp="1"/>
          </p:cNvSpPr>
          <p:nvPr/>
        </p:nvSpPr>
        <p:spPr>
          <a:xfrm xmlns:a="http://schemas.openxmlformats.org/drawingml/2006/main">
            <a:off x="723900" y="30099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F4CE7C0-FF91-40E4-84B0-C3A956976140}"/>
              </a:ext>
            </a:extLst>
          </p:cNvPr>
          <p:cNvSpPr>
            <a:spLocks xmlns:a="http://schemas.openxmlformats.org/drawingml/2006/main" noGrp="1"/>
          </p:cNvSpPr>
          <p:nvPr/>
        </p:nvSpPr>
        <p:spPr>
          <a:xfrm xmlns:a="http://schemas.openxmlformats.org/drawingml/2006/main">
            <a:off x="723900" y="30384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8B1645D3-8111-40DE-9EFA-0997F6F5385C}"/>
              </a:ext>
            </a:extLst>
          </p:cNvPr>
          <p:cNvSpPr>
            <a:spLocks xmlns:a="http://schemas.openxmlformats.org/drawingml/2006/main" noGrp="1"/>
          </p:cNvSpPr>
          <p:nvPr/>
        </p:nvSpPr>
        <p:spPr>
          <a:xfrm xmlns:a="http://schemas.openxmlformats.org/drawingml/2006/main">
            <a:off x="1162050" y="3019425"/>
            <a:ext cx="9848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Credits complete: every contributor and external source correctly attributed.</a:t>
            </a:r>
          </a:p>
        </p:txBody>
      </p:sp>
      <p:sp>
        <p:nvSpPr>
          <p:cNvPr id="14" name="">
            <a:extLst xmlns:a="http://schemas.openxmlformats.org/drawingml/2006/main">
              <a:ext uri="{FF2B5EF4-FFF2-40B4-BE49-F238E27FC236}">
                <a16:creationId xmlns:a16="http://schemas.microsoft.com/office/drawing/2014/main" id="{C1914D18-3BBE-4E65-BBAC-31C4DBE8C94C}"/>
              </a:ext>
            </a:extLst>
          </p:cNvPr>
          <p:cNvSpPr>
            <a:spLocks xmlns:a="http://schemas.openxmlformats.org/drawingml/2006/main" noGrp="1"/>
          </p:cNvSpPr>
          <p:nvPr/>
        </p:nvSpPr>
        <p:spPr>
          <a:xfrm xmlns:a="http://schemas.openxmlformats.org/drawingml/2006/main">
            <a:off x="723900" y="35433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7E234F3-E147-4650-BDD4-10FDE3D5189E}"/>
              </a:ext>
            </a:extLst>
          </p:cNvPr>
          <p:cNvSpPr>
            <a:spLocks xmlns:a="http://schemas.openxmlformats.org/drawingml/2006/main" noGrp="1"/>
          </p:cNvSpPr>
          <p:nvPr/>
        </p:nvSpPr>
        <p:spPr>
          <a:xfrm xmlns:a="http://schemas.openxmlformats.org/drawingml/2006/main">
            <a:off x="723900" y="35718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781198FF-2CA3-4791-8F54-840111328A99}"/>
              </a:ext>
            </a:extLst>
          </p:cNvPr>
          <p:cNvSpPr>
            <a:spLocks xmlns:a="http://schemas.openxmlformats.org/drawingml/2006/main" noGrp="1"/>
          </p:cNvSpPr>
          <p:nvPr/>
        </p:nvSpPr>
        <p:spPr>
          <a:xfrm xmlns:a="http://schemas.openxmlformats.org/drawingml/2006/main">
            <a:off x="1162050" y="3552825"/>
            <a:ext cx="9848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Consent audit complete for every person appearing in the final context.</a:t>
            </a:r>
          </a:p>
        </p:txBody>
      </p:sp>
      <p:sp>
        <p:nvSpPr>
          <p:cNvPr id="17" name="">
            <a:extLst xmlns:a="http://schemas.openxmlformats.org/drawingml/2006/main">
              <a:ext uri="{FF2B5EF4-FFF2-40B4-BE49-F238E27FC236}">
                <a16:creationId xmlns:a16="http://schemas.microsoft.com/office/drawing/2014/main" id="{37CCB10F-45F9-442C-B8BA-BE1F7152E245}"/>
              </a:ext>
            </a:extLst>
          </p:cNvPr>
          <p:cNvSpPr>
            <a:spLocks xmlns:a="http://schemas.openxmlformats.org/drawingml/2006/main" noGrp="1"/>
          </p:cNvSpPr>
          <p:nvPr/>
        </p:nvSpPr>
        <p:spPr>
          <a:xfrm xmlns:a="http://schemas.openxmlformats.org/drawingml/2006/main">
            <a:off x="723900" y="4076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F27343B-D051-47E1-BDC3-3EB2CDDACA24}"/>
              </a:ext>
            </a:extLst>
          </p:cNvPr>
          <p:cNvSpPr>
            <a:spLocks xmlns:a="http://schemas.openxmlformats.org/drawingml/2006/main" noGrp="1"/>
          </p:cNvSpPr>
          <p:nvPr/>
        </p:nvSpPr>
        <p:spPr>
          <a:xfrm xmlns:a="http://schemas.openxmlformats.org/drawingml/2006/main">
            <a:off x="723900" y="4105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DF7797E7-E114-4A8E-AD26-8B7BA93922C7}"/>
              </a:ext>
            </a:extLst>
          </p:cNvPr>
          <p:cNvSpPr>
            <a:spLocks xmlns:a="http://schemas.openxmlformats.org/drawingml/2006/main" noGrp="1"/>
          </p:cNvSpPr>
          <p:nvPr/>
        </p:nvSpPr>
        <p:spPr>
          <a:xfrm xmlns:a="http://schemas.openxmlformats.org/drawingml/2006/main">
            <a:off x="1162050" y="4086225"/>
            <a:ext cx="9848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External-media licence audit complete for every piece of music, archive or stock material.</a:t>
            </a:r>
          </a:p>
        </p:txBody>
      </p:sp>
      <p:sp>
        <p:nvSpPr>
          <p:cNvPr id="20" name="">
            <a:extLst xmlns:a="http://schemas.openxmlformats.org/drawingml/2006/main">
              <a:ext uri="{FF2B5EF4-FFF2-40B4-BE49-F238E27FC236}">
                <a16:creationId xmlns:a16="http://schemas.microsoft.com/office/drawing/2014/main" id="{602EEA79-36A4-4B06-A1EE-471EF5F99DB0}"/>
              </a:ext>
            </a:extLst>
          </p:cNvPr>
          <p:cNvSpPr>
            <a:spLocks xmlns:a="http://schemas.openxmlformats.org/drawingml/2006/main" noGrp="1"/>
          </p:cNvSpPr>
          <p:nvPr/>
        </p:nvSpPr>
        <p:spPr>
          <a:xfrm xmlns:a="http://schemas.openxmlformats.org/drawingml/2006/main">
            <a:off x="723900" y="46101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ECEB264-600C-44E0-A380-5A64C37804F9}"/>
              </a:ext>
            </a:extLst>
          </p:cNvPr>
          <p:cNvSpPr>
            <a:spLocks xmlns:a="http://schemas.openxmlformats.org/drawingml/2006/main" noGrp="1"/>
          </p:cNvSpPr>
          <p:nvPr/>
        </p:nvSpPr>
        <p:spPr>
          <a:xfrm xmlns:a="http://schemas.openxmlformats.org/drawingml/2006/main">
            <a:off x="723900" y="46386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5</a:t>
            </a:r>
          </a:p>
        </p:txBody>
      </p:sp>
      <p:sp>
        <p:nvSpPr>
          <p:cNvPr id="22" name="">
            <a:extLst xmlns:a="http://schemas.openxmlformats.org/drawingml/2006/main">
              <a:ext uri="{FF2B5EF4-FFF2-40B4-BE49-F238E27FC236}">
                <a16:creationId xmlns:a16="http://schemas.microsoft.com/office/drawing/2014/main" id="{833C6E05-2D11-4AAD-A2D1-359416FE400F}"/>
              </a:ext>
            </a:extLst>
          </p:cNvPr>
          <p:cNvSpPr>
            <a:spLocks xmlns:a="http://schemas.openxmlformats.org/drawingml/2006/main" noGrp="1"/>
          </p:cNvSpPr>
          <p:nvPr/>
        </p:nvSpPr>
        <p:spPr>
          <a:xfrm xmlns:a="http://schemas.openxmlformats.org/drawingml/2006/main">
            <a:off x="1162050" y="4619625"/>
            <a:ext cx="984885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Final viewing done on the actual export device, in the actual playback context.</a:t>
            </a:r>
          </a:p>
        </p:txBody>
      </p:sp>
      <p:sp>
        <p:nvSpPr>
          <p:cNvPr id="23" name="">
            <a:extLst xmlns:a="http://schemas.openxmlformats.org/drawingml/2006/main">
              <a:ext uri="{FF2B5EF4-FFF2-40B4-BE49-F238E27FC236}">
                <a16:creationId xmlns:a16="http://schemas.microsoft.com/office/drawing/2014/main" id="{F7207D83-6C1A-4F25-95F2-D238E9703813}"/>
              </a:ext>
            </a:extLst>
          </p:cNvPr>
          <p:cNvSpPr>
            <a:spLocks xmlns:a="http://schemas.openxmlformats.org/drawingml/2006/main" noGrp="1"/>
          </p:cNvSpPr>
          <p:nvPr/>
        </p:nvSpPr>
        <p:spPr>
          <a:xfrm xmlns:a="http://schemas.openxmlformats.org/drawingml/2006/main">
            <a:off x="723900" y="5772150"/>
            <a:ext cx="1028700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Only after all five rows are checked do you duplicate the project file and declare picture and sound locked.</a:t>
            </a:r>
          </a:p>
        </p:txBody>
      </p:sp>
    </p:spTree>
    <p:extLst>
      <p:ext uri="{BB962C8B-B14F-4D97-AF65-F5344CB8AC3E}">
        <p14:creationId xmlns:p14="http://schemas.microsoft.com/office/powerpoint/2010/main" val="674780266"/>
      </p:ext>
    </p:extLst>
  </p:cSld>
</p:sld>
</file>

<file path=ppt/slides/slide1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3C635BED-844F-491F-9C22-0082424E8F3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8B1CC5E-53E9-4170-ADAE-8C2A12306A4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9408873-B16E-474D-9733-A044128993B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14</a:t>
            </a:r>
          </a:p>
        </p:txBody>
      </p:sp>
      <p:sp>
        <p:nvSpPr>
          <p:cNvPr id="4" name="">
            <a:extLst xmlns:a="http://schemas.openxmlformats.org/drawingml/2006/main">
              <a:ext uri="{FF2B5EF4-FFF2-40B4-BE49-F238E27FC236}">
                <a16:creationId xmlns:a16="http://schemas.microsoft.com/office/drawing/2014/main" id="{E4B23F62-3809-474D-8C8E-91C5B5146C3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dossier as an argument, not a checklist</a:t>
            </a:r>
          </a:p>
        </p:txBody>
      </p:sp>
      <p:sp>
        <p:nvSpPr>
          <p:cNvPr id="5" name="">
            <a:extLst xmlns:a="http://schemas.openxmlformats.org/drawingml/2006/main">
              <a:ext uri="{FF2B5EF4-FFF2-40B4-BE49-F238E27FC236}">
                <a16:creationId xmlns:a16="http://schemas.microsoft.com/office/drawing/2014/main" id="{81FA608A-F3FF-469F-BFA9-425A55217FB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Each dossier component earns the cut you made, rather than merely documenting it.</a:t>
            </a:r>
          </a:p>
        </p:txBody>
      </p:sp>
      <p:sp>
        <p:nvSpPr>
          <p:cNvPr id="6" name="">
            <a:extLst xmlns:a="http://schemas.openxmlformats.org/drawingml/2006/main">
              <a:ext uri="{FF2B5EF4-FFF2-40B4-BE49-F238E27FC236}">
                <a16:creationId xmlns:a16="http://schemas.microsoft.com/office/drawing/2014/main" id="{61BBE0B7-5E53-4574-B1DF-196FEA3A7D3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885B0E8-2ADB-44D2-B9C6-0AF46A2E27B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1962B04C-AE37-431D-A1F0-CC90F6658297}"/>
              </a:ext>
            </a:extLst>
          </p:cNvPr>
          <p:cNvSpPr>
            <a:spLocks xmlns:a="http://schemas.openxmlformats.org/drawingml/2006/main" noGrp="1"/>
          </p:cNvSpPr>
          <p:nvPr/>
        </p:nvSpPr>
        <p:spPr>
          <a:xfrm xmlns:a="http://schemas.openxmlformats.org/drawingml/2006/main">
            <a:off x="723900" y="2552700"/>
            <a:ext cx="3810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Component</a:t>
            </a:r>
          </a:p>
        </p:txBody>
      </p:sp>
      <p:sp>
        <p:nvSpPr>
          <p:cNvPr id="9" name="">
            <a:extLst xmlns:a="http://schemas.openxmlformats.org/drawingml/2006/main">
              <a:ext uri="{FF2B5EF4-FFF2-40B4-BE49-F238E27FC236}">
                <a16:creationId xmlns:a16="http://schemas.microsoft.com/office/drawing/2014/main" id="{0DA663CB-8C45-4E08-AAB5-CF96768401A1}"/>
              </a:ext>
            </a:extLst>
          </p:cNvPr>
          <p:cNvSpPr>
            <a:spLocks xmlns:a="http://schemas.openxmlformats.org/drawingml/2006/main" noGrp="1"/>
          </p:cNvSpPr>
          <p:nvPr/>
        </p:nvSpPr>
        <p:spPr>
          <a:xfrm xmlns:a="http://schemas.openxmlformats.org/drawingml/2006/main">
            <a:off x="5334000" y="2552700"/>
            <a:ext cx="5143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The argument it makes</a:t>
            </a:r>
          </a:p>
        </p:txBody>
      </p:sp>
      <p:sp>
        <p:nvSpPr>
          <p:cNvPr id="10" name="">
            <a:extLst xmlns:a="http://schemas.openxmlformats.org/drawingml/2006/main">
              <a:ext uri="{FF2B5EF4-FFF2-40B4-BE49-F238E27FC236}">
                <a16:creationId xmlns:a16="http://schemas.microsoft.com/office/drawing/2014/main" id="{CC137490-6612-426D-B1FD-ECCE7B5C547F}"/>
              </a:ext>
            </a:extLst>
          </p:cNvPr>
          <p:cNvSpPr>
            <a:spLocks xmlns:a="http://schemas.openxmlformats.org/drawingml/2006/main" noGrp="1"/>
          </p:cNvSpPr>
          <p:nvPr/>
        </p:nvSpPr>
        <p:spPr>
          <a:xfrm xmlns:a="http://schemas.openxmlformats.org/drawingml/2006/main">
            <a:off x="723900" y="2914650"/>
            <a:ext cx="1028700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91FAD8F-7F84-49BB-9B78-20109E9F4519}"/>
              </a:ext>
            </a:extLst>
          </p:cNvPr>
          <p:cNvSpPr>
            <a:spLocks xmlns:a="http://schemas.openxmlformats.org/drawingml/2006/main" noGrp="1"/>
          </p:cNvSpPr>
          <p:nvPr/>
        </p:nvSpPr>
        <p:spPr>
          <a:xfrm xmlns:a="http://schemas.openxmlformats.org/drawingml/2006/main">
            <a:off x="723900" y="320040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Logline + audience statement</a:t>
            </a:r>
          </a:p>
        </p:txBody>
      </p:sp>
      <p:sp>
        <p:nvSpPr>
          <p:cNvPr id="12" name="">
            <a:extLst xmlns:a="http://schemas.openxmlformats.org/drawingml/2006/main">
              <a:ext uri="{FF2B5EF4-FFF2-40B4-BE49-F238E27FC236}">
                <a16:creationId xmlns:a16="http://schemas.microsoft.com/office/drawing/2014/main" id="{19A6D231-6AEF-4CE0-B051-09F333F34422}"/>
              </a:ext>
            </a:extLst>
          </p:cNvPr>
          <p:cNvSpPr>
            <a:spLocks xmlns:a="http://schemas.openxmlformats.org/drawingml/2006/main" noGrp="1"/>
          </p:cNvSpPr>
          <p:nvPr/>
        </p:nvSpPr>
        <p:spPr>
          <a:xfrm xmlns:a="http://schemas.openxmlformats.org/drawingml/2006/main">
            <a:off x="5334000" y="3200400"/>
            <a:ext cx="5143500" cy="457200"/>
          </a:xfrm>
          <a:prstGeom xmlns:a="http://schemas.openxmlformats.org/drawingml/2006/main" prst="roundRect">
            <a:avLst>
              <a:gd name="adj" fmla="val 25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Argue why this story, for this audience, deserved this form</a:t>
            </a:r>
          </a:p>
        </p:txBody>
      </p:sp>
      <p:sp>
        <p:nvSpPr>
          <p:cNvPr id="13" name="">
            <a:extLst xmlns:a="http://schemas.openxmlformats.org/drawingml/2006/main">
              <a:ext uri="{FF2B5EF4-FFF2-40B4-BE49-F238E27FC236}">
                <a16:creationId xmlns:a16="http://schemas.microsoft.com/office/drawing/2014/main" id="{95BF3B0D-A7EE-41FB-B8EA-8264E9AF2D31}"/>
              </a:ext>
            </a:extLst>
          </p:cNvPr>
          <p:cNvSpPr>
            <a:spLocks xmlns:a="http://schemas.openxmlformats.org/drawingml/2006/main" noGrp="1"/>
          </p:cNvSpPr>
          <p:nvPr/>
        </p:nvSpPr>
        <p:spPr>
          <a:xfrm xmlns:a="http://schemas.openxmlformats.org/drawingml/2006/main">
            <a:off x="723900" y="36766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6B1D188-3F2D-403B-8FAA-511245DE8C6A}"/>
              </a:ext>
            </a:extLst>
          </p:cNvPr>
          <p:cNvSpPr>
            <a:spLocks xmlns:a="http://schemas.openxmlformats.org/drawingml/2006/main" noGrp="1"/>
          </p:cNvSpPr>
          <p:nvPr/>
        </p:nvSpPr>
        <p:spPr>
          <a:xfrm xmlns:a="http://schemas.openxmlformats.org/drawingml/2006/main">
            <a:off x="723900" y="382905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Storyboard / edit map</a:t>
            </a:r>
          </a:p>
        </p:txBody>
      </p:sp>
      <p:sp>
        <p:nvSpPr>
          <p:cNvPr id="15" name="">
            <a:extLst xmlns:a="http://schemas.openxmlformats.org/drawingml/2006/main">
              <a:ext uri="{FF2B5EF4-FFF2-40B4-BE49-F238E27FC236}">
                <a16:creationId xmlns:a16="http://schemas.microsoft.com/office/drawing/2014/main" id="{C16B0FC6-1088-4012-B300-F868DC85110A}"/>
              </a:ext>
            </a:extLst>
          </p:cNvPr>
          <p:cNvSpPr>
            <a:spLocks xmlns:a="http://schemas.openxmlformats.org/drawingml/2006/main" noGrp="1"/>
          </p:cNvSpPr>
          <p:nvPr/>
        </p:nvSpPr>
        <p:spPr>
          <a:xfrm xmlns:a="http://schemas.openxmlformats.org/drawingml/2006/main">
            <a:off x="5334000" y="3829050"/>
            <a:ext cx="5143500" cy="457200"/>
          </a:xfrm>
          <a:prstGeom xmlns:a="http://schemas.openxmlformats.org/drawingml/2006/main" prst="roundRect">
            <a:avLst>
              <a:gd name="adj" fmla="val 25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Show the structure was planned, not stumbled into</a:t>
            </a:r>
          </a:p>
        </p:txBody>
      </p:sp>
      <p:sp>
        <p:nvSpPr>
          <p:cNvPr id="16" name="">
            <a:extLst xmlns:a="http://schemas.openxmlformats.org/drawingml/2006/main">
              <a:ext uri="{FF2B5EF4-FFF2-40B4-BE49-F238E27FC236}">
                <a16:creationId xmlns:a16="http://schemas.microsoft.com/office/drawing/2014/main" id="{20E1E223-1DFA-472F-9449-E4AE1877BA8F}"/>
              </a:ext>
            </a:extLst>
          </p:cNvPr>
          <p:cNvSpPr>
            <a:spLocks xmlns:a="http://schemas.openxmlformats.org/drawingml/2006/main" noGrp="1"/>
          </p:cNvSpPr>
          <p:nvPr/>
        </p:nvSpPr>
        <p:spPr>
          <a:xfrm xmlns:a="http://schemas.openxmlformats.org/drawingml/2006/main">
            <a:off x="723900" y="43053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F67E9C11-79C2-4F8F-AF4E-C77839CE60F5}"/>
              </a:ext>
            </a:extLst>
          </p:cNvPr>
          <p:cNvSpPr>
            <a:spLocks xmlns:a="http://schemas.openxmlformats.org/drawingml/2006/main" noGrp="1"/>
          </p:cNvSpPr>
          <p:nvPr/>
        </p:nvSpPr>
        <p:spPr>
          <a:xfrm xmlns:a="http://schemas.openxmlformats.org/drawingml/2006/main">
            <a:off x="723900" y="445770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Production log</a:t>
            </a:r>
          </a:p>
        </p:txBody>
      </p:sp>
      <p:sp>
        <p:nvSpPr>
          <p:cNvPr id="18" name="">
            <a:extLst xmlns:a="http://schemas.openxmlformats.org/drawingml/2006/main">
              <a:ext uri="{FF2B5EF4-FFF2-40B4-BE49-F238E27FC236}">
                <a16:creationId xmlns:a16="http://schemas.microsoft.com/office/drawing/2014/main" id="{91346E81-D847-497E-A7BA-FEAB6EA4367A}"/>
              </a:ext>
            </a:extLst>
          </p:cNvPr>
          <p:cNvSpPr>
            <a:spLocks xmlns:a="http://schemas.openxmlformats.org/drawingml/2006/main" noGrp="1"/>
          </p:cNvSpPr>
          <p:nvPr/>
        </p:nvSpPr>
        <p:spPr>
          <a:xfrm xmlns:a="http://schemas.openxmlformats.org/drawingml/2006/main">
            <a:off x="5334000" y="4457700"/>
            <a:ext cx="5143500" cy="457200"/>
          </a:xfrm>
          <a:prstGeom xmlns:a="http://schemas.openxmlformats.org/drawingml/2006/main" prst="roundRect">
            <a:avLst>
              <a:gd name="adj" fmla="val 25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Show the shoot matched or deliberately departed from the plan</a:t>
            </a:r>
          </a:p>
        </p:txBody>
      </p:sp>
      <p:sp>
        <p:nvSpPr>
          <p:cNvPr id="19" name="">
            <a:extLst xmlns:a="http://schemas.openxmlformats.org/drawingml/2006/main">
              <a:ext uri="{FF2B5EF4-FFF2-40B4-BE49-F238E27FC236}">
                <a16:creationId xmlns:a16="http://schemas.microsoft.com/office/drawing/2014/main" id="{B7AA69D8-1BA0-4DEF-B566-B2CD36E58260}"/>
              </a:ext>
            </a:extLst>
          </p:cNvPr>
          <p:cNvSpPr>
            <a:spLocks xmlns:a="http://schemas.openxmlformats.org/drawingml/2006/main" noGrp="1"/>
          </p:cNvSpPr>
          <p:nvPr/>
        </p:nvSpPr>
        <p:spPr>
          <a:xfrm xmlns:a="http://schemas.openxmlformats.org/drawingml/2006/main">
            <a:off x="723900" y="49339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C6935B1-F943-4E7C-983F-EE2DF1B684A1}"/>
              </a:ext>
            </a:extLst>
          </p:cNvPr>
          <p:cNvSpPr>
            <a:spLocks xmlns:a="http://schemas.openxmlformats.org/drawingml/2006/main" noGrp="1"/>
          </p:cNvSpPr>
          <p:nvPr/>
        </p:nvSpPr>
        <p:spPr>
          <a:xfrm xmlns:a="http://schemas.openxmlformats.org/drawingml/2006/main">
            <a:off x="723900" y="508635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Two feedback changes (Week 10)</a:t>
            </a:r>
          </a:p>
        </p:txBody>
      </p:sp>
      <p:sp>
        <p:nvSpPr>
          <p:cNvPr id="21" name="">
            <a:extLst xmlns:a="http://schemas.openxmlformats.org/drawingml/2006/main">
              <a:ext uri="{FF2B5EF4-FFF2-40B4-BE49-F238E27FC236}">
                <a16:creationId xmlns:a16="http://schemas.microsoft.com/office/drawing/2014/main" id="{EE777898-F402-4745-B3C1-B012099A881E}"/>
              </a:ext>
            </a:extLst>
          </p:cNvPr>
          <p:cNvSpPr>
            <a:spLocks xmlns:a="http://schemas.openxmlformats.org/drawingml/2006/main" noGrp="1"/>
          </p:cNvSpPr>
          <p:nvPr/>
        </p:nvSpPr>
        <p:spPr>
          <a:xfrm xmlns:a="http://schemas.openxmlformats.org/drawingml/2006/main">
            <a:off x="5334000" y="5086350"/>
            <a:ext cx="5143500" cy="457200"/>
          </a:xfrm>
          <a:prstGeom xmlns:a="http://schemas.openxmlformats.org/drawingml/2006/main" prst="roundRect">
            <a:avLst>
              <a:gd name="adj" fmla="val 25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Show you could hear a note and act on it</a:t>
            </a:r>
          </a:p>
        </p:txBody>
      </p:sp>
      <p:sp>
        <p:nvSpPr>
          <p:cNvPr id="22" name="">
            <a:extLst xmlns:a="http://schemas.openxmlformats.org/drawingml/2006/main">
              <a:ext uri="{FF2B5EF4-FFF2-40B4-BE49-F238E27FC236}">
                <a16:creationId xmlns:a16="http://schemas.microsoft.com/office/drawing/2014/main" id="{01C4255A-B2C7-492E-A3E6-C1D97DCE70E0}"/>
              </a:ext>
            </a:extLst>
          </p:cNvPr>
          <p:cNvSpPr>
            <a:spLocks xmlns:a="http://schemas.openxmlformats.org/drawingml/2006/main" noGrp="1"/>
          </p:cNvSpPr>
          <p:nvPr/>
        </p:nvSpPr>
        <p:spPr>
          <a:xfrm xmlns:a="http://schemas.openxmlformats.org/drawingml/2006/main">
            <a:off x="723900" y="55626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A1C18EA-1253-447B-98DC-411B2EAED2BA}"/>
              </a:ext>
            </a:extLst>
          </p:cNvPr>
          <p:cNvSpPr>
            <a:spLocks xmlns:a="http://schemas.openxmlformats.org/drawingml/2006/main" noGrp="1"/>
          </p:cNvSpPr>
          <p:nvPr/>
        </p:nvSpPr>
        <p:spPr>
          <a:xfrm xmlns:a="http://schemas.openxmlformats.org/drawingml/2006/main">
            <a:off x="723900" y="5715000"/>
            <a:ext cx="4381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8643"/>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Consent / media record</a:t>
            </a:r>
          </a:p>
        </p:txBody>
      </p:sp>
      <p:sp>
        <p:nvSpPr>
          <p:cNvPr id="24" name="">
            <a:extLst xmlns:a="http://schemas.openxmlformats.org/drawingml/2006/main">
              <a:ext uri="{FF2B5EF4-FFF2-40B4-BE49-F238E27FC236}">
                <a16:creationId xmlns:a16="http://schemas.microsoft.com/office/drawing/2014/main" id="{6663C433-A429-4E94-8E12-5FDAD4B0FD9E}"/>
              </a:ext>
            </a:extLst>
          </p:cNvPr>
          <p:cNvSpPr>
            <a:spLocks xmlns:a="http://schemas.openxmlformats.org/drawingml/2006/main" noGrp="1"/>
          </p:cNvSpPr>
          <p:nvPr/>
        </p:nvSpPr>
        <p:spPr>
          <a:xfrm xmlns:a="http://schemas.openxmlformats.org/drawingml/2006/main">
            <a:off x="5334000" y="5715000"/>
            <a:ext cx="5143500" cy="457200"/>
          </a:xfrm>
          <a:prstGeom xmlns:a="http://schemas.openxmlformats.org/drawingml/2006/main" prst="roundRect">
            <a:avLst>
              <a:gd name="adj" fmla="val 25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Show the finished film is one you had the right to make</a:t>
            </a:r>
          </a:p>
        </p:txBody>
      </p:sp>
      <p:sp>
        <p:nvSpPr>
          <p:cNvPr id="25" name="">
            <a:extLst xmlns:a="http://schemas.openxmlformats.org/drawingml/2006/main">
              <a:ext uri="{FF2B5EF4-FFF2-40B4-BE49-F238E27FC236}">
                <a16:creationId xmlns:a16="http://schemas.microsoft.com/office/drawing/2014/main" id="{9A1A2A9F-9869-415A-8A4E-55C3132AA8B2}"/>
              </a:ext>
            </a:extLst>
          </p:cNvPr>
          <p:cNvSpPr>
            <a:spLocks xmlns:a="http://schemas.openxmlformats.org/drawingml/2006/main" noGrp="1"/>
          </p:cNvSpPr>
          <p:nvPr/>
        </p:nvSpPr>
        <p:spPr>
          <a:xfrm xmlns:a="http://schemas.openxmlformats.org/drawingml/2006/main">
            <a:off x="723900" y="61912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943305915"/>
      </p:ext>
    </p:extLst>
  </p:cSld>
</p:sld>
</file>

<file path=ppt/slides/slide1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D7A0DEE-785A-447A-9AFA-55972CEDC310}"/>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1C79A25-CE1E-4BC6-8D64-E88A2C4FBC8A}"/>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065763E-85DD-4C87-B264-F3E5175E99C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15</a:t>
            </a:r>
          </a:p>
        </p:txBody>
      </p:sp>
      <p:sp>
        <p:nvSpPr>
          <p:cNvPr id="4" name="">
            <a:extLst xmlns:a="http://schemas.openxmlformats.org/drawingml/2006/main">
              <a:ext uri="{FF2B5EF4-FFF2-40B4-BE49-F238E27FC236}">
                <a16:creationId xmlns:a16="http://schemas.microsoft.com/office/drawing/2014/main" id="{639AD4FD-C0F8-493D-BDBD-EC2A46E831AE}"/>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Writing a substantive 400-word reflection</a:t>
            </a:r>
          </a:p>
        </p:txBody>
      </p:sp>
      <p:sp>
        <p:nvSpPr>
          <p:cNvPr id="5" name="">
            <a:extLst xmlns:a="http://schemas.openxmlformats.org/drawingml/2006/main">
              <a:ext uri="{FF2B5EF4-FFF2-40B4-BE49-F238E27FC236}">
                <a16:creationId xmlns:a16="http://schemas.microsoft.com/office/drawing/2014/main" id="{552CB823-9A59-4205-A62D-C7907C1D4B8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difference between narrating and reflecting is one specific link.</a:t>
            </a:r>
          </a:p>
        </p:txBody>
      </p:sp>
      <p:sp>
        <p:nvSpPr>
          <p:cNvPr id="6" name="">
            <a:extLst xmlns:a="http://schemas.openxmlformats.org/drawingml/2006/main">
              <a:ext uri="{FF2B5EF4-FFF2-40B4-BE49-F238E27FC236}">
                <a16:creationId xmlns:a16="http://schemas.microsoft.com/office/drawing/2014/main" id="{0C38AE9B-4441-4B42-A041-782922F0433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C011199-B8FF-45A4-8E4E-01722488002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7F666E9F-63D3-4A8B-B70E-D65BF03515DE}"/>
              </a:ext>
            </a:extLst>
          </p:cNvPr>
          <p:cNvSpPr>
            <a:spLocks xmlns:a="http://schemas.openxmlformats.org/drawingml/2006/main" noGrp="1"/>
          </p:cNvSpPr>
          <p:nvPr/>
        </p:nvSpPr>
        <p:spPr>
          <a:xfrm xmlns:a="http://schemas.openxmlformats.org/drawingml/2006/main">
            <a:off x="533400" y="24955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044371BC-CBAD-4394-82A8-1E4C2123EC49}"/>
              </a:ext>
            </a:extLst>
          </p:cNvPr>
          <p:cNvSpPr>
            <a:spLocks xmlns:a="http://schemas.openxmlformats.org/drawingml/2006/main" noGrp="1"/>
          </p:cNvSpPr>
          <p:nvPr/>
        </p:nvSpPr>
        <p:spPr>
          <a:xfrm xmlns:a="http://schemas.openxmlformats.org/drawingml/2006/main">
            <a:off x="742950" y="27051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91FE14D-03B5-408D-A952-DE4C91D5FD7A}"/>
              </a:ext>
            </a:extLst>
          </p:cNvPr>
          <p:cNvSpPr>
            <a:spLocks xmlns:a="http://schemas.openxmlformats.org/drawingml/2006/main" noGrp="1"/>
          </p:cNvSpPr>
          <p:nvPr/>
        </p:nvSpPr>
        <p:spPr>
          <a:xfrm xmlns:a="http://schemas.openxmlformats.org/drawingml/2006/main">
            <a:off x="742950" y="28956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Descriptive (weak)</a:t>
            </a:r>
          </a:p>
        </p:txBody>
      </p:sp>
      <p:sp>
        <p:nvSpPr>
          <p:cNvPr id="11" name="">
            <a:extLst xmlns:a="http://schemas.openxmlformats.org/drawingml/2006/main">
              <a:ext uri="{FF2B5EF4-FFF2-40B4-BE49-F238E27FC236}">
                <a16:creationId xmlns:a16="http://schemas.microsoft.com/office/drawing/2014/main" id="{91437438-7113-4E8E-808D-A34A47468847}"/>
              </a:ext>
            </a:extLst>
          </p:cNvPr>
          <p:cNvSpPr>
            <a:spLocks xmlns:a="http://schemas.openxmlformats.org/drawingml/2006/main" noGrp="1"/>
          </p:cNvSpPr>
          <p:nvPr/>
        </p:nvSpPr>
        <p:spPr>
          <a:xfrm xmlns:a="http://schemas.openxmlformats.org/drawingml/2006/main">
            <a:off x="742950" y="32766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 shot the interview, then edited it, then added music and captions.” This narrates process without showing judgement.</a:t>
            </a:r>
          </a:p>
        </p:txBody>
      </p:sp>
      <p:sp>
        <p:nvSpPr>
          <p:cNvPr id="12" name="">
            <a:extLst xmlns:a="http://schemas.openxmlformats.org/drawingml/2006/main">
              <a:ext uri="{FF2B5EF4-FFF2-40B4-BE49-F238E27FC236}">
                <a16:creationId xmlns:a16="http://schemas.microsoft.com/office/drawing/2014/main" id="{75814CBA-A00E-40FE-9202-BE62B34B7E41}"/>
              </a:ext>
            </a:extLst>
          </p:cNvPr>
          <p:cNvSpPr>
            <a:spLocks xmlns:a="http://schemas.openxmlformats.org/drawingml/2006/main" noGrp="1"/>
          </p:cNvSpPr>
          <p:nvPr/>
        </p:nvSpPr>
        <p:spPr>
          <a:xfrm xmlns:a="http://schemas.openxmlformats.org/drawingml/2006/main">
            <a:off x="6372225" y="24955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DF52C09F-1D80-45F8-83F9-939C08400FDC}"/>
              </a:ext>
            </a:extLst>
          </p:cNvPr>
          <p:cNvSpPr>
            <a:spLocks xmlns:a="http://schemas.openxmlformats.org/drawingml/2006/main" noGrp="1"/>
          </p:cNvSpPr>
          <p:nvPr/>
        </p:nvSpPr>
        <p:spPr>
          <a:xfrm xmlns:a="http://schemas.openxmlformats.org/drawingml/2006/main">
            <a:off x="6581775" y="27051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F986C55-5E47-442C-91B4-F0D9A52525EB}"/>
              </a:ext>
            </a:extLst>
          </p:cNvPr>
          <p:cNvSpPr>
            <a:spLocks xmlns:a="http://schemas.openxmlformats.org/drawingml/2006/main" noGrp="1"/>
          </p:cNvSpPr>
          <p:nvPr/>
        </p:nvSpPr>
        <p:spPr>
          <a:xfrm xmlns:a="http://schemas.openxmlformats.org/drawingml/2006/main">
            <a:off x="6581775" y="28956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Substantive (strong)</a:t>
            </a:r>
          </a:p>
        </p:txBody>
      </p:sp>
      <p:sp>
        <p:nvSpPr>
          <p:cNvPr id="15" name="">
            <a:extLst xmlns:a="http://schemas.openxmlformats.org/drawingml/2006/main">
              <a:ext uri="{FF2B5EF4-FFF2-40B4-BE49-F238E27FC236}">
                <a16:creationId xmlns:a16="http://schemas.microsoft.com/office/drawing/2014/main" id="{8F352920-DEA5-490C-888C-C926E7292A80}"/>
              </a:ext>
            </a:extLst>
          </p:cNvPr>
          <p:cNvSpPr>
            <a:spLocks xmlns:a="http://schemas.openxmlformats.org/drawingml/2006/main" noGrp="1"/>
          </p:cNvSpPr>
          <p:nvPr/>
        </p:nvSpPr>
        <p:spPr>
          <a:xfrm xmlns:a="http://schemas.openxmlformats.org/drawingml/2006/main">
            <a:off x="6581775" y="32766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“After Week 10 feedback that the opening buried my subject's voice, I moved the interview's clearest sentence to the first 8 seconds.” Names the constraint, the feedback, and the decision.</a:t>
            </a:r>
          </a:p>
        </p:txBody>
      </p:sp>
      <p:sp>
        <p:nvSpPr>
          <p:cNvPr id="16" name="">
            <a:extLst xmlns:a="http://schemas.openxmlformats.org/drawingml/2006/main">
              <a:ext uri="{FF2B5EF4-FFF2-40B4-BE49-F238E27FC236}">
                <a16:creationId xmlns:a16="http://schemas.microsoft.com/office/drawing/2014/main" id="{E4ACD636-A86B-4C3F-8A50-9D4BCEC32081}"/>
              </a:ext>
            </a:extLst>
          </p:cNvPr>
          <p:cNvSpPr>
            <a:spLocks xmlns:a="http://schemas.openxmlformats.org/drawingml/2006/main" noGrp="1"/>
          </p:cNvSpPr>
          <p:nvPr/>
        </p:nvSpPr>
        <p:spPr>
          <a:xfrm xmlns:a="http://schemas.openxmlformats.org/drawingml/2006/main">
            <a:off x="533400" y="5029200"/>
            <a:ext cx="1028700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Pick two or three decisions like the right-hand example — specific enough that only your project could have produced them.</a:t>
            </a:r>
          </a:p>
        </p:txBody>
      </p:sp>
    </p:spTree>
    <p:extLst>
      <p:ext uri="{BB962C8B-B14F-4D97-AF65-F5344CB8AC3E}">
        <p14:creationId xmlns:p14="http://schemas.microsoft.com/office/powerpoint/2010/main" val="750675833"/>
      </p:ext>
    </p:extLst>
  </p:cSld>
</p:sld>
</file>

<file path=ppt/slides/slide1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157D744-3AA9-4E1A-B2B0-6F12BA34003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36D4AC-7A33-46E6-BEC1-7814894B90F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F748C60-439D-4E36-9FCA-7E3F2EA5242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16</a:t>
            </a:r>
          </a:p>
        </p:txBody>
      </p:sp>
      <p:sp>
        <p:nvSpPr>
          <p:cNvPr id="4" name="">
            <a:extLst xmlns:a="http://schemas.openxmlformats.org/drawingml/2006/main">
              <a:ext uri="{FF2B5EF4-FFF2-40B4-BE49-F238E27FC236}">
                <a16:creationId xmlns:a16="http://schemas.microsoft.com/office/drawing/2014/main" id="{5CB77AFA-5355-4F1A-956A-2489A288153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Common lock-review failure modes</a:t>
            </a:r>
          </a:p>
        </p:txBody>
      </p:sp>
      <p:sp>
        <p:nvSpPr>
          <p:cNvPr id="5" name="">
            <a:extLst xmlns:a="http://schemas.openxmlformats.org/drawingml/2006/main">
              <a:ext uri="{FF2B5EF4-FFF2-40B4-BE49-F238E27FC236}">
                <a16:creationId xmlns:a16="http://schemas.microsoft.com/office/drawing/2014/main" id="{A3BD5BD5-5E93-454D-8C9A-61E15128F34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errors a final peer review most often catches.</a:t>
            </a:r>
          </a:p>
        </p:txBody>
      </p:sp>
      <p:sp>
        <p:nvSpPr>
          <p:cNvPr id="6" name="">
            <a:extLst xmlns:a="http://schemas.openxmlformats.org/drawingml/2006/main">
              <a:ext uri="{FF2B5EF4-FFF2-40B4-BE49-F238E27FC236}">
                <a16:creationId xmlns:a16="http://schemas.microsoft.com/office/drawing/2014/main" id="{08017479-1430-4745-ABDC-301C9D0AF79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BBA6D51-F7EB-40C5-8357-FE1308EAA7C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3E1AF532-B6C5-4E9D-90A1-9890234445E6}"/>
              </a:ext>
            </a:extLst>
          </p:cNvPr>
          <p:cNvSpPr>
            <a:spLocks xmlns:a="http://schemas.openxmlformats.org/drawingml/2006/main" noGrp="1"/>
          </p:cNvSpPr>
          <p:nvPr/>
        </p:nvSpPr>
        <p:spPr>
          <a:xfrm xmlns:a="http://schemas.openxmlformats.org/drawingml/2006/main">
            <a:off x="742950" y="24765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Caption drift</a:t>
            </a:r>
          </a:p>
        </p:txBody>
      </p:sp>
      <p:sp>
        <p:nvSpPr>
          <p:cNvPr id="9" name="">
            <a:extLst xmlns:a="http://schemas.openxmlformats.org/drawingml/2006/main">
              <a:ext uri="{FF2B5EF4-FFF2-40B4-BE49-F238E27FC236}">
                <a16:creationId xmlns:a16="http://schemas.microsoft.com/office/drawing/2014/main" id="{F9DADA9D-6A98-4E0B-A1A6-AF0F4590C71E}"/>
              </a:ext>
            </a:extLst>
          </p:cNvPr>
          <p:cNvSpPr>
            <a:spLocks xmlns:a="http://schemas.openxmlformats.org/drawingml/2006/main" noGrp="1"/>
          </p:cNvSpPr>
          <p:nvPr/>
        </p:nvSpPr>
        <p:spPr>
          <a:xfrm xmlns:a="http://schemas.openxmlformats.org/drawingml/2006/main">
            <a:off x="3448050" y="2476500"/>
            <a:ext cx="72390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Captions timed against an earlier cut no longer match the locked picture</a:t>
            </a:r>
          </a:p>
        </p:txBody>
      </p:sp>
      <p:sp>
        <p:nvSpPr>
          <p:cNvPr id="10" name="">
            <a:extLst xmlns:a="http://schemas.openxmlformats.org/drawingml/2006/main">
              <a:ext uri="{FF2B5EF4-FFF2-40B4-BE49-F238E27FC236}">
                <a16:creationId xmlns:a16="http://schemas.microsoft.com/office/drawing/2014/main" id="{B3562610-647D-4189-BD62-1CFFEF6627DC}"/>
              </a:ext>
            </a:extLst>
          </p:cNvPr>
          <p:cNvSpPr>
            <a:spLocks xmlns:a="http://schemas.openxmlformats.org/drawingml/2006/main" noGrp="1"/>
          </p:cNvSpPr>
          <p:nvPr/>
        </p:nvSpPr>
        <p:spPr>
          <a:xfrm xmlns:a="http://schemas.openxmlformats.org/drawingml/2006/main">
            <a:off x="742950" y="29813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3FF485A-A59C-4BB0-851C-AAC0D51E3B13}"/>
              </a:ext>
            </a:extLst>
          </p:cNvPr>
          <p:cNvSpPr>
            <a:spLocks xmlns:a="http://schemas.openxmlformats.org/drawingml/2006/main" noGrp="1"/>
          </p:cNvSpPr>
          <p:nvPr/>
        </p:nvSpPr>
        <p:spPr>
          <a:xfrm xmlns:a="http://schemas.openxmlformats.org/drawingml/2006/main">
            <a:off x="742950" y="32194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Silent consent gap</a:t>
            </a:r>
          </a:p>
        </p:txBody>
      </p:sp>
      <p:sp>
        <p:nvSpPr>
          <p:cNvPr id="12" name="">
            <a:extLst xmlns:a="http://schemas.openxmlformats.org/drawingml/2006/main">
              <a:ext uri="{FF2B5EF4-FFF2-40B4-BE49-F238E27FC236}">
                <a16:creationId xmlns:a16="http://schemas.microsoft.com/office/drawing/2014/main" id="{64266A40-BEF5-410C-8394-38AE50CA1C58}"/>
              </a:ext>
            </a:extLst>
          </p:cNvPr>
          <p:cNvSpPr>
            <a:spLocks xmlns:a="http://schemas.openxmlformats.org/drawingml/2006/main" noGrp="1"/>
          </p:cNvSpPr>
          <p:nvPr/>
        </p:nvSpPr>
        <p:spPr>
          <a:xfrm xmlns:a="http://schemas.openxmlformats.org/drawingml/2006/main">
            <a:off x="3448050" y="3219450"/>
            <a:ext cx="72390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A bystander or contributor's appearance was never explicitly cleared for this use</a:t>
            </a:r>
          </a:p>
        </p:txBody>
      </p:sp>
      <p:sp>
        <p:nvSpPr>
          <p:cNvPr id="13" name="">
            <a:extLst xmlns:a="http://schemas.openxmlformats.org/drawingml/2006/main">
              <a:ext uri="{FF2B5EF4-FFF2-40B4-BE49-F238E27FC236}">
                <a16:creationId xmlns:a16="http://schemas.microsoft.com/office/drawing/2014/main" id="{6EAD4C5B-B3BC-4DE7-AF5B-C271AA0D9AF1}"/>
              </a:ext>
            </a:extLst>
          </p:cNvPr>
          <p:cNvSpPr>
            <a:spLocks xmlns:a="http://schemas.openxmlformats.org/drawingml/2006/main" noGrp="1"/>
          </p:cNvSpPr>
          <p:nvPr/>
        </p:nvSpPr>
        <p:spPr>
          <a:xfrm xmlns:a="http://schemas.openxmlformats.org/drawingml/2006/main">
            <a:off x="742950" y="37242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5BBB534-AF5C-4C0C-9044-443B5153E48D}"/>
              </a:ext>
            </a:extLst>
          </p:cNvPr>
          <p:cNvSpPr>
            <a:spLocks xmlns:a="http://schemas.openxmlformats.org/drawingml/2006/main" noGrp="1"/>
          </p:cNvSpPr>
          <p:nvPr/>
        </p:nvSpPr>
        <p:spPr>
          <a:xfrm xmlns:a="http://schemas.openxmlformats.org/drawingml/2006/main">
            <a:off x="742950" y="39624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Orphaned credit</a:t>
            </a:r>
          </a:p>
        </p:txBody>
      </p:sp>
      <p:sp>
        <p:nvSpPr>
          <p:cNvPr id="15" name="">
            <a:extLst xmlns:a="http://schemas.openxmlformats.org/drawingml/2006/main">
              <a:ext uri="{FF2B5EF4-FFF2-40B4-BE49-F238E27FC236}">
                <a16:creationId xmlns:a16="http://schemas.microsoft.com/office/drawing/2014/main" id="{F754388E-2F26-48CD-83E9-227EC2AAD535}"/>
              </a:ext>
            </a:extLst>
          </p:cNvPr>
          <p:cNvSpPr>
            <a:spLocks xmlns:a="http://schemas.openxmlformats.org/drawingml/2006/main" noGrp="1"/>
          </p:cNvSpPr>
          <p:nvPr/>
        </p:nvSpPr>
        <p:spPr>
          <a:xfrm xmlns:a="http://schemas.openxmlformats.org/drawingml/2006/main">
            <a:off x="3448050" y="3962400"/>
            <a:ext cx="72390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A piece of music or footage used in the final cut is missing from the credits</a:t>
            </a:r>
          </a:p>
        </p:txBody>
      </p:sp>
      <p:sp>
        <p:nvSpPr>
          <p:cNvPr id="16" name="">
            <a:extLst xmlns:a="http://schemas.openxmlformats.org/drawingml/2006/main">
              <a:ext uri="{FF2B5EF4-FFF2-40B4-BE49-F238E27FC236}">
                <a16:creationId xmlns:a16="http://schemas.microsoft.com/office/drawing/2014/main" id="{031B3E5E-3605-4CEF-80C9-8470A88DE0C0}"/>
              </a:ext>
            </a:extLst>
          </p:cNvPr>
          <p:cNvSpPr>
            <a:spLocks xmlns:a="http://schemas.openxmlformats.org/drawingml/2006/main" noGrp="1"/>
          </p:cNvSpPr>
          <p:nvPr/>
        </p:nvSpPr>
        <p:spPr>
          <a:xfrm xmlns:a="http://schemas.openxmlformats.org/drawingml/2006/main">
            <a:off x="742950" y="44672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FB53844E-0109-4D86-BC54-9119FEAC810D}"/>
              </a:ext>
            </a:extLst>
          </p:cNvPr>
          <p:cNvSpPr>
            <a:spLocks xmlns:a="http://schemas.openxmlformats.org/drawingml/2006/main" noGrp="1"/>
          </p:cNvSpPr>
          <p:nvPr/>
        </p:nvSpPr>
        <p:spPr>
          <a:xfrm xmlns:a="http://schemas.openxmlformats.org/drawingml/2006/main">
            <a:off x="742950" y="47053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Untested playback</a:t>
            </a:r>
          </a:p>
        </p:txBody>
      </p:sp>
      <p:sp>
        <p:nvSpPr>
          <p:cNvPr id="18" name="">
            <a:extLst xmlns:a="http://schemas.openxmlformats.org/drawingml/2006/main">
              <a:ext uri="{FF2B5EF4-FFF2-40B4-BE49-F238E27FC236}">
                <a16:creationId xmlns:a16="http://schemas.microsoft.com/office/drawing/2014/main" id="{D218ACB8-60F4-40FF-98A3-814A41C25B3C}"/>
              </a:ext>
            </a:extLst>
          </p:cNvPr>
          <p:cNvSpPr>
            <a:spLocks xmlns:a="http://schemas.openxmlformats.org/drawingml/2006/main" noGrp="1"/>
          </p:cNvSpPr>
          <p:nvPr/>
        </p:nvSpPr>
        <p:spPr>
          <a:xfrm xmlns:a="http://schemas.openxmlformats.org/drawingml/2006/main">
            <a:off x="3448050" y="4705350"/>
            <a:ext cx="72390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The film was never watched on anything but the edit workstation</a:t>
            </a:r>
          </a:p>
        </p:txBody>
      </p:sp>
      <p:sp>
        <p:nvSpPr>
          <p:cNvPr id="19" name="">
            <a:extLst xmlns:a="http://schemas.openxmlformats.org/drawingml/2006/main">
              <a:ext uri="{FF2B5EF4-FFF2-40B4-BE49-F238E27FC236}">
                <a16:creationId xmlns:a16="http://schemas.microsoft.com/office/drawing/2014/main" id="{9A196DD0-B1C8-4E60-86E8-1B728BCCCD60}"/>
              </a:ext>
            </a:extLst>
          </p:cNvPr>
          <p:cNvSpPr>
            <a:spLocks xmlns:a="http://schemas.openxmlformats.org/drawingml/2006/main" noGrp="1"/>
          </p:cNvSpPr>
          <p:nvPr/>
        </p:nvSpPr>
        <p:spPr>
          <a:xfrm xmlns:a="http://schemas.openxmlformats.org/drawingml/2006/main">
            <a:off x="742950" y="52101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756546098"/>
      </p:ext>
    </p:extLst>
  </p:cSld>
</p:sld>
</file>

<file path=ppt/slides/slide1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04299AB-9542-4A4A-81A8-E405FF298995}"/>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BD72724-9D2C-4D56-B7FC-EF01B45BA92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1A8E13C-B088-4CF3-BADD-009404889F20}"/>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17</a:t>
            </a:r>
          </a:p>
        </p:txBody>
      </p:sp>
      <p:sp>
        <p:nvSpPr>
          <p:cNvPr id="4" name="">
            <a:extLst xmlns:a="http://schemas.openxmlformats.org/drawingml/2006/main">
              <a:ext uri="{FF2B5EF4-FFF2-40B4-BE49-F238E27FC236}">
                <a16:creationId xmlns:a16="http://schemas.microsoft.com/office/drawing/2014/main" id="{FD98027F-7426-4E39-98A5-56FFBF6CFC7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Feedback you keep vs. feedback you park</a:t>
            </a:r>
          </a:p>
        </p:txBody>
      </p:sp>
      <p:sp>
        <p:nvSpPr>
          <p:cNvPr id="5" name="">
            <a:extLst xmlns:a="http://schemas.openxmlformats.org/drawingml/2006/main">
              <a:ext uri="{FF2B5EF4-FFF2-40B4-BE49-F238E27FC236}">
                <a16:creationId xmlns:a16="http://schemas.microsoft.com/office/drawing/2014/main" id="{5FC3D8EE-4460-4E42-9DE0-00882B04353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Not every note from the final review belongs in this cut.</a:t>
            </a:r>
          </a:p>
        </p:txBody>
      </p:sp>
      <p:sp>
        <p:nvSpPr>
          <p:cNvPr id="6" name="">
            <a:extLst xmlns:a="http://schemas.openxmlformats.org/drawingml/2006/main">
              <a:ext uri="{FF2B5EF4-FFF2-40B4-BE49-F238E27FC236}">
                <a16:creationId xmlns:a16="http://schemas.microsoft.com/office/drawing/2014/main" id="{83AF5E87-92CF-43A9-B5ED-87765B84E58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74A2D47-85DA-47AD-BCD2-CD2BC538A1CF}"/>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530E29DB-4053-4EEB-8478-7631A60A99F0}"/>
              </a:ext>
            </a:extLst>
          </p:cNvPr>
          <p:cNvSpPr>
            <a:spLocks xmlns:a="http://schemas.openxmlformats.org/drawingml/2006/main" noGrp="1"/>
          </p:cNvSpPr>
          <p:nvPr/>
        </p:nvSpPr>
        <p:spPr>
          <a:xfrm xmlns:a="http://schemas.openxmlformats.org/drawingml/2006/main">
            <a:off x="533400" y="24955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55992B1E-B1FA-45AE-964A-F6FD30917D9C}"/>
              </a:ext>
            </a:extLst>
          </p:cNvPr>
          <p:cNvSpPr>
            <a:spLocks xmlns:a="http://schemas.openxmlformats.org/drawingml/2006/main" noGrp="1"/>
          </p:cNvSpPr>
          <p:nvPr/>
        </p:nvSpPr>
        <p:spPr>
          <a:xfrm xmlns:a="http://schemas.openxmlformats.org/drawingml/2006/main">
            <a:off x="742950" y="27051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127FD19-A63D-4950-A075-D41F7607051A}"/>
              </a:ext>
            </a:extLst>
          </p:cNvPr>
          <p:cNvSpPr>
            <a:spLocks xmlns:a="http://schemas.openxmlformats.org/drawingml/2006/main" noGrp="1"/>
          </p:cNvSpPr>
          <p:nvPr/>
        </p:nvSpPr>
        <p:spPr>
          <a:xfrm xmlns:a="http://schemas.openxmlformats.org/drawingml/2006/main">
            <a:off x="742950" y="28956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Keep now</a:t>
            </a:r>
          </a:p>
        </p:txBody>
      </p:sp>
      <p:sp>
        <p:nvSpPr>
          <p:cNvPr id="11" name="">
            <a:extLst xmlns:a="http://schemas.openxmlformats.org/drawingml/2006/main">
              <a:ext uri="{FF2B5EF4-FFF2-40B4-BE49-F238E27FC236}">
                <a16:creationId xmlns:a16="http://schemas.microsoft.com/office/drawing/2014/main" id="{3B344D85-43BD-4498-93CA-BC0E6FAB70F7}"/>
              </a:ext>
            </a:extLst>
          </p:cNvPr>
          <p:cNvSpPr>
            <a:spLocks xmlns:a="http://schemas.openxmlformats.org/drawingml/2006/main" noGrp="1"/>
          </p:cNvSpPr>
          <p:nvPr/>
        </p:nvSpPr>
        <p:spPr>
          <a:xfrm xmlns:a="http://schemas.openxmlformats.org/drawingml/2006/main">
            <a:off x="742950" y="32766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Anything that is factually wrong or broken: a misspelled name, a missing credit, an inaudible line, drifted captions. These are compliance errors, not opinions.</a:t>
            </a:r>
          </a:p>
        </p:txBody>
      </p:sp>
      <p:sp>
        <p:nvSpPr>
          <p:cNvPr id="12" name="">
            <a:extLst xmlns:a="http://schemas.openxmlformats.org/drawingml/2006/main">
              <a:ext uri="{FF2B5EF4-FFF2-40B4-BE49-F238E27FC236}">
                <a16:creationId xmlns:a16="http://schemas.microsoft.com/office/drawing/2014/main" id="{348907EC-4EA8-4A4F-B56A-25B3996D6738}"/>
              </a:ext>
            </a:extLst>
          </p:cNvPr>
          <p:cNvSpPr>
            <a:spLocks xmlns:a="http://schemas.openxmlformats.org/drawingml/2006/main" noGrp="1"/>
          </p:cNvSpPr>
          <p:nvPr/>
        </p:nvSpPr>
        <p:spPr>
          <a:xfrm xmlns:a="http://schemas.openxmlformats.org/drawingml/2006/main">
            <a:off x="6372225" y="24955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FC825343-F55F-4B2E-8BBB-E93B8489826E}"/>
              </a:ext>
            </a:extLst>
          </p:cNvPr>
          <p:cNvSpPr>
            <a:spLocks xmlns:a="http://schemas.openxmlformats.org/drawingml/2006/main" noGrp="1"/>
          </p:cNvSpPr>
          <p:nvPr/>
        </p:nvSpPr>
        <p:spPr>
          <a:xfrm xmlns:a="http://schemas.openxmlformats.org/drawingml/2006/main">
            <a:off x="6581775" y="27051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293B487-8057-459C-89B6-C9E5D68F21F3}"/>
              </a:ext>
            </a:extLst>
          </p:cNvPr>
          <p:cNvSpPr>
            <a:spLocks xmlns:a="http://schemas.openxmlformats.org/drawingml/2006/main" noGrp="1"/>
          </p:cNvSpPr>
          <p:nvPr/>
        </p:nvSpPr>
        <p:spPr>
          <a:xfrm xmlns:a="http://schemas.openxmlformats.org/drawingml/2006/main">
            <a:off x="6581775" y="28956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Park for later</a:t>
            </a:r>
          </a:p>
        </p:txBody>
      </p:sp>
      <p:sp>
        <p:nvSpPr>
          <p:cNvPr id="15" name="">
            <a:extLst xmlns:a="http://schemas.openxmlformats.org/drawingml/2006/main">
              <a:ext uri="{FF2B5EF4-FFF2-40B4-BE49-F238E27FC236}">
                <a16:creationId xmlns:a16="http://schemas.microsoft.com/office/drawing/2014/main" id="{DC4D5DE6-DE1D-48B4-A69A-457DD9FC1A16}"/>
              </a:ext>
            </a:extLst>
          </p:cNvPr>
          <p:cNvSpPr>
            <a:spLocks xmlns:a="http://schemas.openxmlformats.org/drawingml/2006/main" noGrp="1"/>
          </p:cNvSpPr>
          <p:nvPr/>
        </p:nvSpPr>
        <p:spPr>
          <a:xfrm xmlns:a="http://schemas.openxmlformats.org/drawingml/2006/main">
            <a:off x="6581775" y="32766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reviewer's preference for a different structural choice. Note it as “considered, not adopted” in the dossier rather than reopening the edit.</a:t>
            </a:r>
          </a:p>
        </p:txBody>
      </p:sp>
      <p:sp>
        <p:nvSpPr>
          <p:cNvPr id="16" name="">
            <a:extLst xmlns:a="http://schemas.openxmlformats.org/drawingml/2006/main">
              <a:ext uri="{FF2B5EF4-FFF2-40B4-BE49-F238E27FC236}">
                <a16:creationId xmlns:a16="http://schemas.microsoft.com/office/drawing/2014/main" id="{0565FF98-02FB-4587-9526-2EB94FAF043A}"/>
              </a:ext>
            </a:extLst>
          </p:cNvPr>
          <p:cNvSpPr>
            <a:spLocks xmlns:a="http://schemas.openxmlformats.org/drawingml/2006/main" noGrp="1"/>
          </p:cNvSpPr>
          <p:nvPr/>
        </p:nvSpPr>
        <p:spPr>
          <a:xfrm xmlns:a="http://schemas.openxmlformats.org/drawingml/2006/main">
            <a:off x="533400" y="5029200"/>
            <a:ext cx="10287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The test: would leaving it unfixed make a claim about your film that isn't true? If yes, keep it. If it's just a different taste, park it.</a:t>
            </a:r>
          </a:p>
        </p:txBody>
      </p:sp>
    </p:spTree>
    <p:extLst>
      <p:ext uri="{BB962C8B-B14F-4D97-AF65-F5344CB8AC3E}">
        <p14:creationId xmlns:p14="http://schemas.microsoft.com/office/powerpoint/2010/main" val="895784050"/>
      </p:ext>
    </p:extLst>
  </p:cSld>
</p:sld>
</file>

<file path=ppt/slides/slide1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53FF3AB-D33A-4641-8CE9-37E00DE24DA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08066FA-2DE4-4822-AE2B-D0708BE29CF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97D6AD4E-CFA7-4755-B849-F27E9756DE5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18</a:t>
            </a:r>
          </a:p>
        </p:txBody>
      </p:sp>
      <p:sp>
        <p:nvSpPr>
          <p:cNvPr id="4" name="">
            <a:extLst xmlns:a="http://schemas.openxmlformats.org/drawingml/2006/main">
              <a:ext uri="{FF2B5EF4-FFF2-40B4-BE49-F238E27FC236}">
                <a16:creationId xmlns:a16="http://schemas.microsoft.com/office/drawing/2014/main" id="{C6F1F783-5586-4E24-8E62-245A3D75C30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Revisiting the reference-viewing task</a:t>
            </a:r>
          </a:p>
        </p:txBody>
      </p:sp>
      <p:sp>
        <p:nvSpPr>
          <p:cNvPr id="5" name="">
            <a:extLst xmlns:a="http://schemas.openxmlformats.org/drawingml/2006/main">
              <a:ext uri="{FF2B5EF4-FFF2-40B4-BE49-F238E27FC236}">
                <a16:creationId xmlns:a16="http://schemas.microsoft.com/office/drawing/2014/main" id="{56F7540E-4E28-4BDF-9C75-92C27639479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Watch a finished film twice, as this week's reference-viewing prompt asks.</a:t>
            </a:r>
          </a:p>
        </p:txBody>
      </p:sp>
      <p:sp>
        <p:nvSpPr>
          <p:cNvPr id="6" name="">
            <a:extLst xmlns:a="http://schemas.openxmlformats.org/drawingml/2006/main">
              <a:ext uri="{FF2B5EF4-FFF2-40B4-BE49-F238E27FC236}">
                <a16:creationId xmlns:a16="http://schemas.microsoft.com/office/drawing/2014/main" id="{03E4790C-DFE6-4839-93AE-C6A8786D539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842F7B9-3029-4C29-AC89-939A9A24BB87}"/>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0295FF3-EDB3-4D24-95CC-9038DF9B06A5}"/>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3AAED5B-6913-4908-94DF-87FB6B59FC0F}"/>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E9D9BEB1-A566-45CE-BF07-71499DFFEF68}"/>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First viewing: watch straight through, no notes, as an ordinary audience member would.</a:t>
            </a:r>
          </a:p>
        </p:txBody>
      </p:sp>
      <p:sp>
        <p:nvSpPr>
          <p:cNvPr id="11" name="">
            <a:extLst xmlns:a="http://schemas.openxmlformats.org/drawingml/2006/main">
              <a:ext uri="{FF2B5EF4-FFF2-40B4-BE49-F238E27FC236}">
                <a16:creationId xmlns:a16="http://schemas.microsoft.com/office/drawing/2014/main" id="{05D6BB26-54AA-44DD-A548-4200C7BC3322}"/>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C2D56FC-A546-4FA9-9C35-6C4910D71F24}"/>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D1369B5B-1E32-4920-BA58-130DCAA885BC}"/>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Second viewing: identify one specific revision you believe improved the audience's understanding.</a:t>
            </a:r>
          </a:p>
        </p:txBody>
      </p:sp>
      <p:sp>
        <p:nvSpPr>
          <p:cNvPr id="14" name="">
            <a:extLst xmlns:a="http://schemas.openxmlformats.org/drawingml/2006/main">
              <a:ext uri="{FF2B5EF4-FFF2-40B4-BE49-F238E27FC236}">
                <a16:creationId xmlns:a16="http://schemas.microsoft.com/office/drawing/2014/main" id="{BFC4A3B5-557F-4AD9-904B-1FBA155286E1}"/>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F2949A8-31EB-4D1C-8EAE-7869CFBC85A7}"/>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461D64B2-0509-4787-8A20-6629C20B09B9}"/>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Ask what evidence in the finished film tells you that revision worked — not just that a change was made.</a:t>
            </a:r>
          </a:p>
        </p:txBody>
      </p:sp>
      <p:sp>
        <p:nvSpPr>
          <p:cNvPr id="17" name="">
            <a:extLst xmlns:a="http://schemas.openxmlformats.org/drawingml/2006/main">
              <a:ext uri="{FF2B5EF4-FFF2-40B4-BE49-F238E27FC236}">
                <a16:creationId xmlns:a16="http://schemas.microsoft.com/office/drawing/2014/main" id="{15811A2F-2A60-449C-8688-BCEE3D4CF11E}"/>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2FBEC038-FA57-4459-93C0-39ACDD62B9DD}"/>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9A161ACC-21DC-4651-AD80-2F28E108E436}"/>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Compare that reasoning against your own two feedback changes from Week 10 — is your logic the same kind?</a:t>
            </a:r>
          </a:p>
        </p:txBody>
      </p:sp>
      <p:sp>
        <p:nvSpPr>
          <p:cNvPr id="20" name="">
            <a:extLst xmlns:a="http://schemas.openxmlformats.org/drawingml/2006/main">
              <a:ext uri="{FF2B5EF4-FFF2-40B4-BE49-F238E27FC236}">
                <a16:creationId xmlns:a16="http://schemas.microsoft.com/office/drawing/2014/main" id="{E9D179F3-6163-49CC-8912-4AF6C9B51BDD}"/>
              </a:ext>
            </a:extLst>
          </p:cNvPr>
          <p:cNvSpPr>
            <a:spLocks xmlns:a="http://schemas.openxmlformats.org/drawingml/2006/main" noGrp="1"/>
          </p:cNvSpPr>
          <p:nvPr/>
        </p:nvSpPr>
        <p:spPr>
          <a:xfrm xmlns:a="http://schemas.openxmlformats.org/drawingml/2006/main">
            <a:off x="723900" y="53340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This exercise is a rehearsal for writing your own dossier's account of why your feedback changes worked.</a:t>
            </a:r>
          </a:p>
        </p:txBody>
      </p:sp>
    </p:spTree>
    <p:extLst>
      <p:ext uri="{BB962C8B-B14F-4D97-AF65-F5344CB8AC3E}">
        <p14:creationId xmlns:p14="http://schemas.microsoft.com/office/powerpoint/2010/main" val="2139119427"/>
      </p:ext>
    </p:extLst>
  </p:cSld>
</p:sld>
</file>

<file path=ppt/slides/slide1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936BD2F-6028-4198-B008-5AAA4336824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38A291-F68A-4950-9A26-4A0081E7149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9F6B5A50-C93F-4D62-91F0-CCC65A7845C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19</a:t>
            </a:r>
          </a:p>
        </p:txBody>
      </p:sp>
      <p:sp>
        <p:nvSpPr>
          <p:cNvPr id="4" name="">
            <a:extLst xmlns:a="http://schemas.openxmlformats.org/drawingml/2006/main">
              <a:ext uri="{FF2B5EF4-FFF2-40B4-BE49-F238E27FC236}">
                <a16:creationId xmlns:a16="http://schemas.microsoft.com/office/drawing/2014/main" id="{B4C2C80B-00CF-4132-BCEB-AD19E8FF6DC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From Week 11 to Week 12</a:t>
            </a:r>
          </a:p>
        </p:txBody>
      </p:sp>
      <p:sp>
        <p:nvSpPr>
          <p:cNvPr id="5" name="">
            <a:extLst xmlns:a="http://schemas.openxmlformats.org/drawingml/2006/main">
              <a:ext uri="{FF2B5EF4-FFF2-40B4-BE49-F238E27FC236}">
                <a16:creationId xmlns:a16="http://schemas.microsoft.com/office/drawing/2014/main" id="{7CE94F48-ABD4-4E50-AE58-74BF18DB326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carries forward into the screening and submission.</a:t>
            </a:r>
          </a:p>
        </p:txBody>
      </p:sp>
      <p:sp>
        <p:nvSpPr>
          <p:cNvPr id="6" name="">
            <a:extLst xmlns:a="http://schemas.openxmlformats.org/drawingml/2006/main">
              <a:ext uri="{FF2B5EF4-FFF2-40B4-BE49-F238E27FC236}">
                <a16:creationId xmlns:a16="http://schemas.microsoft.com/office/drawing/2014/main" id="{69FBABA7-1C8D-468D-B8D4-D12799F6BBA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EFB6254-DE8A-4144-AD13-3D7A3DB30C8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7895846-61E0-4025-A5D2-1BBA2B880E02}"/>
              </a:ext>
            </a:extLst>
          </p:cNvPr>
          <p:cNvSpPr>
            <a:spLocks xmlns:a="http://schemas.openxmlformats.org/drawingml/2006/main" noGrp="1"/>
          </p:cNvSpPr>
          <p:nvPr/>
        </p:nvSpPr>
        <p:spPr>
          <a:xfrm xmlns:a="http://schemas.openxmlformats.org/drawingml/2006/main">
            <a:off x="533400" y="247650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C9F342F0-4B63-4052-B1F0-D1A17450C4AA}"/>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B75B5FA-927C-4936-BA71-B47B84924D9D}"/>
              </a:ext>
            </a:extLst>
          </p:cNvPr>
          <p:cNvSpPr>
            <a:spLocks xmlns:a="http://schemas.openxmlformats.org/drawingml/2006/main" noGrp="1"/>
          </p:cNvSpPr>
          <p:nvPr/>
        </p:nvSpPr>
        <p:spPr>
          <a:xfrm xmlns:a="http://schemas.openxmlformats.org/drawingml/2006/main">
            <a:off x="742950"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You leave this session with</a:t>
            </a:r>
          </a:p>
        </p:txBody>
      </p:sp>
      <p:sp>
        <p:nvSpPr>
          <p:cNvPr id="11" name="">
            <a:extLst xmlns:a="http://schemas.openxmlformats.org/drawingml/2006/main">
              <a:ext uri="{FF2B5EF4-FFF2-40B4-BE49-F238E27FC236}">
                <a16:creationId xmlns:a16="http://schemas.microsoft.com/office/drawing/2014/main" id="{7E9230AA-E75A-428C-8993-D86FB745B8EC}"/>
              </a:ext>
            </a:extLst>
          </p:cNvPr>
          <p:cNvSpPr>
            <a:spLocks xmlns:a="http://schemas.openxmlformats.org/drawingml/2006/main" noGrp="1"/>
          </p:cNvSpPr>
          <p:nvPr/>
        </p:nvSpPr>
        <p:spPr>
          <a:xfrm xmlns:a="http://schemas.openxmlformats.org/drawingml/2006/main">
            <a:off x="742950" y="325755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locked (or lock-ready) cut, an audited consent and media record, and a dossier draft that argues for the choices in your film.</a:t>
            </a:r>
          </a:p>
        </p:txBody>
      </p:sp>
      <p:sp>
        <p:nvSpPr>
          <p:cNvPr id="12" name="">
            <a:extLst xmlns:a="http://schemas.openxmlformats.org/drawingml/2006/main">
              <a:ext uri="{FF2B5EF4-FFF2-40B4-BE49-F238E27FC236}">
                <a16:creationId xmlns:a16="http://schemas.microsoft.com/office/drawing/2014/main" id="{84FD1222-2089-4F61-9499-FCECF134292E}"/>
              </a:ext>
            </a:extLst>
          </p:cNvPr>
          <p:cNvSpPr>
            <a:spLocks xmlns:a="http://schemas.openxmlformats.org/drawingml/2006/main" noGrp="1"/>
          </p:cNvSpPr>
          <p:nvPr/>
        </p:nvSpPr>
        <p:spPr>
          <a:xfrm xmlns:a="http://schemas.openxmlformats.org/drawingml/2006/main">
            <a:off x="6372225" y="247650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02550802-2904-439A-92C9-B139B09C27F5}"/>
              </a:ext>
            </a:extLst>
          </p:cNvPr>
          <p:cNvSpPr>
            <a:spLocks xmlns:a="http://schemas.openxmlformats.org/drawingml/2006/main" noGrp="1"/>
          </p:cNvSpPr>
          <p:nvPr/>
        </p:nvSpPr>
        <p:spPr>
          <a:xfrm xmlns:a="http://schemas.openxmlformats.org/drawingml/2006/main">
            <a:off x="65817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ED94F92-01DD-4A0C-BA94-28D755E84134}"/>
              </a:ext>
            </a:extLst>
          </p:cNvPr>
          <p:cNvSpPr>
            <a:spLocks xmlns:a="http://schemas.openxmlformats.org/drawingml/2006/main" noGrp="1"/>
          </p:cNvSpPr>
          <p:nvPr/>
        </p:nvSpPr>
        <p:spPr>
          <a:xfrm xmlns:a="http://schemas.openxmlformats.org/drawingml/2006/main">
            <a:off x="6581775"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Week 12 will ask</a:t>
            </a:r>
          </a:p>
        </p:txBody>
      </p:sp>
      <p:sp>
        <p:nvSpPr>
          <p:cNvPr id="15" name="">
            <a:extLst xmlns:a="http://schemas.openxmlformats.org/drawingml/2006/main">
              <a:ext uri="{FF2B5EF4-FFF2-40B4-BE49-F238E27FC236}">
                <a16:creationId xmlns:a16="http://schemas.microsoft.com/office/drawing/2014/main" id="{05CEBC00-1665-40D2-894C-CEFC1F6415B7}"/>
              </a:ext>
            </a:extLst>
          </p:cNvPr>
          <p:cNvSpPr>
            <a:spLocks xmlns:a="http://schemas.openxmlformats.org/drawingml/2006/main" noGrp="1"/>
          </p:cNvSpPr>
          <p:nvPr/>
        </p:nvSpPr>
        <p:spPr>
          <a:xfrm xmlns:a="http://schemas.openxmlformats.org/drawingml/2006/main">
            <a:off x="6581775" y="325755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To screen the locked film for a real audience, complete the submission and backup checklist, and hand in the film and dossier together.</a:t>
            </a:r>
          </a:p>
        </p:txBody>
      </p:sp>
      <p:sp>
        <p:nvSpPr>
          <p:cNvPr id="16" name="">
            <a:extLst xmlns:a="http://schemas.openxmlformats.org/drawingml/2006/main">
              <a:ext uri="{FF2B5EF4-FFF2-40B4-BE49-F238E27FC236}">
                <a16:creationId xmlns:a16="http://schemas.microsoft.com/office/drawing/2014/main" id="{FBD19271-9401-4CF1-9ABE-7990E360BEE9}"/>
              </a:ext>
            </a:extLst>
          </p:cNvPr>
          <p:cNvSpPr>
            <a:spLocks xmlns:a="http://schemas.openxmlformats.org/drawingml/2006/main" noGrp="1"/>
          </p:cNvSpPr>
          <p:nvPr/>
        </p:nvSpPr>
        <p:spPr>
          <a:xfrm xmlns:a="http://schemas.openxmlformats.org/drawingml/2006/main">
            <a:off x="533400" y="5029200"/>
            <a:ext cx="1028700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Nothing about the film should change between now and the Week 12 screening — that is what “locked” means in practice.</a:t>
            </a:r>
          </a:p>
        </p:txBody>
      </p:sp>
    </p:spTree>
    <p:extLst>
      <p:ext uri="{BB962C8B-B14F-4D97-AF65-F5344CB8AC3E}">
        <p14:creationId xmlns:p14="http://schemas.microsoft.com/office/powerpoint/2010/main" val="1147938588"/>
      </p:ext>
    </p:extLst>
  </p:cSld>
</p:sld>
</file>

<file path=ppt/slides/slide2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49B4E63-3B70-454D-B4DA-97ED8086D40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2B875A8-30FF-49F3-8C14-E5D1F23679D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FEE61E8-37B2-4455-AEB9-B05C7431285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20</a:t>
            </a:r>
          </a:p>
        </p:txBody>
      </p:sp>
      <p:sp>
        <p:nvSpPr>
          <p:cNvPr id="4" name="">
            <a:extLst xmlns:a="http://schemas.openxmlformats.org/drawingml/2006/main">
              <a:ext uri="{FF2B5EF4-FFF2-40B4-BE49-F238E27FC236}">
                <a16:creationId xmlns:a16="http://schemas.microsoft.com/office/drawing/2014/main" id="{E470FA2C-6A05-4928-B0D3-037E197FE48C}"/>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Week 11 in-session exercise</a:t>
            </a:r>
          </a:p>
        </p:txBody>
      </p:sp>
      <p:sp>
        <p:nvSpPr>
          <p:cNvPr id="5" name="">
            <a:extLst xmlns:a="http://schemas.openxmlformats.org/drawingml/2006/main">
              <a:ext uri="{FF2B5EF4-FFF2-40B4-BE49-F238E27FC236}">
                <a16:creationId xmlns:a16="http://schemas.microsoft.com/office/drawing/2014/main" id="{99362914-C5D1-4D9E-A9A1-8EFBABCDA784}"/>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you bring and what you leave with.</a:t>
            </a:r>
          </a:p>
        </p:txBody>
      </p:sp>
      <p:sp>
        <p:nvSpPr>
          <p:cNvPr id="6" name="">
            <a:extLst xmlns:a="http://schemas.openxmlformats.org/drawingml/2006/main">
              <a:ext uri="{FF2B5EF4-FFF2-40B4-BE49-F238E27FC236}">
                <a16:creationId xmlns:a16="http://schemas.microsoft.com/office/drawing/2014/main" id="{B5E4DE64-2933-4B2B-B3E5-3CB9779110B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A76D802-ED37-44D0-890A-A5B46231265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253F934-C68D-410A-9F27-4A253C26170C}"/>
              </a:ext>
            </a:extLst>
          </p:cNvPr>
          <p:cNvSpPr>
            <a:spLocks xmlns:a="http://schemas.openxmlformats.org/drawingml/2006/main" noGrp="1"/>
          </p:cNvSpPr>
          <p:nvPr/>
        </p:nvSpPr>
        <p:spPr>
          <a:xfrm xmlns:a="http://schemas.openxmlformats.org/drawingml/2006/main">
            <a:off x="685800" y="2476500"/>
            <a:ext cx="1428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Bring</a:t>
            </a:r>
          </a:p>
        </p:txBody>
      </p:sp>
      <p:sp>
        <p:nvSpPr>
          <p:cNvPr id="9" name="">
            <a:extLst xmlns:a="http://schemas.openxmlformats.org/drawingml/2006/main">
              <a:ext uri="{FF2B5EF4-FFF2-40B4-BE49-F238E27FC236}">
                <a16:creationId xmlns:a16="http://schemas.microsoft.com/office/drawing/2014/main" id="{90FC1619-45A4-4435-96B0-262587A65338}"/>
              </a:ext>
            </a:extLst>
          </p:cNvPr>
          <p:cNvSpPr>
            <a:spLocks xmlns:a="http://schemas.openxmlformats.org/drawingml/2006/main" noGrp="1"/>
          </p:cNvSpPr>
          <p:nvPr/>
        </p:nvSpPr>
        <p:spPr>
          <a:xfrm xmlns:a="http://schemas.openxmlformats.org/drawingml/2006/main">
            <a:off x="2381250" y="2476500"/>
            <a:ext cx="8191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82022"/>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 revised final-project cut, timed captions, and a draft dossier (logline, audience statement, edit map, production log, two feedback changes, consent/media record).</a:t>
            </a:r>
          </a:p>
        </p:txBody>
      </p:sp>
      <p:sp>
        <p:nvSpPr>
          <p:cNvPr id="10" name="">
            <a:extLst xmlns:a="http://schemas.openxmlformats.org/drawingml/2006/main">
              <a:ext uri="{FF2B5EF4-FFF2-40B4-BE49-F238E27FC236}">
                <a16:creationId xmlns:a16="http://schemas.microsoft.com/office/drawing/2014/main" id="{65BAE34C-FB76-4D16-98ED-EDF27CC0AD12}"/>
              </a:ext>
            </a:extLst>
          </p:cNvPr>
          <p:cNvSpPr>
            <a:spLocks xmlns:a="http://schemas.openxmlformats.org/drawingml/2006/main" noGrp="1"/>
          </p:cNvSpPr>
          <p:nvPr/>
        </p:nvSpPr>
        <p:spPr>
          <a:xfrm xmlns:a="http://schemas.openxmlformats.org/drawingml/2006/main">
            <a:off x="685800" y="3238500"/>
            <a:ext cx="1809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In session</a:t>
            </a:r>
          </a:p>
        </p:txBody>
      </p:sp>
      <p:sp>
        <p:nvSpPr>
          <p:cNvPr id="11" name="">
            <a:extLst xmlns:a="http://schemas.openxmlformats.org/drawingml/2006/main">
              <a:ext uri="{FF2B5EF4-FFF2-40B4-BE49-F238E27FC236}">
                <a16:creationId xmlns:a16="http://schemas.microsoft.com/office/drawing/2014/main" id="{6C88391E-66AD-4697-9BA3-B71415D46123}"/>
              </a:ext>
            </a:extLst>
          </p:cNvPr>
          <p:cNvSpPr>
            <a:spLocks xmlns:a="http://schemas.openxmlformats.org/drawingml/2006/main" noGrp="1"/>
          </p:cNvSpPr>
          <p:nvPr/>
        </p:nvSpPr>
        <p:spPr>
          <a:xfrm xmlns:a="http://schemas.openxmlformats.org/drawingml/2006/main">
            <a:off x="2381250" y="3238500"/>
            <a:ext cx="8191500" cy="495300"/>
          </a:xfrm>
          <a:prstGeom xmlns:a="http://schemas.openxmlformats.org/drawingml/2006/main" prst="roundRect">
            <a:avLst>
              <a:gd name="adj" fmla="val 23077"/>
            </a:avLst>
          </a:prstGeom>
          <a:noFill xmlns:a="http://schemas.openxmlformats.org/drawingml/2006/main"/>
          <a:ln xmlns:a="http://schemas.openxmlformats.org/drawingml/2006/main" w="0">
            <a:noFill/>
            <a:prstDash val="solid"/>
          </a:ln>
        </p:spPr>
        <p:txBody>
          <a:bodyPr xmlns:a="http://schemas.openxmlformats.org/drawingml/2006/main">
            <a:normAutofit fontScale="92532"/>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Run a final peer review against the lock checklist; audit consent and external-media records as a group exercise.</a:t>
            </a:r>
          </a:p>
        </p:txBody>
      </p:sp>
      <p:sp>
        <p:nvSpPr>
          <p:cNvPr id="12" name="">
            <a:extLst xmlns:a="http://schemas.openxmlformats.org/drawingml/2006/main">
              <a:ext uri="{FF2B5EF4-FFF2-40B4-BE49-F238E27FC236}">
                <a16:creationId xmlns:a16="http://schemas.microsoft.com/office/drawing/2014/main" id="{7DF3643E-0F9D-43C8-A413-AE94E88F3393}"/>
              </a:ext>
            </a:extLst>
          </p:cNvPr>
          <p:cNvSpPr>
            <a:spLocks xmlns:a="http://schemas.openxmlformats.org/drawingml/2006/main" noGrp="1"/>
          </p:cNvSpPr>
          <p:nvPr/>
        </p:nvSpPr>
        <p:spPr>
          <a:xfrm xmlns:a="http://schemas.openxmlformats.org/drawingml/2006/main">
            <a:off x="685800" y="4171950"/>
            <a:ext cx="20002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Afterwards</a:t>
            </a:r>
          </a:p>
        </p:txBody>
      </p:sp>
      <p:sp>
        <p:nvSpPr>
          <p:cNvPr id="13" name="">
            <a:extLst xmlns:a="http://schemas.openxmlformats.org/drawingml/2006/main">
              <a:ext uri="{FF2B5EF4-FFF2-40B4-BE49-F238E27FC236}">
                <a16:creationId xmlns:a16="http://schemas.microsoft.com/office/drawing/2014/main" id="{5F234DC4-5423-41EB-8A36-0C36F931DAC3}"/>
              </a:ext>
            </a:extLst>
          </p:cNvPr>
          <p:cNvSpPr>
            <a:spLocks xmlns:a="http://schemas.openxmlformats.org/drawingml/2006/main" noGrp="1"/>
          </p:cNvSpPr>
          <p:nvPr/>
        </p:nvSpPr>
        <p:spPr>
          <a:xfrm xmlns:a="http://schemas.openxmlformats.org/drawingml/2006/main">
            <a:off x="2381250" y="4171950"/>
            <a:ext cx="8191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0355"/>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Complete any outstanding checklist rows, do a final viewing on your actual export device, then lock picture and sound.</a:t>
            </a:r>
          </a:p>
        </p:txBody>
      </p:sp>
    </p:spTree>
    <p:extLst>
      <p:ext uri="{BB962C8B-B14F-4D97-AF65-F5344CB8AC3E}">
        <p14:creationId xmlns:p14="http://schemas.microsoft.com/office/powerpoint/2010/main" val="358712924"/>
      </p:ext>
    </p:extLst>
  </p:cSld>
</p:sld>
</file>

<file path=ppt/slides/slide2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B37D319-CB94-4799-9471-C9AD5216927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58C0D87-D31C-40C7-B509-E3C98A1D9CE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CAD60AE-0B15-4D2F-8379-6DA10380D33A}"/>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21</a:t>
            </a:r>
          </a:p>
        </p:txBody>
      </p:sp>
      <p:sp>
        <p:nvSpPr>
          <p:cNvPr id="4" name="">
            <a:extLst xmlns:a="http://schemas.openxmlformats.org/drawingml/2006/main">
              <a:ext uri="{FF2B5EF4-FFF2-40B4-BE49-F238E27FC236}">
                <a16:creationId xmlns:a16="http://schemas.microsoft.com/office/drawing/2014/main" id="{AB44B1F2-E27E-4201-9404-04A4B9DA342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review rubric</a:t>
            </a:r>
          </a:p>
        </p:txBody>
      </p:sp>
      <p:sp>
        <p:nvSpPr>
          <p:cNvPr id="5" name="">
            <a:extLst xmlns:a="http://schemas.openxmlformats.org/drawingml/2006/main">
              <a:ext uri="{FF2B5EF4-FFF2-40B4-BE49-F238E27FC236}">
                <a16:creationId xmlns:a16="http://schemas.microsoft.com/office/drawing/2014/main" id="{73B9EE4E-63E6-478F-B9C3-AFDE17690CD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How this stage of your work is assessed against the final-project marking criteria.</a:t>
            </a:r>
          </a:p>
        </p:txBody>
      </p:sp>
      <p:sp>
        <p:nvSpPr>
          <p:cNvPr id="6" name="">
            <a:extLst xmlns:a="http://schemas.openxmlformats.org/drawingml/2006/main">
              <a:ext uri="{FF2B5EF4-FFF2-40B4-BE49-F238E27FC236}">
                <a16:creationId xmlns:a16="http://schemas.microsoft.com/office/drawing/2014/main" id="{44898F07-8B12-4C4C-AD64-F97018F606D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59A73F2-7C33-457B-9525-3755671C1BAA}"/>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04EC718-FDAC-4347-B5EE-8302157F0FD8}"/>
              </a:ext>
            </a:extLst>
          </p:cNvPr>
          <p:cNvSpPr>
            <a:spLocks xmlns:a="http://schemas.openxmlformats.org/drawingml/2006/main" noGrp="1"/>
          </p:cNvSpPr>
          <p:nvPr/>
        </p:nvSpPr>
        <p:spPr>
          <a:xfrm xmlns:a="http://schemas.openxmlformats.org/drawingml/2006/main">
            <a:off x="742950" y="247650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Editing and revision (25%)</a:t>
            </a:r>
          </a:p>
        </p:txBody>
      </p:sp>
      <p:sp>
        <p:nvSpPr>
          <p:cNvPr id="9" name="">
            <a:extLst xmlns:a="http://schemas.openxmlformats.org/drawingml/2006/main">
              <a:ext uri="{FF2B5EF4-FFF2-40B4-BE49-F238E27FC236}">
                <a16:creationId xmlns:a16="http://schemas.microsoft.com/office/drawing/2014/main" id="{D4972C06-DA5F-4829-A193-B6B27496B207}"/>
              </a:ext>
            </a:extLst>
          </p:cNvPr>
          <p:cNvSpPr>
            <a:spLocks xmlns:a="http://schemas.openxmlformats.org/drawingml/2006/main" noGrp="1"/>
          </p:cNvSpPr>
          <p:nvPr/>
        </p:nvSpPr>
        <p:spPr>
          <a:xfrm xmlns:a="http://schemas.openxmlformats.org/drawingml/2006/main">
            <a:off x="4191000" y="2476500"/>
            <a:ext cx="6477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Evidence that peer feedback was heard, triaged and acted on with clear reasoning.</a:t>
            </a:r>
          </a:p>
        </p:txBody>
      </p:sp>
      <p:sp>
        <p:nvSpPr>
          <p:cNvPr id="10" name="">
            <a:extLst xmlns:a="http://schemas.openxmlformats.org/drawingml/2006/main">
              <a:ext uri="{FF2B5EF4-FFF2-40B4-BE49-F238E27FC236}">
                <a16:creationId xmlns:a16="http://schemas.microsoft.com/office/drawing/2014/main" id="{A22C90C8-5060-4D50-8ADF-88B1FDC3A746}"/>
              </a:ext>
            </a:extLst>
          </p:cNvPr>
          <p:cNvSpPr>
            <a:spLocks xmlns:a="http://schemas.openxmlformats.org/drawingml/2006/main" noGrp="1"/>
          </p:cNvSpPr>
          <p:nvPr/>
        </p:nvSpPr>
        <p:spPr>
          <a:xfrm xmlns:a="http://schemas.openxmlformats.org/drawingml/2006/main">
            <a:off x="742950" y="3067050"/>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95712CC-0D00-4BD3-81FD-B72EE5BA3D94}"/>
              </a:ext>
            </a:extLst>
          </p:cNvPr>
          <p:cNvSpPr>
            <a:spLocks xmlns:a="http://schemas.openxmlformats.org/drawingml/2006/main" noGrp="1"/>
          </p:cNvSpPr>
          <p:nvPr/>
        </p:nvSpPr>
        <p:spPr>
          <a:xfrm xmlns:a="http://schemas.openxmlformats.org/drawingml/2006/main">
            <a:off x="742950" y="321945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Dossier, ethics and attribution (20%)</a:t>
            </a:r>
          </a:p>
        </p:txBody>
      </p:sp>
      <p:sp>
        <p:nvSpPr>
          <p:cNvPr id="12" name="">
            <a:extLst xmlns:a="http://schemas.openxmlformats.org/drawingml/2006/main">
              <a:ext uri="{FF2B5EF4-FFF2-40B4-BE49-F238E27FC236}">
                <a16:creationId xmlns:a16="http://schemas.microsoft.com/office/drawing/2014/main" id="{CC4F4A3C-D29E-4C37-B237-2F6A1C6B7DF6}"/>
              </a:ext>
            </a:extLst>
          </p:cNvPr>
          <p:cNvSpPr>
            <a:spLocks xmlns:a="http://schemas.openxmlformats.org/drawingml/2006/main" noGrp="1"/>
          </p:cNvSpPr>
          <p:nvPr/>
        </p:nvSpPr>
        <p:spPr>
          <a:xfrm xmlns:a="http://schemas.openxmlformats.org/drawingml/2006/main">
            <a:off x="4191000" y="3219450"/>
            <a:ext cx="6477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Consent and external-media records are complete and match the final cut exactly.</a:t>
            </a:r>
          </a:p>
        </p:txBody>
      </p:sp>
      <p:sp>
        <p:nvSpPr>
          <p:cNvPr id="13" name="">
            <a:extLst xmlns:a="http://schemas.openxmlformats.org/drawingml/2006/main">
              <a:ext uri="{FF2B5EF4-FFF2-40B4-BE49-F238E27FC236}">
                <a16:creationId xmlns:a16="http://schemas.microsoft.com/office/drawing/2014/main" id="{90145F03-5666-4E0C-AE12-7AF49E1401FA}"/>
              </a:ext>
            </a:extLst>
          </p:cNvPr>
          <p:cNvSpPr>
            <a:spLocks xmlns:a="http://schemas.openxmlformats.org/drawingml/2006/main" noGrp="1"/>
          </p:cNvSpPr>
          <p:nvPr/>
        </p:nvSpPr>
        <p:spPr>
          <a:xfrm xmlns:a="http://schemas.openxmlformats.org/drawingml/2006/main">
            <a:off x="742950" y="3810000"/>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7A1D32D-B625-4C4C-BB95-1F05609E8A22}"/>
              </a:ext>
            </a:extLst>
          </p:cNvPr>
          <p:cNvSpPr>
            <a:spLocks xmlns:a="http://schemas.openxmlformats.org/drawingml/2006/main" noGrp="1"/>
          </p:cNvSpPr>
          <p:nvPr/>
        </p:nvSpPr>
        <p:spPr>
          <a:xfrm xmlns:a="http://schemas.openxmlformats.org/drawingml/2006/main">
            <a:off x="742950" y="396240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Story, structure and audience (30%)</a:t>
            </a:r>
          </a:p>
        </p:txBody>
      </p:sp>
      <p:sp>
        <p:nvSpPr>
          <p:cNvPr id="15" name="">
            <a:extLst xmlns:a="http://schemas.openxmlformats.org/drawingml/2006/main">
              <a:ext uri="{FF2B5EF4-FFF2-40B4-BE49-F238E27FC236}">
                <a16:creationId xmlns:a16="http://schemas.microsoft.com/office/drawing/2014/main" id="{DC763EDD-D539-4441-A3B1-2A582657D82D}"/>
              </a:ext>
            </a:extLst>
          </p:cNvPr>
          <p:cNvSpPr>
            <a:spLocks xmlns:a="http://schemas.openxmlformats.org/drawingml/2006/main" noGrp="1"/>
          </p:cNvSpPr>
          <p:nvPr/>
        </p:nvSpPr>
        <p:spPr>
          <a:xfrm xmlns:a="http://schemas.openxmlformats.org/drawingml/2006/main">
            <a:off x="4191000" y="3962400"/>
            <a:ext cx="6477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Unaffected by this week's finishing work — should already be settled from Week 10.</a:t>
            </a:r>
          </a:p>
        </p:txBody>
      </p:sp>
      <p:sp>
        <p:nvSpPr>
          <p:cNvPr id="16" name="">
            <a:extLst xmlns:a="http://schemas.openxmlformats.org/drawingml/2006/main">
              <a:ext uri="{FF2B5EF4-FFF2-40B4-BE49-F238E27FC236}">
                <a16:creationId xmlns:a16="http://schemas.microsoft.com/office/drawing/2014/main" id="{E347ED6E-6C4A-4180-859C-91CFBA05E24A}"/>
              </a:ext>
            </a:extLst>
          </p:cNvPr>
          <p:cNvSpPr>
            <a:spLocks xmlns:a="http://schemas.openxmlformats.org/drawingml/2006/main" noGrp="1"/>
          </p:cNvSpPr>
          <p:nvPr/>
        </p:nvSpPr>
        <p:spPr>
          <a:xfrm xmlns:a="http://schemas.openxmlformats.org/drawingml/2006/main">
            <a:off x="742950" y="4552950"/>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A81D035-D4BD-4AAC-8F86-3844EA0EFA43}"/>
              </a:ext>
            </a:extLst>
          </p:cNvPr>
          <p:cNvSpPr>
            <a:spLocks xmlns:a="http://schemas.openxmlformats.org/drawingml/2006/main" noGrp="1"/>
          </p:cNvSpPr>
          <p:nvPr/>
        </p:nvSpPr>
        <p:spPr>
          <a:xfrm xmlns:a="http://schemas.openxmlformats.org/drawingml/2006/main">
            <a:off x="742950" y="470535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Cinematography and sound (25%)</a:t>
            </a:r>
          </a:p>
        </p:txBody>
      </p:sp>
      <p:sp>
        <p:nvSpPr>
          <p:cNvPr id="18" name="">
            <a:extLst xmlns:a="http://schemas.openxmlformats.org/drawingml/2006/main">
              <a:ext uri="{FF2B5EF4-FFF2-40B4-BE49-F238E27FC236}">
                <a16:creationId xmlns:a16="http://schemas.microsoft.com/office/drawing/2014/main" id="{20AD6FC0-2EC1-476F-B8C5-89EA9A93F8F8}"/>
              </a:ext>
            </a:extLst>
          </p:cNvPr>
          <p:cNvSpPr>
            <a:spLocks xmlns:a="http://schemas.openxmlformats.org/drawingml/2006/main" noGrp="1"/>
          </p:cNvSpPr>
          <p:nvPr/>
        </p:nvSpPr>
        <p:spPr>
          <a:xfrm xmlns:a="http://schemas.openxmlformats.org/drawingml/2006/main">
            <a:off x="4191000" y="4705350"/>
            <a:ext cx="64770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94503"/>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Audio levels and continuity checked against the real playback context, not just the workstation.</a:t>
            </a:r>
          </a:p>
        </p:txBody>
      </p:sp>
      <p:sp>
        <p:nvSpPr>
          <p:cNvPr id="19" name="">
            <a:extLst xmlns:a="http://schemas.openxmlformats.org/drawingml/2006/main">
              <a:ext uri="{FF2B5EF4-FFF2-40B4-BE49-F238E27FC236}">
                <a16:creationId xmlns:a16="http://schemas.microsoft.com/office/drawing/2014/main" id="{F8FA02CB-9E47-4DF0-826F-258E64050F0B}"/>
              </a:ext>
            </a:extLst>
          </p:cNvPr>
          <p:cNvSpPr>
            <a:spLocks xmlns:a="http://schemas.openxmlformats.org/drawingml/2006/main" noGrp="1"/>
          </p:cNvSpPr>
          <p:nvPr/>
        </p:nvSpPr>
        <p:spPr>
          <a:xfrm xmlns:a="http://schemas.openxmlformats.org/drawingml/2006/main">
            <a:off x="742950" y="5295900"/>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974666056"/>
      </p:ext>
    </p:extLst>
  </p:cSld>
</p:sld>
</file>

<file path=ppt/slides/slide2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7F4DFBA-1BF9-4293-98D4-B152F326B64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A613345-F2B8-43C1-BA1C-8E52C4D02A9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BC3109C-FF7B-4F52-BB89-388F616FB83C}"/>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22</a:t>
            </a:r>
          </a:p>
        </p:txBody>
      </p:sp>
      <p:sp>
        <p:nvSpPr>
          <p:cNvPr id="4" name="">
            <a:extLst xmlns:a="http://schemas.openxmlformats.org/drawingml/2006/main">
              <a:ext uri="{FF2B5EF4-FFF2-40B4-BE49-F238E27FC236}">
                <a16:creationId xmlns:a16="http://schemas.microsoft.com/office/drawing/2014/main" id="{2F4D1442-C0B4-4AC7-A982-F5CBE3611FA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Recommended practice and preparation</a:t>
            </a:r>
          </a:p>
        </p:txBody>
      </p:sp>
      <p:sp>
        <p:nvSpPr>
          <p:cNvPr id="5" name="">
            <a:extLst xmlns:a="http://schemas.openxmlformats.org/drawingml/2006/main">
              <a:ext uri="{FF2B5EF4-FFF2-40B4-BE49-F238E27FC236}">
                <a16:creationId xmlns:a16="http://schemas.microsoft.com/office/drawing/2014/main" id="{3941B9A8-337C-4A4D-8AE5-229414733EFF}"/>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Before Week 12.</a:t>
            </a:r>
          </a:p>
        </p:txBody>
      </p:sp>
      <p:sp>
        <p:nvSpPr>
          <p:cNvPr id="6" name="">
            <a:extLst xmlns:a="http://schemas.openxmlformats.org/drawingml/2006/main">
              <a:ext uri="{FF2B5EF4-FFF2-40B4-BE49-F238E27FC236}">
                <a16:creationId xmlns:a16="http://schemas.microsoft.com/office/drawing/2014/main" id="{27A56C49-565B-466D-8AD1-D285AC72A64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5B3BDBB-3DA6-4677-855C-77FB4EBDA25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257EC82B-6F50-4A2A-850D-769273249DDB}"/>
              </a:ext>
            </a:extLst>
          </p:cNvPr>
          <p:cNvSpPr>
            <a:spLocks xmlns:a="http://schemas.openxmlformats.org/drawingml/2006/main" noGrp="1"/>
          </p:cNvSpPr>
          <p:nvPr/>
        </p:nvSpPr>
        <p:spPr>
          <a:xfrm xmlns:a="http://schemas.openxmlformats.org/drawingml/2006/main">
            <a:off x="685800" y="240030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Captioning reference</a:t>
            </a:r>
          </a:p>
        </p:txBody>
      </p:sp>
      <p:sp>
        <p:nvSpPr>
          <p:cNvPr id="9" name="">
            <a:extLst xmlns:a="http://schemas.openxmlformats.org/drawingml/2006/main">
              <a:ext uri="{FF2B5EF4-FFF2-40B4-BE49-F238E27FC236}">
                <a16:creationId xmlns:a16="http://schemas.microsoft.com/office/drawing/2014/main" id="{DEA1816E-1E68-40D0-817B-078A31AF9D89}"/>
              </a:ext>
            </a:extLst>
          </p:cNvPr>
          <p:cNvSpPr>
            <a:spLocks xmlns:a="http://schemas.openxmlformats.org/drawingml/2006/main" noGrp="1"/>
          </p:cNvSpPr>
          <p:nvPr/>
        </p:nvSpPr>
        <p:spPr>
          <a:xfrm xmlns:a="http://schemas.openxmlformats.org/drawingml/2006/main">
            <a:off x="685800" y="280035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W3C Web Accessibility Initiative, Captions/Subtitles: https://www.w3.org/WAI/media/av/captions/</a:t>
            </a:r>
          </a:p>
        </p:txBody>
      </p:sp>
      <p:sp>
        <p:nvSpPr>
          <p:cNvPr id="10" name="">
            <a:extLst xmlns:a="http://schemas.openxmlformats.org/drawingml/2006/main">
              <a:ext uri="{FF2B5EF4-FFF2-40B4-BE49-F238E27FC236}">
                <a16:creationId xmlns:a16="http://schemas.microsoft.com/office/drawing/2014/main" id="{FCFF91CB-A195-485A-BE55-F54F1FCD4EED}"/>
              </a:ext>
            </a:extLst>
          </p:cNvPr>
          <p:cNvSpPr>
            <a:spLocks xmlns:a="http://schemas.openxmlformats.org/drawingml/2006/main" noGrp="1"/>
          </p:cNvSpPr>
          <p:nvPr/>
        </p:nvSpPr>
        <p:spPr>
          <a:xfrm xmlns:a="http://schemas.openxmlformats.org/drawingml/2006/main">
            <a:off x="685800" y="3524250"/>
            <a:ext cx="3619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Post-production workflow reference</a:t>
            </a:r>
          </a:p>
        </p:txBody>
      </p:sp>
      <p:sp>
        <p:nvSpPr>
          <p:cNvPr id="11" name="">
            <a:extLst xmlns:a="http://schemas.openxmlformats.org/drawingml/2006/main">
              <a:ext uri="{FF2B5EF4-FFF2-40B4-BE49-F238E27FC236}">
                <a16:creationId xmlns:a16="http://schemas.microsoft.com/office/drawing/2014/main" id="{7FF04E37-1973-4EFE-85A4-AE6108F8C3DE}"/>
              </a:ext>
            </a:extLst>
          </p:cNvPr>
          <p:cNvSpPr>
            <a:spLocks xmlns:a="http://schemas.openxmlformats.org/drawingml/2006/main" noGrp="1"/>
          </p:cNvSpPr>
          <p:nvPr/>
        </p:nvSpPr>
        <p:spPr>
          <a:xfrm xmlns:a="http://schemas.openxmlformats.org/drawingml/2006/main">
            <a:off x="685800" y="392430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Blackmagic Design, DaVinci Resolve project and version management: https://www.blackmagicdesign.com/au/products/davinciresolve/training</a:t>
            </a:r>
          </a:p>
        </p:txBody>
      </p:sp>
      <p:sp>
        <p:nvSpPr>
          <p:cNvPr id="12" name="">
            <a:extLst xmlns:a="http://schemas.openxmlformats.org/drawingml/2006/main">
              <a:ext uri="{FF2B5EF4-FFF2-40B4-BE49-F238E27FC236}">
                <a16:creationId xmlns:a16="http://schemas.microsoft.com/office/drawing/2014/main" id="{3F21D085-CD41-4654-A39C-BE349DC1059F}"/>
              </a:ext>
            </a:extLst>
          </p:cNvPr>
          <p:cNvSpPr>
            <a:spLocks xmlns:a="http://schemas.openxmlformats.org/drawingml/2006/main" noGrp="1"/>
          </p:cNvSpPr>
          <p:nvPr/>
        </p:nvSpPr>
        <p:spPr>
          <a:xfrm xmlns:a="http://schemas.openxmlformats.org/drawingml/2006/main">
            <a:off x="685800" y="464820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Bring to Week 12</a:t>
            </a:r>
          </a:p>
        </p:txBody>
      </p:sp>
      <p:sp>
        <p:nvSpPr>
          <p:cNvPr id="13" name="">
            <a:extLst xmlns:a="http://schemas.openxmlformats.org/drawingml/2006/main">
              <a:ext uri="{FF2B5EF4-FFF2-40B4-BE49-F238E27FC236}">
                <a16:creationId xmlns:a16="http://schemas.microsoft.com/office/drawing/2014/main" id="{22C749EA-88ED-4EEE-9FDA-97855E690036}"/>
              </a:ext>
            </a:extLst>
          </p:cNvPr>
          <p:cNvSpPr>
            <a:spLocks xmlns:a="http://schemas.openxmlformats.org/drawingml/2006/main" noGrp="1"/>
          </p:cNvSpPr>
          <p:nvPr/>
        </p:nvSpPr>
        <p:spPr>
          <a:xfrm xmlns:a="http://schemas.openxmlformats.org/drawingml/2006/main">
            <a:off x="685800" y="5048250"/>
            <a:ext cx="990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44515C"/>
                </a:solidFill>
                <a:latin typeface="Aptos"/>
                <a:ea typeface="Aptos"/>
                <a:cs typeface="Aptos"/>
              </a:defRPr>
            </a:pPr>
            <a:r>
              <a:rPr sz="1500" b="1">
                <a:solidFill>
                  <a:srgbClr val="44515C"/>
                </a:solidFill>
                <a:latin typeface="Aptos"/>
                <a:ea typeface="Aptos"/>
                <a:cs typeface="Aptos"/>
              </a:rPr>
              <a:t>Your current locked export, completed dossier, and one question you want the audience's reaction to answer.</a:t>
            </a:r>
          </a:p>
        </p:txBody>
      </p:sp>
    </p:spTree>
    <p:extLst>
      <p:ext uri="{BB962C8B-B14F-4D97-AF65-F5344CB8AC3E}">
        <p14:creationId xmlns:p14="http://schemas.microsoft.com/office/powerpoint/2010/main" val="1523278963"/>
      </p:ext>
    </p:extLst>
  </p:cSld>
</p:sld>
</file>

<file path=ppt/slides/slide2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F83D3BF-23D0-4FDC-B20B-40F842F013B9}"/>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51BE2C9-11B6-45CC-97D0-998648E90EE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D09B2A2-D143-461D-9F5D-68D1622BCA5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11  /  23</a:t>
            </a:r>
          </a:p>
        </p:txBody>
      </p:sp>
      <p:sp>
        <p:nvSpPr>
          <p:cNvPr id="4" name="">
            <a:extLst xmlns:a="http://schemas.openxmlformats.org/drawingml/2006/main">
              <a:ext uri="{FF2B5EF4-FFF2-40B4-BE49-F238E27FC236}">
                <a16:creationId xmlns:a16="http://schemas.microsoft.com/office/drawing/2014/main" id="{C7E033A6-0C54-4ECF-BF35-97101E6E560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Closing image — an empty house before the audience arrives</a:t>
            </a:r>
          </a:p>
        </p:txBody>
      </p:sp>
      <p:sp>
        <p:nvSpPr>
          <p:cNvPr id="5" name="">
            <a:extLst xmlns:a="http://schemas.openxmlformats.org/drawingml/2006/main">
              <a:ext uri="{FF2B5EF4-FFF2-40B4-BE49-F238E27FC236}">
                <a16:creationId xmlns:a16="http://schemas.microsoft.com/office/drawing/2014/main" id="{EDEB1182-B91E-455D-981B-E9D233905A2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locked film, waiting for the viewing it was made for.</a:t>
            </a:r>
          </a:p>
        </p:txBody>
      </p:sp>
      <p:sp>
        <p:nvSpPr>
          <p:cNvPr id="6" name="">
            <a:extLst xmlns:a="http://schemas.openxmlformats.org/drawingml/2006/main">
              <a:ext uri="{FF2B5EF4-FFF2-40B4-BE49-F238E27FC236}">
                <a16:creationId xmlns:a16="http://schemas.microsoft.com/office/drawing/2014/main" id="{02AD00B4-BE1B-4328-BBE6-64888547CF05}"/>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2A7FFF9-09F9-4D2E-9934-DF02707C8ED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200fec39e624704"/>
          <a:srcRect xmlns:a="http://schemas.openxmlformats.org/drawingml/2006/main" l="0" t="24125" r="0" b="24125"/>
          <a:stretch xmlns:a="http://schemas.openxmlformats.org/drawingml/2006/main">
            <a:fillRect l="0" t="0" r="0" b="0"/>
          </a:stretch>
        </p:blipFill>
        <p:spPr>
          <a:xfrm xmlns:a="http://schemas.openxmlformats.org/drawingml/2006/main">
            <a:off x="533400" y="2457450"/>
            <a:ext cx="11125200" cy="3238500"/>
          </a:xfrm>
          <a:prstGeom xmlns:a="http://schemas.openxmlformats.org/drawingml/2006/main" prst="roundRect">
            <a:avLst>
              <a:gd name="adj" fmla="val 3529"/>
            </a:avLst>
          </a:prstGeom>
        </p:spPr>
      </p:pic>
      <p:sp>
        <p:nvSpPr>
          <p:cNvPr id="9" name="">
            <a:extLst xmlns:a="http://schemas.openxmlformats.org/drawingml/2006/main">
              <a:ext uri="{FF2B5EF4-FFF2-40B4-BE49-F238E27FC236}">
                <a16:creationId xmlns:a16="http://schemas.microsoft.com/office/drawing/2014/main" id="{CEDB3000-443A-4772-98E6-F025A2A975DA}"/>
              </a:ext>
            </a:extLst>
          </p:cNvPr>
          <p:cNvSpPr>
            <a:spLocks xmlns:a="http://schemas.openxmlformats.org/drawingml/2006/main" noGrp="1"/>
          </p:cNvSpPr>
          <p:nvPr/>
        </p:nvSpPr>
        <p:spPr>
          <a:xfrm xmlns:a="http://schemas.openxmlformats.org/drawingml/2006/main">
            <a:off x="533400" y="5886450"/>
            <a:ext cx="10287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0355"/>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Everything in this session exists to make sure that when an audience finally sits down, the film in front of them is the one you actually meant to make.</a:t>
            </a:r>
          </a:p>
        </p:txBody>
      </p:sp>
    </p:spTree>
    <p:extLst>
      <p:ext uri="{BB962C8B-B14F-4D97-AF65-F5344CB8AC3E}">
        <p14:creationId xmlns:p14="http://schemas.microsoft.com/office/powerpoint/2010/main" val="3372161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2026-09-13T05:33:21.5660000Z</dcterms:created>
  <dcterms:modified xsi:type="dcterms:W3CDTF">2026-09-13T05:33:21.5660000Z</dcterms:modified>
</coreProperties>
</file>