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fbb6c6889b40a7" /><Relationship Type="http://schemas.openxmlformats.org/officeDocument/2006/relationships/extended-properties" Target="/docProps/app.xml" Id="R8739d753d2ca4e08" /><Relationship Type="http://schemas.openxmlformats.org/officeDocument/2006/relationships/officeDocument" Target="/ppt/presentation.xml" Id="R256e6e8b88e343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30a349b3a04421"/>
  </p:sldMasterIdLst>
  <p:notesMasterIdLst>
    <p:notesMasterId xmlns:r="http://schemas.openxmlformats.org/officeDocument/2006/relationships" r:id="R5847c3d1531f45f0"/>
  </p:notesMasterIdLst>
  <p:sldIdLst>
    <p:sldId xmlns:r="http://schemas.openxmlformats.org/officeDocument/2006/relationships" id="256" r:id="R7ac27696abe1435e"/>
    <p:sldId xmlns:r="http://schemas.openxmlformats.org/officeDocument/2006/relationships" id="257" r:id="Rad2a9cd1d4e14fca"/>
    <p:sldId xmlns:r="http://schemas.openxmlformats.org/officeDocument/2006/relationships" id="258" r:id="R57ed57e53f5e4947"/>
    <p:sldId xmlns:r="http://schemas.openxmlformats.org/officeDocument/2006/relationships" id="259" r:id="Rbd9d0ca23f1343f4"/>
    <p:sldId xmlns:r="http://schemas.openxmlformats.org/officeDocument/2006/relationships" id="260" r:id="Rd2b95ceb62414352"/>
    <p:sldId xmlns:r="http://schemas.openxmlformats.org/officeDocument/2006/relationships" id="261" r:id="R8be433550bda4d8b"/>
    <p:sldId xmlns:r="http://schemas.openxmlformats.org/officeDocument/2006/relationships" id="262" r:id="R477c2be0e986490b"/>
    <p:sldId xmlns:r="http://schemas.openxmlformats.org/officeDocument/2006/relationships" id="263" r:id="R9ca9847f8d004e42"/>
    <p:sldId xmlns:r="http://schemas.openxmlformats.org/officeDocument/2006/relationships" id="264" r:id="R5bcae8275a7748cd"/>
    <p:sldId xmlns:r="http://schemas.openxmlformats.org/officeDocument/2006/relationships" id="265" r:id="Radd81389907f4bc6"/>
    <p:sldId xmlns:r="http://schemas.openxmlformats.org/officeDocument/2006/relationships" id="266" r:id="R55b1d61b296a4495"/>
    <p:sldId xmlns:r="http://schemas.openxmlformats.org/officeDocument/2006/relationships" id="267" r:id="R54dcdf47d60e43c4"/>
    <p:sldId xmlns:r="http://schemas.openxmlformats.org/officeDocument/2006/relationships" id="268" r:id="R2776a43896fb4d17"/>
    <p:sldId xmlns:r="http://schemas.openxmlformats.org/officeDocument/2006/relationships" id="269" r:id="Rbff221be46e84735"/>
    <p:sldId xmlns:r="http://schemas.openxmlformats.org/officeDocument/2006/relationships" id="270" r:id="R1ab8a92d07774a7b"/>
    <p:sldId xmlns:r="http://schemas.openxmlformats.org/officeDocument/2006/relationships" id="271" r:id="R90edc6189b3442fb"/>
    <p:sldId xmlns:r="http://schemas.openxmlformats.org/officeDocument/2006/relationships" id="272" r:id="R52b056d025fc40ca"/>
    <p:sldId xmlns:r="http://schemas.openxmlformats.org/officeDocument/2006/relationships" id="273" r:id="Rebc9ab9bc9464b88"/>
    <p:sldId xmlns:r="http://schemas.openxmlformats.org/officeDocument/2006/relationships" id="274" r:id="R59d1c98f5bd042a8"/>
    <p:sldId xmlns:r="http://schemas.openxmlformats.org/officeDocument/2006/relationships" id="275" r:id="R6966263a7a854059"/>
    <p:sldId xmlns:r="http://schemas.openxmlformats.org/officeDocument/2006/relationships" id="276" r:id="R0953bffa4f3c492f"/>
    <p:sldId xmlns:r="http://schemas.openxmlformats.org/officeDocument/2006/relationships" id="277" r:id="Re8b7f319bf5a4cec"/>
    <p:sldId xmlns:r="http://schemas.openxmlformats.org/officeDocument/2006/relationships" id="278" r:id="R94624de5cdc74427"/>
    <p:sldId xmlns:r="http://schemas.openxmlformats.org/officeDocument/2006/relationships" id="279" r:id="Reb3fd35214134b99"/>
    <p:sldId xmlns:r="http://schemas.openxmlformats.org/officeDocument/2006/relationships" id="280" r:id="Rd22d41448f234120"/>
    <p:sldId xmlns:r="http://schemas.openxmlformats.org/officeDocument/2006/relationships" id="281" r:id="Rdfb692c1ec1e4156"/>
    <p:sldId xmlns:r="http://schemas.openxmlformats.org/officeDocument/2006/relationships" id="282" r:id="R093658b91b7547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3d849451654ca4" /><Relationship Type="http://schemas.openxmlformats.org/officeDocument/2006/relationships/slideMaster" Target="/ppt/slideMasters/slideMaster1.xml" Id="Rad30a349b3a04421" /><Relationship Type="http://schemas.openxmlformats.org/officeDocument/2006/relationships/notesMaster" Target="/ppt/notesMasters/notesMaster1.xml" Id="R5847c3d1531f45f0" /><Relationship Type="http://schemas.openxmlformats.org/officeDocument/2006/relationships/presProps" Target="/ppt/presProps.xml" Id="Ra2f02063d1914f79" /><Relationship Type="http://schemas.openxmlformats.org/officeDocument/2006/relationships/tableStyles" Target="/ppt/tableStyles.xml" Id="Rdc978d684e584403" /><Relationship Type="http://schemas.openxmlformats.org/officeDocument/2006/relationships/slide" Target="/ppt/slides/slide1.xml" Id="R7ac27696abe1435e" /><Relationship Type="http://schemas.openxmlformats.org/officeDocument/2006/relationships/slide" Target="/ppt/slides/slide2.xml" Id="Rad2a9cd1d4e14fca" /><Relationship Type="http://schemas.openxmlformats.org/officeDocument/2006/relationships/slide" Target="/ppt/slides/slide3.xml" Id="R57ed57e53f5e4947" /><Relationship Type="http://schemas.openxmlformats.org/officeDocument/2006/relationships/slide" Target="/ppt/slides/slide4.xml" Id="Rbd9d0ca23f1343f4" /><Relationship Type="http://schemas.openxmlformats.org/officeDocument/2006/relationships/slide" Target="/ppt/slides/slide5.xml" Id="Rd2b95ceb62414352" /><Relationship Type="http://schemas.openxmlformats.org/officeDocument/2006/relationships/slide" Target="/ppt/slides/slide6.xml" Id="R8be433550bda4d8b" /><Relationship Type="http://schemas.openxmlformats.org/officeDocument/2006/relationships/slide" Target="/ppt/slides/slide7.xml" Id="R477c2be0e986490b" /><Relationship Type="http://schemas.openxmlformats.org/officeDocument/2006/relationships/slide" Target="/ppt/slides/slide8.xml" Id="R9ca9847f8d004e42" /><Relationship Type="http://schemas.openxmlformats.org/officeDocument/2006/relationships/slide" Target="/ppt/slides/slide9.xml" Id="R5bcae8275a7748cd" /><Relationship Type="http://schemas.openxmlformats.org/officeDocument/2006/relationships/slide" Target="/ppt/slides/slide10.xml" Id="Radd81389907f4bc6" /><Relationship Type="http://schemas.openxmlformats.org/officeDocument/2006/relationships/slide" Target="/ppt/slides/slide11.xml" Id="R55b1d61b296a4495" /><Relationship Type="http://schemas.openxmlformats.org/officeDocument/2006/relationships/slide" Target="/ppt/slides/slide12.xml" Id="R54dcdf47d60e43c4" /><Relationship Type="http://schemas.openxmlformats.org/officeDocument/2006/relationships/slide" Target="/ppt/slides/slide13.xml" Id="R2776a43896fb4d17" /><Relationship Type="http://schemas.openxmlformats.org/officeDocument/2006/relationships/slide" Target="/ppt/slides/slide14.xml" Id="Rbff221be46e84735" /><Relationship Type="http://schemas.openxmlformats.org/officeDocument/2006/relationships/slide" Target="/ppt/slides/slide15.xml" Id="R1ab8a92d07774a7b" /><Relationship Type="http://schemas.openxmlformats.org/officeDocument/2006/relationships/slide" Target="/ppt/slides/slide16.xml" Id="R90edc6189b3442fb" /><Relationship Type="http://schemas.openxmlformats.org/officeDocument/2006/relationships/slide" Target="/ppt/slides/slide17.xml" Id="R52b056d025fc40ca" /><Relationship Type="http://schemas.openxmlformats.org/officeDocument/2006/relationships/slide" Target="/ppt/slides/slide18.xml" Id="Rebc9ab9bc9464b88" /><Relationship Type="http://schemas.openxmlformats.org/officeDocument/2006/relationships/slide" Target="/ppt/slides/slide19.xml" Id="R59d1c98f5bd042a8" /><Relationship Type="http://schemas.openxmlformats.org/officeDocument/2006/relationships/slide" Target="/ppt/slides/slide20.xml" Id="R6966263a7a854059" /><Relationship Type="http://schemas.openxmlformats.org/officeDocument/2006/relationships/slide" Target="/ppt/slides/slide21.xml" Id="R0953bffa4f3c492f" /><Relationship Type="http://schemas.openxmlformats.org/officeDocument/2006/relationships/slide" Target="/ppt/slides/slide22.xml" Id="Re8b7f319bf5a4cec" /><Relationship Type="http://schemas.openxmlformats.org/officeDocument/2006/relationships/slide" Target="/ppt/slides/slide23.xml" Id="R94624de5cdc74427" /><Relationship Type="http://schemas.openxmlformats.org/officeDocument/2006/relationships/slide" Target="/ppt/slides/slide24.xml" Id="Reb3fd35214134b99" /><Relationship Type="http://schemas.openxmlformats.org/officeDocument/2006/relationships/slide" Target="/ppt/slides/slide25.xml" Id="Rd22d41448f234120" /><Relationship Type="http://schemas.openxmlformats.org/officeDocument/2006/relationships/slide" Target="/ppt/slides/slide26.xml" Id="Rdfb692c1ec1e4156" /><Relationship Type="http://schemas.openxmlformats.org/officeDocument/2006/relationships/slide" Target="/ppt/slides/slide27.xml" Id="R093658b91b7547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47cd00b20d4f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0c24e094a345e2" /><Relationship Type="http://schemas.openxmlformats.org/officeDocument/2006/relationships/notesMaster" Target="/ppt/notesMasters/notesMaster1.xml" Id="Rb178a5b7cac54d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9944e345ef4693" /><Relationship Type="http://schemas.openxmlformats.org/officeDocument/2006/relationships/notesMaster" Target="/ppt/notesMasters/notesMaster1.xml" Id="R04bed8f6b51743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91c53624b94d65" /><Relationship Type="http://schemas.openxmlformats.org/officeDocument/2006/relationships/notesMaster" Target="/ppt/notesMasters/notesMaster1.xml" Id="R8699275015e54e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0ade30c72b4a31" /><Relationship Type="http://schemas.openxmlformats.org/officeDocument/2006/relationships/notesMaster" Target="/ppt/notesMasters/notesMaster1.xml" Id="R6008f2134a8546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8880dc2b094075" /><Relationship Type="http://schemas.openxmlformats.org/officeDocument/2006/relationships/notesMaster" Target="/ppt/notesMasters/notesMaster1.xml" Id="R4e94cd82ed7542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658aa128e3427b" /><Relationship Type="http://schemas.openxmlformats.org/officeDocument/2006/relationships/notesMaster" Target="/ppt/notesMasters/notesMaster1.xml" Id="R9f4819200cb042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318a2712d84f0d" /><Relationship Type="http://schemas.openxmlformats.org/officeDocument/2006/relationships/notesMaster" Target="/ppt/notesMasters/notesMaster1.xml" Id="R41e06fbdbf2945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f91cfc74484c6e" /><Relationship Type="http://schemas.openxmlformats.org/officeDocument/2006/relationships/notesMaster" Target="/ppt/notesMasters/notesMaster1.xml" Id="R59e419c0b5344d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99ddf683d044e8" /><Relationship Type="http://schemas.openxmlformats.org/officeDocument/2006/relationships/notesMaster" Target="/ppt/notesMasters/notesMaster1.xml" Id="Rc2460bfd1b9f4b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cf319ae28d44e4" /><Relationship Type="http://schemas.openxmlformats.org/officeDocument/2006/relationships/notesMaster" Target="/ppt/notesMasters/notesMaster1.xml" Id="R4109089def3d48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cce06edbac4364" /><Relationship Type="http://schemas.openxmlformats.org/officeDocument/2006/relationships/notesMaster" Target="/ppt/notesMasters/notesMaster1.xml" Id="R2f49901713eb494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1b6d458b384157" /><Relationship Type="http://schemas.openxmlformats.org/officeDocument/2006/relationships/notesMaster" Target="/ppt/notesMasters/notesMaster1.xml" Id="Rb7a1ceef66e540c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a54971db7342a6" /><Relationship Type="http://schemas.openxmlformats.org/officeDocument/2006/relationships/notesMaster" Target="/ppt/notesMasters/notesMaster1.xml" Id="R1c4a26a2bf16441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5a940a84084078" /><Relationship Type="http://schemas.openxmlformats.org/officeDocument/2006/relationships/notesMaster" Target="/ppt/notesMasters/notesMaster1.xml" Id="Rcbd6395798374db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2575359fdaa4e9f" /><Relationship Type="http://schemas.openxmlformats.org/officeDocument/2006/relationships/notesMaster" Target="/ppt/notesMasters/notesMaster1.xml" Id="Rdef2d1c785764b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6e03e0833d408f" /><Relationship Type="http://schemas.openxmlformats.org/officeDocument/2006/relationships/notesMaster" Target="/ppt/notesMasters/notesMaster1.xml" Id="R73396474e6d34c3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c85cf121daa423d" /><Relationship Type="http://schemas.openxmlformats.org/officeDocument/2006/relationships/notesMaster" Target="/ppt/notesMasters/notesMaster1.xml" Id="Ra95e3b8b84d540a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d08c98f32b0464c" /><Relationship Type="http://schemas.openxmlformats.org/officeDocument/2006/relationships/notesMaster" Target="/ppt/notesMasters/notesMaster1.xml" Id="Rba925475d1c7438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3df80ef23714418" /><Relationship Type="http://schemas.openxmlformats.org/officeDocument/2006/relationships/notesMaster" Target="/ppt/notesMasters/notesMaster1.xml" Id="Rf43836f4134d4ff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05d95f3ddf142f9" /><Relationship Type="http://schemas.openxmlformats.org/officeDocument/2006/relationships/notesMaster" Target="/ppt/notesMasters/notesMaster1.xml" Id="R5b7e12e494f040e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2eefc7751154d74" /><Relationship Type="http://schemas.openxmlformats.org/officeDocument/2006/relationships/notesMaster" Target="/ppt/notesMasters/notesMaster1.xml" Id="Rbc815786761e4a3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3c2d35804c34d89" /><Relationship Type="http://schemas.openxmlformats.org/officeDocument/2006/relationships/notesMaster" Target="/ppt/notesMasters/notesMaster1.xml" Id="Rdb1563f0ef55455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9f69ee8dc5410f" /><Relationship Type="http://schemas.openxmlformats.org/officeDocument/2006/relationships/notesMaster" Target="/ppt/notesMasters/notesMaster1.xml" Id="R78d94e04549c46b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ed1430954144d67" /><Relationship Type="http://schemas.openxmlformats.org/officeDocument/2006/relationships/notesMaster" Target="/ppt/notesMasters/notesMaster1.xml" Id="R66247f075e854c3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018de4e927144c2" /><Relationship Type="http://schemas.openxmlformats.org/officeDocument/2006/relationships/notesMaster" Target="/ppt/notesMasters/notesMaster1.xml" Id="R759ce66413c744f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47ffa3a6cd04f67" /><Relationship Type="http://schemas.openxmlformats.org/officeDocument/2006/relationships/notesMaster" Target="/ppt/notesMasters/notesMaster1.xml" Id="R3c39da870bb4457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e936d443bc14da5" /><Relationship Type="http://schemas.openxmlformats.org/officeDocument/2006/relationships/notesMaster" Target="/ppt/notesMasters/notesMaster1.xml" Id="R6718cf61455445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https://images.unsplash.com/photo-1758270705518-b61b40527e76 — photographer Vitaly Gariev (@silverkblack), accessed 13 Sep 2026</a:t>
            </a:r>
          </a:p>
          <a:p xmlns:a="http://schemas.openxmlformats.org/drawingml/2006/main">
            <a:r>
              <a:t>Course teaching content is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course learning outcomes, aligned to session 10's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explanation of the rough-cut stage's purpose, distinguishing it from a fine cut or an assembly of raw footage.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session 10's brief: "small groups watch work once without interruption". Unsplash: https://images.unsplash.com/photo-1758613656682-b15a221eb3dd — photographer Vitaly Gariev (@silverkblack),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device contrasting useful, observation-anchored feedback with unusable preference statements, per session 10's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feedback-elicitation structure, built directly from session 10's brief on separating description from prescription.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https://images.unsplash.com/photo-1660796047018-c4ad402639e5 — photographer Herlambang Tinasih Gusti (@tinasihgusti),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session 10's brief: “we separate a useful revision from a request to make every project look alike.”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triage framework for prioritising rough-cut clinic feedback, built from session 10's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session 10's “before the session” brief: bring a rough cut, questions for viewers, and the media record.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tie-back connecting the media record established in Week 4/5 to this week's rough-cut screening obligation.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tie-back to session 9's captions/music/audience content, applied as a second-pass testing method for the rough-cut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https://images.unsplash.com/photo-1574717024653-61fd2cf4d44d — photographer Peter Stumpf (@peter_s),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diagnostic table connecting rough-cut clinic feedback symptoms back to Week 8's continuity/rhythm vocabulary.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expansion of session 10's “afterwards” instruction: choose two feedback changes and document why you will make them.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https://images.unsplash.com/photo-1735639013995-086e648eaa38 — photographer Jakub Żerdzicki (@jakubzerdzicki),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https://images.unsplash.com/photo-1704265586142-db3e17d0dea0 — photographer William Warby (@wwarby),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guidance for handling contradictory peer feedback, extending the triage method to the harder real-world case.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scope-discipline guidance, protecting the rough-cut clinic's structural focus from premature polish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Directly answers session 10's reference-viewing prompt about reading feedback critically.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https://images.unsplash.com/photo-1690378820474-b468b8ee64d3 — photographer Lyubomyr Reverchuk (@lreverchuk),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bridge connecting this week's rough-cut clinic to Week 11's revision and peer review session.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https://images.unsplash.com/photo-1667489023374-ea7bf696829d — photographer Peter Olexa (@deeezyfree),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Unsplash: https://images.unsplash.com/photo-1551302175-952301267d19 — photographer Skye Studios (@skyestudios), accessed 13 Sep 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SLOP1416 Week 10 in-session checklist, directly implementing the session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review rubric, aligned to the final project's ‘Editing and revision’ criterion (25% weight).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External resources: Harvard Business Review on Pixar's Braintrust review process; Walter Murch, In the Blink of an Eye. Accessed 13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d7fa85a8264f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267260f17b460d" /><Relationship Type="http://schemas.openxmlformats.org/officeDocument/2006/relationships/slideLayout" Target="/ppt/slideLayouts/slideLayout1.xml" Id="R8b2be42e292641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2be42e292641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d05cc67ca4a09" /><Relationship Type="http://schemas.openxmlformats.org/officeDocument/2006/relationships/image" Target="/ppt/media/image.jpeg" Id="Rd928b092a9844389" /><Relationship Type="http://schemas.openxmlformats.org/officeDocument/2006/relationships/notesSlide" Target="/ppt/notesSlides/notesSlide1.xml" Id="R2be60fa10afd49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929b236eb4ce8" /><Relationship Type="http://schemas.openxmlformats.org/officeDocument/2006/relationships/notesSlide" Target="/ppt/notesSlides/notesSlide2.xml" Id="R12123218136442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23b6fc2154b84" /><Relationship Type="http://schemas.openxmlformats.org/officeDocument/2006/relationships/notesSlide" Target="/ppt/notesSlides/notesSlide3.xml" Id="R6347dcb854e04a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7edfeccda44fbd" /><Relationship Type="http://schemas.openxmlformats.org/officeDocument/2006/relationships/image" Target="/ppt/media/image2.jpeg" Id="R9333cb1ede7a4f40" /><Relationship Type="http://schemas.openxmlformats.org/officeDocument/2006/relationships/notesSlide" Target="/ppt/notesSlides/notesSlide4.xml" Id="R6750bd4da22648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f420221f04929" /><Relationship Type="http://schemas.openxmlformats.org/officeDocument/2006/relationships/notesSlide" Target="/ppt/notesSlides/notesSlide5.xml" Id="R12332e0b6d4041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28f406ee242ef" /><Relationship Type="http://schemas.openxmlformats.org/officeDocument/2006/relationships/notesSlide" Target="/ppt/notesSlides/notesSlide6.xml" Id="R9a618c583a084d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89bbd390314418" /><Relationship Type="http://schemas.openxmlformats.org/officeDocument/2006/relationships/image" Target="/ppt/media/image3.jpeg" Id="R89b1af5adc194a6a" /><Relationship Type="http://schemas.openxmlformats.org/officeDocument/2006/relationships/notesSlide" Target="/ppt/notesSlides/notesSlide7.xml" Id="Rcf930ca6c4e74f9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7f9a9559e4fe7" /><Relationship Type="http://schemas.openxmlformats.org/officeDocument/2006/relationships/notesSlide" Target="/ppt/notesSlides/notesSlide8.xml" Id="R2ca5ce0ad21646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403cba1d2448b" /><Relationship Type="http://schemas.openxmlformats.org/officeDocument/2006/relationships/notesSlide" Target="/ppt/notesSlides/notesSlide9.xml" Id="R092e0d18367b41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7ab561c1c4830" /><Relationship Type="http://schemas.openxmlformats.org/officeDocument/2006/relationships/notesSlide" Target="/ppt/notesSlides/notesSlide10.xml" Id="Rfafec72fcf2649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1beb8012434bcb" /><Relationship Type="http://schemas.openxmlformats.org/officeDocument/2006/relationships/notesSlide" Target="/ppt/notesSlides/notesSlide11.xml" Id="R80b6f03543d242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16ce64334497a" /><Relationship Type="http://schemas.openxmlformats.org/officeDocument/2006/relationships/notesSlide" Target="/ppt/notesSlides/notesSlide12.xml" Id="R52a77ddeffd943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f9733d6f3940fc" /><Relationship Type="http://schemas.openxmlformats.org/officeDocument/2006/relationships/image" Target="/ppt/media/image4.jpeg" Id="Rde64a7ce8fc54176" /><Relationship Type="http://schemas.openxmlformats.org/officeDocument/2006/relationships/notesSlide" Target="/ppt/notesSlides/notesSlide13.xml" Id="R2610523443584a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e5ec6e004f40c7" /><Relationship Type="http://schemas.openxmlformats.org/officeDocument/2006/relationships/notesSlide" Target="/ppt/notesSlides/notesSlide14.xml" Id="Rbdfa54c98ced42e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92bcf5e9649a5" /><Relationship Type="http://schemas.openxmlformats.org/officeDocument/2006/relationships/notesSlide" Target="/ppt/notesSlides/notesSlide15.xml" Id="R0366d1c5965741a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a7101794f4432" /><Relationship Type="http://schemas.openxmlformats.org/officeDocument/2006/relationships/image" Target="/ppt/media/image5.jpeg" Id="R5b6c98f3daf64a4d" /><Relationship Type="http://schemas.openxmlformats.org/officeDocument/2006/relationships/notesSlide" Target="/ppt/notesSlides/notesSlide16.xml" Id="R9444de44fdaf40b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90d45c7e24d3d" /><Relationship Type="http://schemas.openxmlformats.org/officeDocument/2006/relationships/image" Target="/ppt/media/image6.jpeg" Id="R0e19770db30d454a" /><Relationship Type="http://schemas.openxmlformats.org/officeDocument/2006/relationships/notesSlide" Target="/ppt/notesSlides/notesSlide17.xml" Id="R61897569e64d410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3ccf6ddf640f4" /><Relationship Type="http://schemas.openxmlformats.org/officeDocument/2006/relationships/notesSlide" Target="/ppt/notesSlides/notesSlide18.xml" Id="R91295b3250fb417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cfa3c6b0c405f" /><Relationship Type="http://schemas.openxmlformats.org/officeDocument/2006/relationships/notesSlide" Target="/ppt/notesSlides/notesSlide19.xml" Id="R0f2e815a5f464ad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007612d7b4bcb" /><Relationship Type="http://schemas.openxmlformats.org/officeDocument/2006/relationships/notesSlide" Target="/ppt/notesSlides/notesSlide20.xml" Id="R4911e3215f39420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b042c5bf8d40c1" /><Relationship Type="http://schemas.openxmlformats.org/officeDocument/2006/relationships/image" Target="/ppt/media/image7.jpeg" Id="R88dca22b2ac84f80" /><Relationship Type="http://schemas.openxmlformats.org/officeDocument/2006/relationships/notesSlide" Target="/ppt/notesSlides/notesSlide21.xml" Id="R743e272dfd00438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4760fb4884788" /><Relationship Type="http://schemas.openxmlformats.org/officeDocument/2006/relationships/notesSlide" Target="/ppt/notesSlides/notesSlide22.xml" Id="Rb109e241c1434dc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211562a2248e1" /><Relationship Type="http://schemas.openxmlformats.org/officeDocument/2006/relationships/image" Target="/ppt/media/image8.jpeg" Id="R413a31ebe5e54a6b" /><Relationship Type="http://schemas.openxmlformats.org/officeDocument/2006/relationships/notesSlide" Target="/ppt/notesSlides/notesSlide23.xml" Id="R1343ad0518d9421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4c6b4e98045b7" /><Relationship Type="http://schemas.openxmlformats.org/officeDocument/2006/relationships/image" Target="/ppt/media/image9.jpeg" Id="Rabf3eb0f20314f9e" /><Relationship Type="http://schemas.openxmlformats.org/officeDocument/2006/relationships/notesSlide" Target="/ppt/notesSlides/notesSlide24.xml" Id="Rfbc96a7dbb5449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ea2ca07904e58" /><Relationship Type="http://schemas.openxmlformats.org/officeDocument/2006/relationships/notesSlide" Target="/ppt/notesSlides/notesSlide25.xml" Id="R3ad5dd6a2e82439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f4f6cc20346aa" /><Relationship Type="http://schemas.openxmlformats.org/officeDocument/2006/relationships/notesSlide" Target="/ppt/notesSlides/notesSlide26.xml" Id="Rccaa622a919f4f4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a49064fd544fa" /><Relationship Type="http://schemas.openxmlformats.org/officeDocument/2006/relationships/notesSlide" Target="/ppt/notesSlides/notesSlide27.xml" Id="R7bc7314cfbac43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25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8b092a9844389"/>
          <a:srcRect xmlns:a="http://schemas.openxmlformats.org/drawingml/2006/main" l="26563" t="0" r="265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0"/>
            <a:ext cx="5715000" cy="6858000"/>
          </a:xfrm>
          <a:prstGeom xmlns:a="http://schemas.openxmlformats.org/drawingml/2006/main" prst="roundRect">
            <a:avLst>
              <a:gd name="adj" fmla="val 2000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AC4399-ECD1-4775-B137-36405FB2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E16BA9-1161-4E4E-A045-A364E323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7048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254D4-18D7-42F3-9503-BD508B28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95350"/>
            <a:ext cx="295275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EDABA-9286-4B2B-A2B0-C533DCE1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5450"/>
            <a:ext cx="4000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1DFC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1DFC0"/>
                </a:solidFill>
                <a:latin typeface="Aptos"/>
                <a:ea typeface="Aptos"/>
                <a:cs typeface="Aptos"/>
              </a:rPr>
              <a:t>SLOP1416  /  WEEK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5839D7-AAA8-4F72-BB2E-C0E6B05F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71700"/>
            <a:ext cx="5619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Rough-Cut Clinic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9A7CC-838C-435D-8561-90730D34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00400"/>
            <a:ext cx="5429250" cy="1238250"/>
          </a:xfrm>
          <a:prstGeom xmlns:a="http://schemas.openxmlformats.org/drawingml/2006/main" prst="roundRect">
            <a:avLst>
              <a:gd name="adj" fmla="val 923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Structured peer feedback that tells you what a cut needs next — and the discipline to tell useful revision from a request to make it look like mine.</a:t>
            </a:r>
          </a:p>
        </p:txBody>
      </p:sp>
    </p:spTree>
    <p:extLst>
      <p:ext uri="{BB962C8B-B14F-4D97-AF65-F5344CB8AC3E}">
        <p14:creationId xmlns:p14="http://schemas.microsoft.com/office/powerpoint/2010/main" val="15543054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AA4907-538C-4DEB-960B-2990DC40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D98CB-AE87-4411-B669-ED6C229C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84367-5E91-45D9-A022-BF69F2B2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F80153-FADF-4732-859C-94A2D909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277D7-0967-4A40-AB48-C1B4E92B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By the end of this clinic you can run, receive and act on a structured rough-cut review.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1D9A5-919A-4C69-BBBF-F51798F6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DCF1F9-CF61-4E5E-9406-2AAD544E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96691-BFF0-4B9A-B5AB-5380348D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437E3-D4DF-49B5-8A83-206B5DEC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4BEE4-2B34-41ED-8D68-C248F64C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Run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0AA66-F91D-4DA9-9577-4C13D4FA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Structure a single uninterrupted screening and a feedback round that surfaces observable problems, not preferences.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189FE-1D0A-4E25-94E4-4D2F3990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612FF-50BC-4ECE-A42C-DC45218A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48CE7-34EF-4D4E-9FCB-50A53214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Receive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B7C8FA-018B-4529-9D62-5F8BD039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Log feedback without defending the cut, and separate a pattern across viewers from one person's taste.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F1403-A906-4B91-8355-F0DBDD18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7650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AA395A-AF9C-406F-9CEF-540078C2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86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7CF05-1C97-4A2B-BB6E-C5B27748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7655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361D3F-DB1F-4838-BBA3-BC8194B4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5755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Choose two feedback changes, write the reasoning that connects observation to edit decision, and record it in the dossier.</a:t>
            </a:r>
          </a:p>
        </p:txBody>
      </p:sp>
    </p:spTree>
    <p:extLst>
      <p:ext uri="{BB962C8B-B14F-4D97-AF65-F5344CB8AC3E}">
        <p14:creationId xmlns:p14="http://schemas.microsoft.com/office/powerpoint/2010/main" val="16001966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C055D-8F61-496E-9901-6C9F8A39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F77C3-5A4F-4CC5-9D89-6AB8AAB7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2FCA32-C295-4087-AE55-D36962C6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D7284-602D-42C0-8B1B-8681D8CF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a rough cut is for at this stage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8C7D8-C2A1-4FBF-A810-E6B2ADA8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Substantially assembled, deliberately unpolished.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164465-0379-49D3-8C1A-EF919085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7AE83-83D3-4104-98CA-D341267A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CBA3D0-34CD-44BB-966E-23734C96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38225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rough cut has most of its shots in place and its structure decided — but sound levels, colour and pacing details are still open. Screening it now tests the story and structure decision before you spend time on polish that a structural change would waste.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EAAD66-186D-453E-8D71-11047BAB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5286375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3C58D2-D013-4BB2-BF34-BE150229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FE7027-64FA-4DEE-990E-7FE34110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Ready to screen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A3215-94B4-441D-99A8-1AA2CC03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4867275" cy="933450"/>
          </a:xfrm>
          <a:prstGeom xmlns:a="http://schemas.openxmlformats.org/drawingml/2006/main" prst="roundRect">
            <a:avLst>
              <a:gd name="adj" fmla="val 12245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Scenes are ordered, the throughline is legible in a single pass, and you can already answer “what is this cut currently about?”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CF8F87-7B7E-4FBE-98E1-EA41B4A8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76650"/>
            <a:ext cx="5286375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354495-FB1B-4DFF-B5D8-44AC2B7C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690BC-FC5F-4864-AB17-F16EE543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0767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Not yet ready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2E2D0-B2C0-40BA-90F1-837C4571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457700"/>
            <a:ext cx="4867275" cy="933450"/>
          </a:xfrm>
          <a:prstGeom xmlns:a="http://schemas.openxmlformats.org/drawingml/2006/main" prst="roundRect">
            <a:avLst>
              <a:gd name="adj" fmla="val 12245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You are still deciding which footage exists to use — screen a structural placeholder assembly, not raw dailies.</a:t>
            </a:r>
          </a:p>
        </p:txBody>
      </p:sp>
    </p:spTree>
    <p:extLst>
      <p:ext uri="{BB962C8B-B14F-4D97-AF65-F5344CB8AC3E}">
        <p14:creationId xmlns:p14="http://schemas.microsoft.com/office/powerpoint/2010/main" val="20069585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6C3792-ACE4-41EB-AB1C-D806829E7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BA23C-DAF2-4D8B-AC05-12B1CA55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F9CDA-1A34-4DD3-9353-BFC15953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53C8BB-2021-46BE-852C-1C144101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single rule: watch once, uninterrupted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112DC-0334-44F9-8243-7235226D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first-time, unbriefed reaction is the only data point you cannot get any other way.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028C22-D9C7-4F31-8F85-A5670A67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855A6-4FD3-4C15-833F-FCF09253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3cb1ede7a4f40"/>
          <a:srcRect xmlns:a="http://schemas.openxmlformats.org/drawingml/2006/main" l="16192" t="0" r="161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D1C86-E491-45D0-83EC-E92EDD8C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1047750"/>
          </a:xfrm>
          <a:prstGeom xmlns:a="http://schemas.openxmlformats.org/drawingml/2006/main" prst="roundRect">
            <a:avLst>
              <a:gd name="adj" fmla="val 1090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6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moment you explain a shot, pause to justify a choice, or answer a question mid-screening, you destroy the one thing a first viewing could tell you: how a real audience experiences the cut without you in the room.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DC5B6-BADC-4F61-A1B7-A41F55C2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957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40CD1-4F4F-47E3-83F0-55D6196F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052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589AD-5711-4F9F-84ED-B000E27B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957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Why it matters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AA205-CB0E-4E25-9DEF-81BC1986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Every future viewer of the finished work will also watch it once, unbriefed, with no director present to explain.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E5B92-48E4-4FEB-A5B6-DCD24122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387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D9268-A534-4624-B39D-D782C94E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482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FA8CCC-44FE-416B-B01E-F049FB47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387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Discipline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C3EBB2-004D-40F9-8037-E5A346DF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Save every question and comment until the viewing ends — including your own urge to narrate.</a:t>
            </a:r>
          </a:p>
        </p:txBody>
      </p:sp>
    </p:spTree>
    <p:extLst>
      <p:ext uri="{BB962C8B-B14F-4D97-AF65-F5344CB8AC3E}">
        <p14:creationId xmlns:p14="http://schemas.microsoft.com/office/powerpoint/2010/main" val="21431960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F44262-EB9B-47EF-A4C4-F72520A5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AEDA0-E134-4144-8DA5-094B7EE7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8268B8-A547-4C7D-864F-5729F34E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224CE-EF52-4093-B99B-829F4863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Observable choice vs stated preference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A6B94-FCA6-44B4-90F5-BA194DF3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single most important distinction in this clinic.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B3BD0-01DF-417B-A553-2D40FE60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BC733-7930-40CC-A79C-1AC8CA36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1A89D5-E7E6-4857-8201-8E4877A1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95550"/>
            <a:ext cx="5334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was said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01997A-D4A0-4517-87B7-689B8256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550"/>
            <a:ext cx="4381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Why it is or isn't useful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F6AB08-039B-4250-A48C-0B96CD0E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035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DCA7E-3718-4BCE-9B47-813C2E79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53340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“At 0:42, the cut to the wide shot made me lose track of who was talking.”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FE34A-7B06-42FF-B1C9-C60827A3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8950"/>
            <a:ext cx="43815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Names a timecode, a specific edit, and a specific effect on the viewer — actionable.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A16085-EB8B-4A88-B9EC-449F74E4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6A7642-1BFD-4306-AD78-49BEE7CF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53340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“I would have used more close-ups.”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5D6486-8E89-4F13-9CA0-E42CEA04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10000"/>
            <a:ext cx="43815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Names a stylistic preference with no diagnosed problem — not actionable as stated.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3618AD-503F-45D9-840D-2F569225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CE06F-6445-4CF3-B44E-8FBF52F6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53340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“I didn't understand why the second scene started until it was almost over.”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ECBAD8-1009-4394-8F1F-B43A81D5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91050"/>
            <a:ext cx="43815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Describes confusion at a moment — actionable, points at the second scene's opening.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341A9B-E684-43F8-BC57-B6BE26E0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61D449-FD17-40E7-AA58-B146C7DB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53340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“It just didn't feel very cinematic.”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7A01B5-953C-4645-9E37-2579F45D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372100"/>
            <a:ext cx="4381500" cy="647700"/>
          </a:xfrm>
          <a:prstGeom xmlns:a="http://schemas.openxmlformats.org/drawingml/2006/main" prst="roundRect">
            <a:avLst>
              <a:gd name="adj" fmla="val 1764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vague aesthetic judgement with nothing to revise against — ask a follow-up before logging it.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F16454-FCDB-48CE-850E-57CE41FA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769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270863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26BF4-FFE7-4D2F-9A78-756BEF8A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D7BA9-2F43-48B9-84D4-E51687AD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5A96F-DC32-4051-9EAA-F65B9FE6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9B142-63CC-4D76-A98E-420E30A2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Eliciting feedback in the right order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91F3E-3B7D-4608-AFD1-39320F7A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Description before prescription — a four-question structure.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57B209-467A-4EB5-B718-2FF6C23D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5A698-EF19-4459-90AE-801F0EC7F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CDF69-00AC-4028-8AAF-F66F32FB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4895E4-12B3-4232-8086-9665BDEA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812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FD367-0EA3-44EF-B408-B94DCDB7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622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did you think was happening, scene by scene, in your own words?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4018A1-1739-4272-8C63-F65DCA2F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13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E9FBA0-034A-4FEB-A7D0-45CAA13CC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99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7625AD-147B-4044-9914-299F9DB2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1908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Where did you get confused, bored or lost — name the moment, not just the feeling?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C6DCE-6D57-4C6A-8306-31E31D24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5A5BC-33CD-4EBB-B080-73556DDD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7C315B-FB98-4AAB-8B0E-9A1D111B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195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did you think would happen next, and were you right?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B77863-1909-4122-BF10-72852BB1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4ACF9F-8438-425E-AF0D-68529247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6722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6B279-98E4-4815-A560-BDE6C2B9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44817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Only now: what would you change, and why, based on what you just described?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7F7F2-7EA0-483C-AE81-5DFB12E4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1000125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Asking for description first stops a viewer jumping straight to a fix that doesn't address the real problem — the confusion they describe may not be where they think the fix belongs.</a:t>
            </a:r>
          </a:p>
        </p:txBody>
      </p:sp>
    </p:spTree>
    <p:extLst>
      <p:ext uri="{BB962C8B-B14F-4D97-AF65-F5344CB8AC3E}">
        <p14:creationId xmlns:p14="http://schemas.microsoft.com/office/powerpoint/2010/main" val="1273370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91687B-3E3A-4B3F-80A7-54626BFD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CA0839-5FB0-49F0-80AE-BF01CF38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4BDF0-BEB9-443C-BC48-39C45818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96060-CD42-49CE-A94A-6B1FEBDE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maker's job while listening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A5725-3E34-4EDC-957C-9DE94C0F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Log, don't defend — the work has to speak for itself.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5900B-6058-4FA7-BB65-EF382F6C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43981-63CA-4A0F-BCE1-1374622C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b1af5adc194a6a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8F999-AC3E-496A-9441-56D72B2A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“That shot means X” is not useful information if a viewer without your explanation was confused — the confusion is the finding, not a misunderstanding to correct in the room.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459BD-347F-4FAE-9DB8-E13C3D3C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758080-2BF1-4D54-BBB9-9B462A74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386BF0-C601-4D51-BE1A-ECA15230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776A2A-17A0-42EC-9BF1-1BB3FC03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Write down the observation and the timecode, and ask a clarifying question only about what they experienced.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048F8F-273A-4EBA-80EE-14E2CD90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7DF81-B560-4950-8904-6516B8C1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F6A26D-4BF7-4378-871F-EF5E5CB3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Don't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4E8FF8-9257-46B4-B8EA-7408D2CA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Explain intent, argue the point, or talk a viewer out of a reaction — you won't be in the room for the real audience.</a:t>
            </a:r>
          </a:p>
        </p:txBody>
      </p:sp>
    </p:spTree>
    <p:extLst>
      <p:ext uri="{BB962C8B-B14F-4D97-AF65-F5344CB8AC3E}">
        <p14:creationId xmlns:p14="http://schemas.microsoft.com/office/powerpoint/2010/main" val="19873465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A280A-2C79-4235-A23F-A1CFFBA6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79A9A-C4E8-43F9-A943-E963B197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7AA18-2603-43AC-8283-9FE19870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DA949-B2EC-4A8E-8653-EE3908AB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Revision vs “make it look like mine”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EF489E-F958-4F6A-8A22-556F94A2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specific risk this clinic has to guard against.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065F9-C561-46B6-B404-801D59FC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9B62CB-4783-4E2D-A7AB-DC8EFA0D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6ED54-5F48-486E-954F-6AA5A0E8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Peer feedback can drift from diagnosing a problem in your cut to prescribing a different cut entirely — one that resembles the reviewer's own taste or approach rather than fixing what confused them.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7789A-8E3C-42EF-B61C-657554A1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F6FCE-BCFC-4045-8908-81B6C732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E07F5-4DF4-4CED-9E73-8F787D2A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Needs revision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76232-4AA3-4568-98D7-54B61E5B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Multiple independent viewers raise the same confusion or drop-off point without prompting each other — that convergence is signal.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C63FE-448F-4037-997D-ED689AA7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74093B-99B2-4995-8386-2A6FC8AA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440621-CC92-45B9-A847-5A44231E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Not how I'd have cut 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D2FEA2-B21E-4CFC-809D-4093B32A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One viewer's account of how they personally would have made the film — a preference, not a diagnosis; note it, don't chase it.</a:t>
            </a:r>
          </a:p>
        </p:txBody>
      </p:sp>
    </p:spTree>
    <p:extLst>
      <p:ext uri="{BB962C8B-B14F-4D97-AF65-F5344CB8AC3E}">
        <p14:creationId xmlns:p14="http://schemas.microsoft.com/office/powerpoint/2010/main" val="10280885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5D345C-9BD8-43BB-844E-3B5D0279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02B433-EC2C-4D9D-8105-D4AF9D21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7E04A-DBCA-4E1A-A163-34DF8D09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A9040-DCB6-4BB8-BBF8-83C44A60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Triage: pattern beats single reaction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3945C-4D63-4D08-B515-C542531D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Prioritising feedback when your remaining time is limited.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406A3-DB79-4D15-A800-109E5838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53C819-8481-4D66-B086-284E8ACE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B2476-7BF4-4061-B170-4EA63F74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5905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Feedback pattern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02C47-5B47-4474-A5FD-9C83039B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14600"/>
            <a:ext cx="30480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93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Priority this week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7CD45-1A69-4052-A92B-3B4EE285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1940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9327D8-9B55-435E-9859-2CC57D3FE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59055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Confusion about story or structure, raised by 2+ viewers independently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B27FB4-5CAA-4816-9292-CE548DA7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048000"/>
            <a:ext cx="30480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High — revise before this week ends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86C3D6-DFFC-416E-B848-0A45C4D6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0AB6CF-C745-46B6-8822-1F7C7871E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59055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single viewer's structural confusion, not repeated by others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6DA2EF-6AC7-42CC-B074-80FA8470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752850"/>
            <a:ext cx="30480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Medium — note it, watch for it again next screening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BF6105-EC0D-4F6C-B568-54F9914D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434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EE399C-59B8-46E6-A03C-FC0B5286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59055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Stylistic preference (“more close-ups”, “different music”) from any viewer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D3FEB-1F90-4DC3-B3D8-42E0DDD5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457700"/>
            <a:ext cx="30480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Low — log but do not action without a second, independent signal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CFB609-18E8-4867-81F1-9B96FA4C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D6EF70-6CE1-4288-A187-0761FE28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59055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polish notes (levels, colour, minor pacing)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063C29-9CBD-46E0-81C9-ADA7B2F02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162550"/>
            <a:ext cx="3048000" cy="552450"/>
          </a:xfrm>
          <a:prstGeom xmlns:a="http://schemas.openxmlformats.org/drawingml/2006/main" prst="roundRect">
            <a:avLst>
              <a:gd name="adj" fmla="val 2069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Deferred — this is rough-cut stage; polish comes after structure is locked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9A83D9-4CA3-41AB-B938-90591A65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165244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C57883-C027-4BC4-9629-56253D0B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918C25-A157-4DAB-A3FB-292241AA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7CE5C-2AB4-4E11-9DA5-F31A40FC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1219B-FCF1-4FD4-B6AE-6557DDED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Clinic logistics that make the method work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FD623-10A8-4E36-8C99-C8BC4F8B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structure around the viewing matters as much as the questions.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03C37-1212-49E7-83DF-AD4FE298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8D4808-E561-44D9-8E69-514E696A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EF41B-F89A-4179-BBED-9FD4C16D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B88520-08DD-4989-B2F0-2AADC3D4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389BE-3FB5-41B7-ACBF-CA1146B6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Timebox each cut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9D8FC-23B0-44C5-975E-D5788720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Fix a screening time and a feedback-round length in advance so every project gets an equal, uninterrupted hearing.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01FB2-E383-42B3-A448-31197C98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D9EC9F-03D4-4D8E-AEF9-6764F809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B0314A-E825-4B37-AFC4-26C8FCDC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One notetaker per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3A38D-3CFA-4590-A248-A8D551CF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Someone other than the maker logs timecoded observations during the single viewing — the maker is listening, not writing.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372A63-E78F-4A11-A818-ACBFED6F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3333750" cy="2238375"/>
          </a:xfrm>
          <a:prstGeom xmlns:a="http://schemas.openxmlformats.org/drawingml/2006/main" prst="roundRect">
            <a:avLst>
              <a:gd name="adj" fmla="val 51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577F3D-B515-4EB6-BF42-EEF73ECC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E25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8DBD8-1FB1-4CDE-A901-FA052898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Rotate honestly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5BC4D7-A2DC-43AC-AC46-ACB5226E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38500"/>
            <a:ext cx="2914650" cy="1266825"/>
          </a:xfrm>
          <a:prstGeom xmlns:a="http://schemas.openxmlformats.org/drawingml/2006/main" prst="roundRect">
            <a:avLst>
              <a:gd name="adj" fmla="val 902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Every project gets watched by the same small group so patterns across viewers are comparable cut to cut.</a:t>
            </a:r>
          </a:p>
        </p:txBody>
      </p:sp>
    </p:spTree>
    <p:extLst>
      <p:ext uri="{BB962C8B-B14F-4D97-AF65-F5344CB8AC3E}">
        <p14:creationId xmlns:p14="http://schemas.microsoft.com/office/powerpoint/2010/main" val="16570164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AEF8BD-DA00-4808-8AFF-FEB1C9DF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088C0-8AE7-43D6-AE8F-13965B43D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D164BB-E3B5-46D5-8500-583DD541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522FD4-4891-4123-B44A-4B0EC9BA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media record re-enters the room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0ACAF-B9C5-45BD-8656-EC2D2DFF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rough cut is the first place an unreleased shot becomes visible to someone other than you.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DE2B6-2279-453D-9A69-72868EDF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676149-71D5-45B9-9E96-A618B7353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6B6C3-5242-48F5-B270-F982003A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Check your media record against what actually made the cut, not just what you shot — a shot with no consent or an unreleased piece of external media does not belong in a rough cut you're screening to other people.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1A1A0-B79D-42AD-BD6C-BB0C4202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4B65B7-2225-4A8A-906B-B35C8B33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65E26A-34C4-434E-B5BB-82EB6E3D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Before this clinic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E9F56-3886-4C4F-A077-EA63EF53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Cross off every shot in the timeline against your consent and media record from earlier weeks.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B0066-4831-4BFB-96B4-29509503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BBD2EB-F794-4190-9210-5893655D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E953E-FAA7-4AB3-982B-C2999C94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If something is missing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78647A-A5A7-4FE9-8D1B-007B0B66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Cut it or blur/replace it before screening — don't wait for a viewer to ask.</a:t>
            </a:r>
          </a:p>
        </p:txBody>
      </p:sp>
    </p:spTree>
    <p:extLst>
      <p:ext uri="{BB962C8B-B14F-4D97-AF65-F5344CB8AC3E}">
        <p14:creationId xmlns:p14="http://schemas.microsoft.com/office/powerpoint/2010/main" val="469194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D7C69-818B-4D97-A5FE-9162A371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E92B3-8CFF-4A67-8828-BDAE3B90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A31E9-0B25-49BD-BD04-3F0EBA958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03256-95BB-4A27-B853-26A45E0E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Test both a sound-on and a sound-off pass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D4B19E-4F89-4E9D-8933-74413D91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9's reading-context lesson applies to this clinic too.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5BFAC-99CF-438B-924F-782061BD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CE790-A093-41F3-8A1B-BE1C5199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0364B-26F4-44D4-9757-DA78A97D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914400"/>
          </a:xfrm>
          <a:prstGeom xmlns:a="http://schemas.openxmlformats.org/drawingml/2006/main" prst="roundRect">
            <a:avLst>
              <a:gd name="adj" fmla="val 125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rough cut you screen with sound on for a small group is not the only way this project will eventually be watched. If time allows, run a second, silent pass with captions to see whether the story still holds without the audio track carrying 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991D55-2DCB-4C40-8186-217F8DEC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76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4A6406-F9C2-446E-A22F-8AE42D8A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139049-8142-450E-93CC-561F2CA7B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Sound-on pass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FAADD7-CDEE-494F-AA56-BBD4D1B1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Tests whether ambient sound, dialogue and music are doing the job you intend at this stage.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416982-8D89-44A4-AFD1-19572B20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1965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897739-E8AA-483D-A2A2-8AAC46A4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7AABB1-DBA3-4B0E-9F74-5A780729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Muted / captioned pass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A3991-FE1B-4255-ACBB-C966E25E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Tests whether the edit's structure and framing alone still communicate the story — the true test of the cut, not the mix.</a:t>
            </a:r>
          </a:p>
        </p:txBody>
      </p:sp>
    </p:spTree>
    <p:extLst>
      <p:ext uri="{BB962C8B-B14F-4D97-AF65-F5344CB8AC3E}">
        <p14:creationId xmlns:p14="http://schemas.microsoft.com/office/powerpoint/2010/main" val="7590419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8BA564-A21C-44DD-B909-711F68C4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E6ACC-40EB-45EB-A670-D7163A02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49BC97-7A32-4BA4-B80C-DD7EB079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53ED9-BC96-48C3-95E1-F2E275EF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Reading the timeline like a viewer, not a maker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9E1E47-1F2C-4B82-B571-67FD3604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to look at on your own timeline before you screen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C36E7-DB8C-4401-A4CD-F4EDF9A1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40B20-5D42-484B-A4B6-A8227430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4a7ce8fc54176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7AAB56-9F6B-41EF-88C6-FE20BA85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1047750"/>
          </a:xfrm>
          <a:prstGeom xmlns:a="http://schemas.openxmlformats.org/drawingml/2006/main" prst="roundRect">
            <a:avLst>
              <a:gd name="adj" fmla="val 1090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26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You already know what every cut means because you made it. Before the clinic, try to watch your own rough cut once as if seeing it for the first time — it will not fully work, but it surfaces the most obvious problems before a peer has to name them.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5DF71-51DD-4155-9AED-0910C17B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957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0ECA55-B359-455A-BBEF-60C4463D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052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B71B9-59B4-4CB1-B9AA-ABC361E2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957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useful self-check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E8518-6C4B-43C7-87B5-220B0C8B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Cover the picture and listen only to sound, then cover the sound and watch only picture — note where either alone confuses you.</a:t>
            </a:r>
          </a:p>
        </p:txBody>
      </p:sp>
    </p:spTree>
    <p:extLst>
      <p:ext uri="{BB962C8B-B14F-4D97-AF65-F5344CB8AC3E}">
        <p14:creationId xmlns:p14="http://schemas.microsoft.com/office/powerpoint/2010/main" val="11129230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F16D46-2F1E-420B-8111-D0E2CEFCE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81ECD-E1C2-4B7B-8ED5-FC071E3E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F4739-D831-4900-B254-2070F606D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81A87-27F0-45E4-9207-0ED921C2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Continuity and rhythm problems surface here first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5CAE4-44E0-4F84-8C01-3DDC997E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clinic is where Week 8's editing craft gets tested against a real, unbriefed viewer.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6EF46-EB94-4B9F-A88D-FF4E0647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9BF6C-3FDA-4517-BD42-FE8E0D87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49E5F-D1D5-474D-93EE-7FA48356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4762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Symptom in feedback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B20D38-9EB9-4331-8564-658E9378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52700"/>
            <a:ext cx="4381500" cy="247650"/>
          </a:xfrm>
          <a:prstGeom xmlns:a="http://schemas.openxmlformats.org/drawingml/2006/main" prst="roundRect">
            <a:avLst>
              <a:gd name="adj" fmla="val 4615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38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Likely editing-craft cause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D87BC-8B61-45F1-8C2A-62FD5229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10382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BCE24-077F-4A1D-85E7-017952BF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4762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Screen-direction break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472F5D-5096-4A1D-8C7B-759DB44A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438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viewer reports losing track of who is where or who is speaking to whom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8AF45-81B4-4DBB-90AD-878F1E37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B776D-7313-4527-B9CD-143DEBF0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4762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Pacing drag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AB8061-843B-4FD8-A18D-C7544A08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86200"/>
            <a:ext cx="438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viewer names a specific stretch as “slow” or their attention drifting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2E1602-1204-4B2A-8489-CA6B4FFE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0B091-0FB4-4430-A646-B6947F8D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48200"/>
            <a:ext cx="4762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Unclear point of 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38B4B4-074B-4D18-9D36-DED2C86B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48200"/>
            <a:ext cx="438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viewer can't say whose experience the cut is following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6529AE-7E48-4ECB-A5C3-9EDA9F4D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0A9105-D20E-46F7-BA82-90EDFC38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4762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Jump-cut confusion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C19946-C08D-47FE-90C9-D28A5427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10200"/>
            <a:ext cx="438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viewer reads an intended time-compression cut as a mistake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33B546-0A98-4021-A076-73AA8613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38850"/>
            <a:ext cx="1038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399752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481CE-91C9-4C48-82C5-1C4FAE75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73909-373B-4A04-B115-F71879F6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CBF0F-9F39-4587-9448-8B7B8F81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C8455-AF1A-4BD5-8E34-14D96BE3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“two changes and why” deliverable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41F2D-ABC0-4AFA-868B-68E26549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rehearsal for professional practice: dailies review, editor's cut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BC020-C664-4A77-B6DF-59B513DC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70E4B-E25D-480E-AB39-851524B3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29C72-D4A1-4F3F-ADFA-7FF1305E1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EA802-D495-40B6-96C3-C4AAF7AA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C377D9-9ECF-4314-BDAF-5BE3A4550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professionals 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707FC-E162-4D51-A31A-C6C4E4AF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In a dailies review or a cut screening, an editor doesn't just list what changed — they connect each change to a specific viewer or producer observation.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69839-9937-4E6A-AA11-BEF1AD25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457450"/>
            <a:ext cx="5286375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DF59A-9033-40E9-A80A-624C2DD2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F3796D-19FD-4F53-AF22-1DE05FBB8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5750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you write down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8AD5E0-FEBC-4BF1-A32C-63231DB6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238500"/>
            <a:ext cx="4867275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For each of your two chosen changes: the observation that triggered it, which viewer(s) raised it, and the edit decision you made in response.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AFA92-DF87-4B79-AF46-9BEA9DC02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7680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05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This reasoning — not just the list of changes — is exactly what the dossier records and what “revision through feedback” means as a marking criterion.</a:t>
            </a:r>
          </a:p>
        </p:txBody>
      </p:sp>
    </p:spTree>
    <p:extLst>
      <p:ext uri="{BB962C8B-B14F-4D97-AF65-F5344CB8AC3E}">
        <p14:creationId xmlns:p14="http://schemas.microsoft.com/office/powerpoint/2010/main" val="3810005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9695A-7794-4692-9F44-EE875F58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2C8CA-63A4-481D-AA0E-6BF103D2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D3427D-9D55-452A-8D67-EC87D3A1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62699-88A6-4679-8F8F-5D56D66D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Documenting the sticky-note pile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159BFB-14AF-4CDC-8098-C11139BC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Turning a room full of scattered observations into two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C32836-9FCD-467D-B553-60520C74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381B7-0F36-4637-AECA-B49B5383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c98f3daf64a4d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A2134-4DC2-44E2-959E-C58AC974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84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Whatever format your notes take — sticky notes, a shared doc, timecoded comments — the same triage applies: cluster by moment in the cut, count how many independent viewers hit the same moment, then rank.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0631F-9DE5-4CF8-8680-7C03C7BB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F187A7-CE20-4E71-813A-BA12708B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2FF43E-E6EA-4F29-931D-4C0C9A2F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Cluster first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19DCC-C7E1-4129-9412-33833E55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Group notes by timecode/moment before judging any single note in isolation.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6029A8-57E6-4670-AA93-B7BBFC8F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E38F73-CA51-42A7-B93C-F4243435A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6AF5A3-54D8-421C-80CE-8885598A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Rank second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84742D-9013-49E2-A1E7-E0BEB30B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moment with the most independent hits becomes your first change; the second-most, your second.</a:t>
            </a:r>
          </a:p>
        </p:txBody>
      </p:sp>
    </p:spTree>
    <p:extLst>
      <p:ext uri="{BB962C8B-B14F-4D97-AF65-F5344CB8AC3E}">
        <p14:creationId xmlns:p14="http://schemas.microsoft.com/office/powerpoint/2010/main" val="174446087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8F752-8344-49F7-9627-FF5E0037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26704-02C7-448E-853E-79430431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73E37-36A9-4FAF-8DC4-3371A2AD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AE5CC-BC5B-4436-BC5E-76197B6C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Timeboxing the clinic itself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D5BAD-BF6A-42E1-9E2C-78DCB19A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Structure protects every project's chance at an equal, useful hearing.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290D0-FDA3-46D1-95EC-17F6B5D1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527DE-4572-4C18-A346-C824DD1D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9770db30d454a"/>
          <a:srcRect xmlns:a="http://schemas.openxmlformats.org/drawingml/2006/main" l="4922" t="0" r="49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1A720-95A6-46B8-879B-B24FF047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clinic with no time limits collapses into the loudest or most talkative project getting the most attention. Fix a screening length and a feedback-round length before you start, and hold to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EDD6F-1B51-4254-9969-FA87DEAD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698C55-2EB2-42D6-BC33-877EBDB5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51E612-0AEF-45C9-9D3E-A8941F43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workable split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2722F-8CE1-4B25-AF61-97A3A6E9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Roughly: 1x the cut's own runtime to watch, then 2–3x that runtime for structured feedback per project.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FA5070-E2D6-4BD0-93E6-2CDEDE9D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AC66D4-CD48-4F17-9D71-673D904C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764B5B-AA21-4830-B9B3-62EA1017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Enforce it kindly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1AE6E-1A0F-4D0B-AAF0-3FB4B317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visible timer (not a person interrupting the discussion) keeps the group on schedule without adding friction.</a:t>
            </a:r>
          </a:p>
        </p:txBody>
      </p:sp>
    </p:spTree>
    <p:extLst>
      <p:ext uri="{BB962C8B-B14F-4D97-AF65-F5344CB8AC3E}">
        <p14:creationId xmlns:p14="http://schemas.microsoft.com/office/powerpoint/2010/main" val="7529703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10A0E-1108-49C6-8B58-59D31824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BF8962-D647-4F0F-B432-5C7A4B5E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555DC2-F683-425E-A48B-0280DA5E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35FEE-F16D-489E-9740-5F16B53A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When the group disagrees with itself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3561F4-5EFE-4AE9-A174-8295B6B0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Contradictory feedback is data too, not a deadlock.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9F50F-8658-43F6-8C07-E8A65713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061DE-E02A-4F34-B002-EEC52FA3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100E9-80D8-482A-9AC1-EA8C619F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Two viewers sometimes give opposite notes about the same moment. That contradiction usually means the moment is genuinely ambiguous — which is itself useful information, distinct from either viewer simply being wrong.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4972A0-4575-4668-A206-C35AD5C2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FB17E-613F-4525-B54B-29283126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88E44-D585-4913-9EE9-D8E82EC3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If the ambiguity is intentional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5C6E2F-FBB6-40F7-9C7F-FF5C54A4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Good — you've confirmed the moment reads as open, which may be exactly your intended effect. Leave 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BC967-C705-4EE7-BFCE-58ADE804D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E1175-D44B-406F-8035-B30600F1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CA65D-6EEB-4FD5-9C2F-A190C479B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If the ambiguity is accidental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D38562-4AE5-4A54-87FA-5DE56BAF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The moment needs a clearer signal (a shot choice, a sound cue, a line of dialogue) to resolve it in the direction you intend.</a:t>
            </a:r>
          </a:p>
        </p:txBody>
      </p:sp>
    </p:spTree>
    <p:extLst>
      <p:ext uri="{BB962C8B-B14F-4D97-AF65-F5344CB8AC3E}">
        <p14:creationId xmlns:p14="http://schemas.microsoft.com/office/powerpoint/2010/main" val="162068232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DBB800-D5E5-4017-A009-C196E958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55636-BCE3-4642-BADC-24155C18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7D51A0-E235-4375-8FBB-4AC64246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FEE58-B60C-4CC6-A442-7D8DFE5D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What not to change this week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B8E747-368F-4736-BD7D-287B730B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Rough-cut stage has a scope boundary.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E95B5-0AA2-463D-8564-A08F5632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BCC73D-2217-4648-8FB0-3F864397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3D143-4B0A-44EB-BE72-5F3B2661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5745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DFDA6E-0B0D-4ACC-B5E7-95190D17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4CFF6B-CEF7-46B4-AD50-DE14C9F5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In scope now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9F35AF-2BD2-4EC2-8985-E9C01607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Scene order, shot selection for structure, trims that fix confusion about who/what/when.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DBC5F-AE65-4C3E-9B07-0B5330BD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5745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C86BF3-6046-49F6-B2D7-5D6E14B0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B7718-96E9-48F4-837A-315AA245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Defer to fine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11CC2-4321-4153-989A-64FE9796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23850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Audio levels, colour, music choice, precise cut-point timing — these depend on a locked structure.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D9A679-F2AD-4D19-8378-587D2F53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333375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520074-3B42-4E94-AEDF-6B8E968C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6700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54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7FE12-9E24-4FA4-8E8A-D39B37BC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857500"/>
            <a:ext cx="2914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 for scope creep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BD3505-A60C-46FF-83FB-B3631DFD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38500"/>
            <a:ext cx="2914650" cy="1171575"/>
          </a:xfrm>
          <a:prstGeom xmlns:a="http://schemas.openxmlformats.org/drawingml/2006/main" prst="roundRect">
            <a:avLst>
              <a:gd name="adj" fmla="val 9756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“While I'm in here” changes unrelated to a logged piece of feedback — resist unless it's fast and free.</a:t>
            </a:r>
          </a:p>
        </p:txBody>
      </p:sp>
    </p:spTree>
    <p:extLst>
      <p:ext uri="{BB962C8B-B14F-4D97-AF65-F5344CB8AC3E}">
        <p14:creationId xmlns:p14="http://schemas.microsoft.com/office/powerpoint/2010/main" val="16635395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4556A0-10B3-4FDA-9917-B89B8EB7E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A521A-637D-4FA4-BC44-1170FD91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B9A271-D073-4811-A14A-D9F96D0A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E416D-62E2-487B-8356-F169FB28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Reference-viewing task, answered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E387B-5835-4077-A901-5327DA15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Session 10's prompt: read comments on a short work critically.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4E7C5-C741-4594-ADDC-4E9C2C9D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AAB306-DB03-4CC1-AF55-4B389D34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C85FE-6768-45DC-92DC-B0A610BC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05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Before this clinic, you were asked to read feedback on a short work and judge which comments identify an observable choice and which merely state a preference.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E2FC1-D23E-4AAF-B284-3D72ABF8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B9075A-1633-45F8-A29E-6B10FD33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289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9E9404-AC18-41F1-B278-B3CAF2622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2099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Underline any comment that names a timecode, a specific shot, or a specific viewer reaction.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BB6C4-AD1D-47CB-9913-8EF45C21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719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7EC00-4E3F-4521-A100-A275D0F8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004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6737D0-63D2-4552-92A4-31DA964C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7814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Cross out any comment that only states what the commenter personally prefers.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9848D1-DB33-47FC-AC03-955BACAD6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434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515F8F-04C1-42E6-8ED1-B4D1D649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719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260E6A-A4AE-4869-9FEC-C60B7B34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529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For each underlined comment, write the one-sentence problem it points to.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EF61B6-49E0-4E84-A90F-61C76613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304800" cy="3048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417F8-A6A1-434B-9F81-950475E15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43475"/>
            <a:ext cx="304800" cy="2286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3838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CAC55C-DBBD-423E-987A-9289F3F8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924425"/>
            <a:ext cx="9563100" cy="285750"/>
          </a:xfrm>
          <a:prstGeom xmlns:a="http://schemas.openxmlformats.org/drawingml/2006/main" prst="roundRect">
            <a:avLst>
              <a:gd name="adj" fmla="val 4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1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Bring your marked-up example to compare with a partner's before your own clinic round.</a:t>
            </a:r>
          </a:p>
        </p:txBody>
      </p:sp>
    </p:spTree>
    <p:extLst>
      <p:ext uri="{BB962C8B-B14F-4D97-AF65-F5344CB8AC3E}">
        <p14:creationId xmlns:p14="http://schemas.microsoft.com/office/powerpoint/2010/main" val="16861657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DD496B-11F7-4813-87CB-2389C7B5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65BFEB-EB3B-4BB3-81A4-B15D6D9B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A188B-BC1C-4B47-B9EF-4439F4E4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609F5-B4A4-4559-9592-E96B6082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Applying this to your own final project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54045-A8D5-4AE3-8C29-102A4C27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this session's method plugs into your production dossier.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76177-1B3D-40DE-9A8E-14F92D17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C3BAE-4368-42BF-A1EB-4AB84292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ca22b2ac84f80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6D45EE-16C1-4106-AB62-93735ECE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8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dossier due at submission asks for your production log, two feedback changes and the reasoning behind them — this clinic is where you generate that exact evidence, not an afterthought written later from memory.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C438F-0EFF-418C-BF3E-8BA571E4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3B602-06C0-4BFB-AA1C-7E15B32E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7B058-7BA9-40A2-8889-9EDA28A31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Capture it live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49EA11-9A31-4814-916B-FF08343E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Write the observation → change → reasoning chain during or immediately after this clinic, while it's accurate.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6D5E6-9EC0-474D-A306-44AAD889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5C1538-FC2D-4656-98EE-A4AF5FB4F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BC6B35-6F84-4FDC-8636-30D61554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Keep the raw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4B9DA5-9A66-4C85-A6C5-F897ECDE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Retain the timecoded feedback log itself as evidence behind your two-change summary.</a:t>
            </a:r>
          </a:p>
        </p:txBody>
      </p:sp>
    </p:spTree>
    <p:extLst>
      <p:ext uri="{BB962C8B-B14F-4D97-AF65-F5344CB8AC3E}">
        <p14:creationId xmlns:p14="http://schemas.microsoft.com/office/powerpoint/2010/main" val="10165520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B71784-2D83-4B5A-B74B-0A07F1BB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649F04-451E-4532-BF6A-13AC5391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CA8D0-C4DA-4F53-84C1-681FFCB3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85671-9133-433C-9A12-8B4B32DB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From this clinic to Week 11's peer review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B1F4E-C955-4E52-9A06-2135879E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This is a rehearsal, not the final gate.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4FD9C-AE57-427D-AFF0-4C6146FC8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0F6BF6-774C-43D2-B3C9-0557007C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6D4FB-60EE-4132-BD31-11D6C723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1028700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rough-cut clinic tests structure while there's still time to fix it. Week 11's peer review comes later, on a revised cut, and asks a stricter question: does the fix actually work, and is the cut ready to lock?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02DDC-080C-41CA-AF0B-49278736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A0E61-5C5F-4FDE-B6B4-24985B82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2D0DA-64F3-40F0-ABFF-80F8A675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This week (Week 10)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1EB2B0-2D02-46BC-B0B1-0E95565E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Structural triage on a rough, unpolished assembly — expect real problems and expect to find several.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A2025B-BE92-4ED3-A2E2-2A23F7861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19500"/>
            <a:ext cx="5286375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A4B408-AB42-4DE6-8283-22A1294E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AF00D5-FDA9-4B77-A353-EADAA6F2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019550"/>
            <a:ext cx="4867275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Next milestone (Week 11)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869AF-9F80-4E53-9DDB-E854ED2C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400550"/>
            <a:ext cx="4867275" cy="1028700"/>
          </a:xfrm>
          <a:prstGeom xmlns:a="http://schemas.openxmlformats.org/drawingml/2006/main" prst="roundRect">
            <a:avLst>
              <a:gd name="adj" fmla="val 1111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revised cut is tested again, this time checking whether Week 10's fixes actually resolved what viewers reported.</a:t>
            </a:r>
          </a:p>
        </p:txBody>
      </p:sp>
    </p:spTree>
    <p:extLst>
      <p:ext uri="{BB962C8B-B14F-4D97-AF65-F5344CB8AC3E}">
        <p14:creationId xmlns:p14="http://schemas.microsoft.com/office/powerpoint/2010/main" val="72049994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4FCA35-E475-4185-9B2D-0646195BF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4B758-8A1C-4EBA-8D6E-5DA0A098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43288-05EA-4DAA-ADA6-B71A5B8E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A90563-BEAF-48EC-AD6F-149FA717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Hands-on notes: writing the feedback log during a clinic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F9368C-0046-41FC-9053-7B3896B9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a usable, timecoded note actually looks like on paper.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7CF02-2DA5-4FD3-B219-DF0D9D3D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2FB70-6976-4F9F-8D30-F34A74C5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a31ebe5e54a6b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82371-2FAB-4DB0-B643-BB7649E9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857250"/>
          </a:xfrm>
          <a:prstGeom xmlns:a="http://schemas.openxmlformats.org/drawingml/2006/main" prst="roundRect">
            <a:avLst>
              <a:gd name="adj" fmla="val 13333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05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fast, legible template beats a perfect one you can't keep up with during a live screening: timecode, one line of what happened, one line of the viewer's reaction.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CE8EAB-26A6-4669-9424-EBFA951A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599F8-FD31-40AC-AC7E-FB50318C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3BD95-DCE8-423F-828A-01D8306B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Minimum viable note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B61F3-1D62-46CE-9FBA-7322C012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0:42 — cut to wide — “lost track of who was talking”. Three fields, every time.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00BBA-27E5-4D96-A112-8576A471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A931F-6E69-46F4-94D2-863BFFEC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BB7645-2D8C-43F7-AE05-9F1A5EF7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After the screening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3915A7-E190-4E3E-830B-12E9DEBF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Rewrite messy live notes into the clustered/ranked format from the triage slide within the same day, while memory is fresh.</a:t>
            </a:r>
          </a:p>
        </p:txBody>
      </p:sp>
    </p:spTree>
    <p:extLst>
      <p:ext uri="{BB962C8B-B14F-4D97-AF65-F5344CB8AC3E}">
        <p14:creationId xmlns:p14="http://schemas.microsoft.com/office/powerpoint/2010/main" val="21452604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0FC6A-03ED-422A-A739-08028E28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9D9C4-1B7C-4B81-A26C-4BE0F5CB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60D51-33ED-487A-8C54-A029376B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94B45-9B01-43A8-974D-9348AD7F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Reviewing an edit on a plain monitor before the clinic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A82D18-99B1-4EED-9717-A03080CA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Check the technical basics before you ask people's time for content feedback.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92EBF-DCE9-4CD5-B0D3-E9F8C059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16A44-F841-433F-B7FA-A6EF722A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3eb0f20314f9e"/>
          <a:srcRect xmlns:a="http://schemas.openxmlformats.org/drawingml/2006/main" l="9918" t="0" r="991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2381250"/>
            <a:ext cx="44196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D5C516-5571-470E-B6C1-9770E9C3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95550"/>
            <a:ext cx="6000750" cy="952500"/>
          </a:xfrm>
          <a:prstGeom xmlns:a="http://schemas.openxmlformats.org/drawingml/2006/main" prst="roundRect">
            <a:avLst>
              <a:gd name="adj" fmla="val 12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8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A clinic slot is for content and structure feedback, not for someone spotting a file that won't play or audio that's silent — confirm the cut exports and plays correctly on a machine other than your own before you screen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5BC287-71AB-41EE-8EF2-C7A9A9CF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00075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C83708-15C5-460A-82AF-7660CF49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29050"/>
            <a:ext cx="495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A7DED2-5065-46DB-8621-D7AAA13F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581650" cy="257175"/>
          </a:xfrm>
          <a:prstGeom xmlns:a="http://schemas.openxmlformats.org/drawingml/2006/main" prst="roundRect">
            <a:avLst>
              <a:gd name="adj" fmla="val 4444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211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Quick pre-clinic check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F7FE6-6D01-45B5-8FCD-64D6E077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5581650" cy="571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Play the exported file start to finish on a different device; confirm picture and sound both run for the full length.</a:t>
            </a:r>
          </a:p>
        </p:txBody>
      </p:sp>
    </p:spTree>
    <p:extLst>
      <p:ext uri="{BB962C8B-B14F-4D97-AF65-F5344CB8AC3E}">
        <p14:creationId xmlns:p14="http://schemas.microsoft.com/office/powerpoint/2010/main" val="192667143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ABB54-81C3-4032-84AF-9DCBFBA1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F7256-8AFE-4329-BAAD-11C01AF7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F8083-237D-4DC0-B9CA-8E1D9F2C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3DE52-B9E1-471A-B189-FE8162DE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Clinic session checklist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C806A-097A-428F-875E-D88D3D7D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What you produce and submit for this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5CBE7-0054-4552-B353-31E19C4D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3B66B-4F6F-48E9-9F3F-3307B080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78D595-0811-425E-BF59-46A476CF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428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6D4CE-8C58-4E6C-9218-95D9C1AF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476500"/>
            <a:ext cx="8191500" cy="533400"/>
          </a:xfrm>
          <a:prstGeom xmlns:a="http://schemas.openxmlformats.org/drawingml/2006/main" prst="roundRect">
            <a:avLst>
              <a:gd name="adj" fmla="val 21429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9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Bring a 90-second to 3-minute rough cut, a short list of questions for viewers, and your media record.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1C3A0-85CD-4F08-91A7-3F897590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8097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In session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1B5DC-D536-48AF-AB05-9D19B170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0"/>
            <a:ext cx="8191500" cy="495300"/>
          </a:xfrm>
          <a:prstGeom xmlns:a="http://schemas.openxmlformats.org/drawingml/2006/main" prst="roundRect">
            <a:avLst>
              <a:gd name="adj" fmla="val 2307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8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Watch each cut once without interruption; give and receive feedback anchored to observable moments, not preferences.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2E19E-5B26-4580-83BD-2CC66364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00025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Evidence to submit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728FD-343E-4825-B411-BB199280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71950"/>
            <a:ext cx="8191500" cy="571500"/>
          </a:xfrm>
          <a:prstGeom xmlns:a="http://schemas.openxmlformats.org/drawingml/2006/main" prst="roundRect">
            <a:avLst>
              <a:gd name="adj" fmla="val 2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355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A timecoded feedback log, two chosen changes, and one sentence each on why you are making them — feeding directly into your dossier.</a:t>
            </a:r>
          </a:p>
        </p:txBody>
      </p:sp>
    </p:spTree>
    <p:extLst>
      <p:ext uri="{BB962C8B-B14F-4D97-AF65-F5344CB8AC3E}">
        <p14:creationId xmlns:p14="http://schemas.microsoft.com/office/powerpoint/2010/main" val="4434179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B1D412-8E9D-491E-B1CB-DAACFCF1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B3829-82B0-4B8D-8789-5EC72264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03BAFE-4856-4792-9327-CFBC8071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ADBF6F-7D5D-4D0B-BC1C-766F38DA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Technical review rubric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77CA3-0EBA-42A8-9FC2-C1F88C59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How your rough-cut clinic evidence is assessed.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969D5-4C1B-45EA-BB08-C4F71AEE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7F4B2-CD0C-4BA6-B856-DFE7F55E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DF4381-C006-4160-A05A-81EEC69D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765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Observable feedback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B63DE2-FF8C-4736-8376-C373B787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4765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Feedback given and received is anchored to specific moments, not general taste.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8A5B3-3F7D-44E1-80E0-3A61E202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6CABAC-3D44-49A8-823F-8CBCD0A9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194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Triage discipline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9063E-3AAF-41B0-B7EB-BE8B9BBF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2194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Chosen changes reflect patterns across viewers, not a single idiosyncratic note.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93E4AF-74C1-44F3-A2AA-545BBFCF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242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BA965-F5F5-4862-AA24-CC09894C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Reasoning recorded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27BB5-835F-4225-AC31-7C96651E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96240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Each change is paired with the observation and reasoning that produced 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42D106-CD6D-44F7-926A-E334FBBD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6722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4096E-02E1-4C14-B11B-2E1646F1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05350"/>
            <a:ext cx="2095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51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Consent/media check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24429-8625-4E21-BF5C-B8184C11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705350"/>
            <a:ext cx="7429500" cy="400050"/>
          </a:xfrm>
          <a:prstGeom xmlns:a="http://schemas.openxmlformats.org/drawingml/2006/main" prst="roundRect">
            <a:avLst>
              <a:gd name="adj" fmla="val 28571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The rough cut screened is confirmed consistent with the media record.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59A098-9FBC-40F1-93CF-BC58A386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0175"/>
            <a:ext cx="9953625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1588364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DC341D-E45C-4158-8F93-521D7C11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4762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83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0675F-8AA2-43A2-8385-D533660B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"/>
            <a:ext cx="25717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 / UNIVERSITY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BD989-E887-42A6-8956-8220C428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71500"/>
            <a:ext cx="2381250" cy="19050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7037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WEEK 10  /  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22BEF-0D87-467A-8081-D07E3FA0D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572750" cy="514350"/>
          </a:xfrm>
          <a:prstGeom xmlns:a="http://schemas.openxmlformats.org/drawingml/2006/main" prst="roundRect">
            <a:avLst>
              <a:gd name="adj" fmla="val 22222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9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E252B"/>
                </a:solidFill>
                <a:latin typeface="Aptos"/>
                <a:ea typeface="Aptos"/>
                <a:cs typeface="Aptos"/>
              </a:rPr>
              <a:t>Recommended practice and preparation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15C62-8F11-4565-B164-9DF75792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10382250" cy="323850"/>
          </a:xfrm>
          <a:prstGeom xmlns:a="http://schemas.openxmlformats.org/drawingml/2006/main" prst="roundRect">
            <a:avLst>
              <a:gd name="adj" fmla="val 35294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42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Before next session.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2EE21-8CCB-4ACD-9AE3-7248F5F4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48400"/>
            <a:ext cx="11125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D0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0149F2-0BAA-4496-BBA0-4C273447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9850"/>
            <a:ext cx="4857750" cy="171450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21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4515C"/>
                </a:solidFill>
                <a:latin typeface="Aptos"/>
                <a:ea typeface="Aptos"/>
                <a:cs typeface="Aptos"/>
              </a:rPr>
              <a:t>SLOP1416  Visual Storytelling for Short-Form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8D834-B946-4C44-A1D2-09CE5941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238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Feedback methodology reference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3158D-D544-42BE-852F-DD075C53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Pixar/Ed Catmull, on candour and the ‘Braintrust’ review process: https://hbr.org/2008/09/how-pixar-fosters-collective-creativity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61E2F-6C10-4A8F-8BF9-D2C313B9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Editing reference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A41FC-C0FC-47F9-BAF7-85F99F33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287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2642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E25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E252B"/>
                </a:solidFill>
                <a:latin typeface="Aptos"/>
                <a:ea typeface="Aptos"/>
                <a:cs typeface="Aptos"/>
              </a:rPr>
              <a:t>Walter Murch, In the Blink of an Eye (on rhythm and story-first revision): general reference, no single URL.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2C1A1-EC5D-471E-92C3-EA935A69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28575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3071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7831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831A"/>
                </a:solidFill>
                <a:latin typeface="Aptos"/>
                <a:ea typeface="Aptos"/>
                <a:cs typeface="Aptos"/>
              </a:rPr>
              <a:t>Bring to Week 11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E1343-3637-4A44-9D96-3D1BA2C2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906000" cy="266700"/>
          </a:xfrm>
          <a:prstGeom xmlns:a="http://schemas.openxmlformats.org/drawingml/2006/main" prst="roundRect">
            <a:avLst>
              <a:gd name="adj" fmla="val 42857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47378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451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44515C"/>
                </a:solidFill>
                <a:latin typeface="Aptos"/>
                <a:ea typeface="Aptos"/>
                <a:cs typeface="Aptos"/>
              </a:rPr>
              <a:t>A revised cut responding to your two logged changes, updated captions, and a draft dossier.</a:t>
            </a:r>
          </a:p>
        </p:txBody>
      </p:sp>
    </p:spTree>
    <p:extLst>
      <p:ext uri="{BB962C8B-B14F-4D97-AF65-F5344CB8AC3E}">
        <p14:creationId xmlns:p14="http://schemas.microsoft.com/office/powerpoint/2010/main" val="16015049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2026-09-13T05:32:02.3380000Z</dcterms:created>
  <dcterms:modified xsi:type="dcterms:W3CDTF">2026-09-13T05:32:02.3380000Z</dcterms:modified>
</coreProperties>
</file>