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a62fadfc664f68" /><Relationship Type="http://schemas.openxmlformats.org/officeDocument/2006/relationships/extended-properties" Target="/docProps/app.xml" Id="R64b941fe492643e6" /><Relationship Type="http://schemas.openxmlformats.org/officeDocument/2006/relationships/officeDocument" Target="/ppt/presentation.xml" Id="R0de67e80be8b43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09610f9d7e4a2d"/>
  </p:sldMasterIdLst>
  <p:notesMasterIdLst>
    <p:notesMasterId xmlns:r="http://schemas.openxmlformats.org/officeDocument/2006/relationships" r:id="Rc2e774d37191446b"/>
  </p:notesMasterIdLst>
  <p:sldIdLst>
    <p:sldId xmlns:r="http://schemas.openxmlformats.org/officeDocument/2006/relationships" id="256" r:id="R28faf7616374446f"/>
    <p:sldId xmlns:r="http://schemas.openxmlformats.org/officeDocument/2006/relationships" id="257" r:id="R897d96beb7364cf0"/>
    <p:sldId xmlns:r="http://schemas.openxmlformats.org/officeDocument/2006/relationships" id="258" r:id="R28bfa101e2da442d"/>
    <p:sldId xmlns:r="http://schemas.openxmlformats.org/officeDocument/2006/relationships" id="259" r:id="Re083eae73c6f42a4"/>
    <p:sldId xmlns:r="http://schemas.openxmlformats.org/officeDocument/2006/relationships" id="260" r:id="Rb7d24c7140704be9"/>
    <p:sldId xmlns:r="http://schemas.openxmlformats.org/officeDocument/2006/relationships" id="261" r:id="Re8a3a582ef364a37"/>
    <p:sldId xmlns:r="http://schemas.openxmlformats.org/officeDocument/2006/relationships" id="262" r:id="Red28185d1c194860"/>
    <p:sldId xmlns:r="http://schemas.openxmlformats.org/officeDocument/2006/relationships" id="263" r:id="Re3899237dd6d455e"/>
    <p:sldId xmlns:r="http://schemas.openxmlformats.org/officeDocument/2006/relationships" id="264" r:id="R21e899ddaa204eb4"/>
    <p:sldId xmlns:r="http://schemas.openxmlformats.org/officeDocument/2006/relationships" id="265" r:id="Re593d411534e42a1"/>
    <p:sldId xmlns:r="http://schemas.openxmlformats.org/officeDocument/2006/relationships" id="266" r:id="R2ca810243e0149cf"/>
    <p:sldId xmlns:r="http://schemas.openxmlformats.org/officeDocument/2006/relationships" id="267" r:id="R4a9b4d232b854d73"/>
    <p:sldId xmlns:r="http://schemas.openxmlformats.org/officeDocument/2006/relationships" id="268" r:id="Rf9fbb3b019aa4c54"/>
    <p:sldId xmlns:r="http://schemas.openxmlformats.org/officeDocument/2006/relationships" id="269" r:id="R9a46b1ee01b14979"/>
    <p:sldId xmlns:r="http://schemas.openxmlformats.org/officeDocument/2006/relationships" id="270" r:id="R745692028cb143c7"/>
    <p:sldId xmlns:r="http://schemas.openxmlformats.org/officeDocument/2006/relationships" id="271" r:id="R37a8abc3e24445eb"/>
    <p:sldId xmlns:r="http://schemas.openxmlformats.org/officeDocument/2006/relationships" id="272" r:id="R2c17abc501d24376"/>
    <p:sldId xmlns:r="http://schemas.openxmlformats.org/officeDocument/2006/relationships" id="273" r:id="Rf2bb433e36904314"/>
    <p:sldId xmlns:r="http://schemas.openxmlformats.org/officeDocument/2006/relationships" id="274" r:id="Rfd5db3de97694662"/>
    <p:sldId xmlns:r="http://schemas.openxmlformats.org/officeDocument/2006/relationships" id="275" r:id="R0fbfb3fb3ba943ae"/>
    <p:sldId xmlns:r="http://schemas.openxmlformats.org/officeDocument/2006/relationships" id="276" r:id="R29029be39c1640c4"/>
    <p:sldId xmlns:r="http://schemas.openxmlformats.org/officeDocument/2006/relationships" id="277" r:id="R9bd0725c16f6443d"/>
    <p:sldId xmlns:r="http://schemas.openxmlformats.org/officeDocument/2006/relationships" id="278" r:id="Rce14c7276815430e"/>
    <p:sldId xmlns:r="http://schemas.openxmlformats.org/officeDocument/2006/relationships" id="279" r:id="Rac6f5f81e48e4fbd"/>
    <p:sldId xmlns:r="http://schemas.openxmlformats.org/officeDocument/2006/relationships" id="280" r:id="R4c0ed4628e2b49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649121890c419e" /><Relationship Type="http://schemas.openxmlformats.org/officeDocument/2006/relationships/slideMaster" Target="/ppt/slideMasters/slideMaster1.xml" Id="R2009610f9d7e4a2d" /><Relationship Type="http://schemas.openxmlformats.org/officeDocument/2006/relationships/notesMaster" Target="/ppt/notesMasters/notesMaster1.xml" Id="Rc2e774d37191446b" /><Relationship Type="http://schemas.openxmlformats.org/officeDocument/2006/relationships/presProps" Target="/ppt/presProps.xml" Id="R530dead57bd54b6e" /><Relationship Type="http://schemas.openxmlformats.org/officeDocument/2006/relationships/tableStyles" Target="/ppt/tableStyles.xml" Id="R22cc181830304b71" /><Relationship Type="http://schemas.openxmlformats.org/officeDocument/2006/relationships/slide" Target="/ppt/slides/slide1.xml" Id="R28faf7616374446f" /><Relationship Type="http://schemas.openxmlformats.org/officeDocument/2006/relationships/slide" Target="/ppt/slides/slide2.xml" Id="R897d96beb7364cf0" /><Relationship Type="http://schemas.openxmlformats.org/officeDocument/2006/relationships/slide" Target="/ppt/slides/slide3.xml" Id="R28bfa101e2da442d" /><Relationship Type="http://schemas.openxmlformats.org/officeDocument/2006/relationships/slide" Target="/ppt/slides/slide4.xml" Id="Re083eae73c6f42a4" /><Relationship Type="http://schemas.openxmlformats.org/officeDocument/2006/relationships/slide" Target="/ppt/slides/slide5.xml" Id="Rb7d24c7140704be9" /><Relationship Type="http://schemas.openxmlformats.org/officeDocument/2006/relationships/slide" Target="/ppt/slides/slide6.xml" Id="Re8a3a582ef364a37" /><Relationship Type="http://schemas.openxmlformats.org/officeDocument/2006/relationships/slide" Target="/ppt/slides/slide7.xml" Id="Red28185d1c194860" /><Relationship Type="http://schemas.openxmlformats.org/officeDocument/2006/relationships/slide" Target="/ppt/slides/slide8.xml" Id="Re3899237dd6d455e" /><Relationship Type="http://schemas.openxmlformats.org/officeDocument/2006/relationships/slide" Target="/ppt/slides/slide9.xml" Id="R21e899ddaa204eb4" /><Relationship Type="http://schemas.openxmlformats.org/officeDocument/2006/relationships/slide" Target="/ppt/slides/slide10.xml" Id="Re593d411534e42a1" /><Relationship Type="http://schemas.openxmlformats.org/officeDocument/2006/relationships/slide" Target="/ppt/slides/slide11.xml" Id="R2ca810243e0149cf" /><Relationship Type="http://schemas.openxmlformats.org/officeDocument/2006/relationships/slide" Target="/ppt/slides/slide12.xml" Id="R4a9b4d232b854d73" /><Relationship Type="http://schemas.openxmlformats.org/officeDocument/2006/relationships/slide" Target="/ppt/slides/slide13.xml" Id="Rf9fbb3b019aa4c54" /><Relationship Type="http://schemas.openxmlformats.org/officeDocument/2006/relationships/slide" Target="/ppt/slides/slide14.xml" Id="R9a46b1ee01b14979" /><Relationship Type="http://schemas.openxmlformats.org/officeDocument/2006/relationships/slide" Target="/ppt/slides/slide15.xml" Id="R745692028cb143c7" /><Relationship Type="http://schemas.openxmlformats.org/officeDocument/2006/relationships/slide" Target="/ppt/slides/slide16.xml" Id="R37a8abc3e24445eb" /><Relationship Type="http://schemas.openxmlformats.org/officeDocument/2006/relationships/slide" Target="/ppt/slides/slide17.xml" Id="R2c17abc501d24376" /><Relationship Type="http://schemas.openxmlformats.org/officeDocument/2006/relationships/slide" Target="/ppt/slides/slide18.xml" Id="Rf2bb433e36904314" /><Relationship Type="http://schemas.openxmlformats.org/officeDocument/2006/relationships/slide" Target="/ppt/slides/slide19.xml" Id="Rfd5db3de97694662" /><Relationship Type="http://schemas.openxmlformats.org/officeDocument/2006/relationships/slide" Target="/ppt/slides/slide20.xml" Id="R0fbfb3fb3ba943ae" /><Relationship Type="http://schemas.openxmlformats.org/officeDocument/2006/relationships/slide" Target="/ppt/slides/slide21.xml" Id="R29029be39c1640c4" /><Relationship Type="http://schemas.openxmlformats.org/officeDocument/2006/relationships/slide" Target="/ppt/slides/slide22.xml" Id="R9bd0725c16f6443d" /><Relationship Type="http://schemas.openxmlformats.org/officeDocument/2006/relationships/slide" Target="/ppt/slides/slide23.xml" Id="Rce14c7276815430e" /><Relationship Type="http://schemas.openxmlformats.org/officeDocument/2006/relationships/slide" Target="/ppt/slides/slide24.xml" Id="Rac6f5f81e48e4fbd" /><Relationship Type="http://schemas.openxmlformats.org/officeDocument/2006/relationships/slide" Target="/ppt/slides/slide25.xml" Id="R4c0ed4628e2b49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0f3e1f06d043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a8ddfb2540440c" /><Relationship Type="http://schemas.openxmlformats.org/officeDocument/2006/relationships/notesMaster" Target="/ppt/notesMasters/notesMaster1.xml" Id="Rd14d87a1061a4e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0424591f3247aa" /><Relationship Type="http://schemas.openxmlformats.org/officeDocument/2006/relationships/notesMaster" Target="/ppt/notesMasters/notesMaster1.xml" Id="R5c773cb5093c4b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38d6b0fbda416d" /><Relationship Type="http://schemas.openxmlformats.org/officeDocument/2006/relationships/notesMaster" Target="/ppt/notesMasters/notesMaster1.xml" Id="R7f45ec9ac86843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45182552944cb3" /><Relationship Type="http://schemas.openxmlformats.org/officeDocument/2006/relationships/notesMaster" Target="/ppt/notesMasters/notesMaster1.xml" Id="R57565335261d4d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c636f957054157" /><Relationship Type="http://schemas.openxmlformats.org/officeDocument/2006/relationships/notesMaster" Target="/ppt/notesMasters/notesMaster1.xml" Id="R1a9a1ada933f4a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e32814d3f14856" /><Relationship Type="http://schemas.openxmlformats.org/officeDocument/2006/relationships/notesMaster" Target="/ppt/notesMasters/notesMaster1.xml" Id="Re201ce41822444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bbf805e9474d33" /><Relationship Type="http://schemas.openxmlformats.org/officeDocument/2006/relationships/notesMaster" Target="/ppt/notesMasters/notesMaster1.xml" Id="R50289d058b1b453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ec9e6ea4b064636" /><Relationship Type="http://schemas.openxmlformats.org/officeDocument/2006/relationships/notesMaster" Target="/ppt/notesMasters/notesMaster1.xml" Id="Rdca093b0a2264e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f4364c988541a4" /><Relationship Type="http://schemas.openxmlformats.org/officeDocument/2006/relationships/notesMaster" Target="/ppt/notesMasters/notesMaster1.xml" Id="Ra082c39dcc0244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52ef438c814f1e" /><Relationship Type="http://schemas.openxmlformats.org/officeDocument/2006/relationships/notesMaster" Target="/ppt/notesMasters/notesMaster1.xml" Id="R93c1d42dd0624c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02d9084bd947c8" /><Relationship Type="http://schemas.openxmlformats.org/officeDocument/2006/relationships/notesMaster" Target="/ppt/notesMasters/notesMaster1.xml" Id="R0751a394d37b4ab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eaad6973064626" /><Relationship Type="http://schemas.openxmlformats.org/officeDocument/2006/relationships/notesMaster" Target="/ppt/notesMasters/notesMaster1.xml" Id="R85d5fc438e364aa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3f0193fcd84dc6" /><Relationship Type="http://schemas.openxmlformats.org/officeDocument/2006/relationships/notesMaster" Target="/ppt/notesMasters/notesMaster1.xml" Id="R3463fa77e91340b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ad7c922731482e" /><Relationship Type="http://schemas.openxmlformats.org/officeDocument/2006/relationships/notesMaster" Target="/ppt/notesMasters/notesMaster1.xml" Id="R4f605ded8aa94aa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74ce96c4d14a68" /><Relationship Type="http://schemas.openxmlformats.org/officeDocument/2006/relationships/notesMaster" Target="/ppt/notesMasters/notesMaster1.xml" Id="R92e1fce510694b7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6d59789a5c94350" /><Relationship Type="http://schemas.openxmlformats.org/officeDocument/2006/relationships/notesMaster" Target="/ppt/notesMasters/notesMaster1.xml" Id="R31fd342f403a434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5caa02c8b9c481a" /><Relationship Type="http://schemas.openxmlformats.org/officeDocument/2006/relationships/notesMaster" Target="/ppt/notesMasters/notesMaster1.xml" Id="Rc42ff6b71b43415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a4849e3e2504f77" /><Relationship Type="http://schemas.openxmlformats.org/officeDocument/2006/relationships/notesMaster" Target="/ppt/notesMasters/notesMaster1.xml" Id="Rcd8b4a3e8fdf464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6a1e411f83c4891" /><Relationship Type="http://schemas.openxmlformats.org/officeDocument/2006/relationships/notesMaster" Target="/ppt/notesMasters/notesMaster1.xml" Id="R8060dd78b2b64f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a5c6ee1be994864" /><Relationship Type="http://schemas.openxmlformats.org/officeDocument/2006/relationships/notesMaster" Target="/ppt/notesMasters/notesMaster1.xml" Id="Rabd90158b18c40a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8e74b95804147a6" /><Relationship Type="http://schemas.openxmlformats.org/officeDocument/2006/relationships/notesMaster" Target="/ppt/notesMasters/notesMaster1.xml" Id="Re1d2d7d5c54c40b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f0ad0338c15410a" /><Relationship Type="http://schemas.openxmlformats.org/officeDocument/2006/relationships/notesMaster" Target="/ppt/notesMasters/notesMaster1.xml" Id="R93c5bf945b3a43c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2b37d207f3b4739" /><Relationship Type="http://schemas.openxmlformats.org/officeDocument/2006/relationships/notesMaster" Target="/ppt/notesMasters/notesMaster1.xml" Id="R5b2507aeef984cc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7f748894b904e2b" /><Relationship Type="http://schemas.openxmlformats.org/officeDocument/2006/relationships/notesMaster" Target="/ppt/notesMasters/notesMaster1.xml" Id="R440531ae30e74e7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6cfadcc3d18443f" /><Relationship Type="http://schemas.openxmlformats.org/officeDocument/2006/relationships/notesMaster" Target="/ppt/notesMasters/notesMaster1.xml" Id="Rc09414a8eb5248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https://images.unsplash.com/photo-1764664281859-36f1b637b6a8 — photographer Detail .co (@detailvideo), accessed 13 Sep 2026</a:t>
            </a:r>
          </a:p>
          <a:p xmlns:a="http://schemas.openxmlformats.org/drawingml/2006/main">
            <a:r>
              <a:t>Course teaching content is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learning outcomes, aligned to session 9's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accessibility distinction between subtitles (speech-only, hearing-audience assumed) and captions (full audio description, deaf/hard-of-hearing audience assumed).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Practical craft guidance for the final-project MP4 deliverable, which must arrive captioned regardless of playback platform.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caption-timing guideline used across accessibility standards (approx. 15-20 characters/second reading speed).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caption craft: minimum duration floors and phrase-based line breaks, used to keep captions legible rather than technically present.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craft guidance connecting caption placement to the aspect-ratio discussion later in this lecture.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https://images.unsplash.com/photo-1635873977302-aa1c16d70f55 — photographer Fabian Centeno (@real_chance12),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https://images.unsplash.com/photo-1487954277007-8c2d6710c312 — photographer Austin Neill (@arstyy),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craft argument extending session 9's music-vs-ambient comparison to non-fiction credibility.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rights/licensing awareness guidance for a student non-fiction submission context.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https://images.unsplash.com/photo-1692838952665-a7a9577fde9e — photographer Yassine Ait Tahit (@unclearvision),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comparison table on aspect ratio as an audience-context decision, extending session 9's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https://images.unsplash.com/photo-1758599879065-46fd59235166 — photographer Vitaly Gariev (@silverkblack),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discussion of duration/attention norms varying by publication context, connecting to the final project's 2-3 minute constraint.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two-condition testing method, synthesising the captions and sound sections of this lecture into one practical check.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https://plus.unsplash.com/premium_photo-1705583863541-9ff1b2206f5e — photographer Olivie Strauss (@olivie_strauss),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https://images.unsplash.com/photo-1763729805496-b5dbf7f00c79 — photographer Jakub Żerdzicki (@jakubzerdzicki),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https://plus.unsplash.com/premium_photo-1767857307085-093bac0df927 — photographer A Chosen Soul (@a_chosensoul),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https://images.unsplash.com/photo-1752650733337-cb0189176fb9 — photographer Vitaly Gariev (@silverkblack),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Directly answers session 9's reference-viewing prompt: comparing a captioned and uncaptioned short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common-mistakes rubric for caption craft, aligned to the final project's captioned-MP4 submission requirement.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review rubric, aligned to the final project's 'Cinematography and sound' (25%) and 'Dossier, ethics and attribution' (20%) criteria.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SLOP1416 Week 9 in-session exercise, directly implementing the session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External resources: W3C WAI captioning guidance; Australian Copyright Council music-rights reference. Accessed 13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14b889fe1a41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5ed6af73544b1a" /><Relationship Type="http://schemas.openxmlformats.org/officeDocument/2006/relationships/slideLayout" Target="/ppt/slideLayouts/slideLayout1.xml" Id="R6ba5720836c14f0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a5720836c14f0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d3736a45064756" /><Relationship Type="http://schemas.openxmlformats.org/officeDocument/2006/relationships/image" Target="/ppt/media/image.jpeg" Id="Rb570dc6858fb4516" /><Relationship Type="http://schemas.openxmlformats.org/officeDocument/2006/relationships/notesSlide" Target="/ppt/notesSlides/notesSlide1.xml" Id="R410aad8ae22646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d012e158748b3" /><Relationship Type="http://schemas.openxmlformats.org/officeDocument/2006/relationships/notesSlide" Target="/ppt/notesSlides/notesSlide2.xml" Id="Rb0174fc08b924c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519d9375e047ef" /><Relationship Type="http://schemas.openxmlformats.org/officeDocument/2006/relationships/notesSlide" Target="/ppt/notesSlides/notesSlide3.xml" Id="R6852db974c2044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cab6632a74288" /><Relationship Type="http://schemas.openxmlformats.org/officeDocument/2006/relationships/notesSlide" Target="/ppt/notesSlides/notesSlide4.xml" Id="R2a9eac26a46040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01b773c8a4cc0" /><Relationship Type="http://schemas.openxmlformats.org/officeDocument/2006/relationships/image" Target="/ppt/media/image2.jpeg" Id="R99b303888f82421e" /><Relationship Type="http://schemas.openxmlformats.org/officeDocument/2006/relationships/notesSlide" Target="/ppt/notesSlides/notesSlide5.xml" Id="Rf8de529c91f641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2f62fda044d27" /><Relationship Type="http://schemas.openxmlformats.org/officeDocument/2006/relationships/notesSlide" Target="/ppt/notesSlides/notesSlide6.xml" Id="Rd5d46f1ca0ba4c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6124582454fb7" /><Relationship Type="http://schemas.openxmlformats.org/officeDocument/2006/relationships/notesSlide" Target="/ppt/notesSlides/notesSlide7.xml" Id="R63558cc7cf31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a4d018730469c" /><Relationship Type="http://schemas.openxmlformats.org/officeDocument/2006/relationships/image" Target="/ppt/media/image3.jpeg" Id="R90d65112a3da47ae" /><Relationship Type="http://schemas.openxmlformats.org/officeDocument/2006/relationships/notesSlide" Target="/ppt/notesSlides/notesSlide8.xml" Id="R2c23250cb17044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514dd530d4f03" /><Relationship Type="http://schemas.openxmlformats.org/officeDocument/2006/relationships/image" Target="/ppt/media/image4.jpeg" Id="R4fc8e62e90aa4a1b" /><Relationship Type="http://schemas.openxmlformats.org/officeDocument/2006/relationships/notesSlide" Target="/ppt/notesSlides/notesSlide9.xml" Id="Rc9dc42fe7fb84c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84bbe0bc240c6" /><Relationship Type="http://schemas.openxmlformats.org/officeDocument/2006/relationships/notesSlide" Target="/ppt/notesSlides/notesSlide10.xml" Id="R0ef02535766c4c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d2afcc7ac041df" /><Relationship Type="http://schemas.openxmlformats.org/officeDocument/2006/relationships/notesSlide" Target="/ppt/notesSlides/notesSlide11.xml" Id="Rb53a854de7d44a2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dafe29c2740a8" /><Relationship Type="http://schemas.openxmlformats.org/officeDocument/2006/relationships/image" Target="/ppt/media/image5.jpeg" Id="R1449845102fa4149" /><Relationship Type="http://schemas.openxmlformats.org/officeDocument/2006/relationships/notesSlide" Target="/ppt/notesSlides/notesSlide12.xml" Id="Rd5f8a41d897e4e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7f32a7fe1347a5" /><Relationship Type="http://schemas.openxmlformats.org/officeDocument/2006/relationships/notesSlide" Target="/ppt/notesSlides/notesSlide13.xml" Id="R7ee5a0b1fd4d4c2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f19ea9a3d4576" /><Relationship Type="http://schemas.openxmlformats.org/officeDocument/2006/relationships/image" Target="/ppt/media/image6.jpeg" Id="R046f4987ee1c482f" /><Relationship Type="http://schemas.openxmlformats.org/officeDocument/2006/relationships/notesSlide" Target="/ppt/notesSlides/notesSlide14.xml" Id="R229bd32c7e4c40e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0c966151ef4d80" /><Relationship Type="http://schemas.openxmlformats.org/officeDocument/2006/relationships/notesSlide" Target="/ppt/notesSlides/notesSlide15.xml" Id="R7c07d04c13424bd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418e1573d46b5" /><Relationship Type="http://schemas.openxmlformats.org/officeDocument/2006/relationships/notesSlide" Target="/ppt/notesSlides/notesSlide16.xml" Id="Rb6eb5b1d0545454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e707757b57454a" /><Relationship Type="http://schemas.openxmlformats.org/officeDocument/2006/relationships/image" Target="/ppt/media/image7.jpeg" Id="Rc4c9160d034e454a" /><Relationship Type="http://schemas.openxmlformats.org/officeDocument/2006/relationships/notesSlide" Target="/ppt/notesSlides/notesSlide17.xml" Id="Ra85a2b2e27e4430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ef18b8cac4b64" /><Relationship Type="http://schemas.openxmlformats.org/officeDocument/2006/relationships/image" Target="/ppt/media/image8.jpeg" Id="Reea1b135601049d0" /><Relationship Type="http://schemas.openxmlformats.org/officeDocument/2006/relationships/notesSlide" Target="/ppt/notesSlides/notesSlide18.xml" Id="R9e0e6655ff23420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bf1bde2e74e03" /><Relationship Type="http://schemas.openxmlformats.org/officeDocument/2006/relationships/image" Target="/ppt/media/image9.jpeg" Id="R937f5330975a4023" /><Relationship Type="http://schemas.openxmlformats.org/officeDocument/2006/relationships/notesSlide" Target="/ppt/notesSlides/notesSlide19.xml" Id="R9e1cb4d1174b4b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95a43805c4cd6" /><Relationship Type="http://schemas.openxmlformats.org/officeDocument/2006/relationships/image" Target="/ppt/media/image10.jpeg" Id="R49e8ea4ea6534f84" /><Relationship Type="http://schemas.openxmlformats.org/officeDocument/2006/relationships/notesSlide" Target="/ppt/notesSlides/notesSlide20.xml" Id="R4964e6dd9bb0418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7c2f799244082" /><Relationship Type="http://schemas.openxmlformats.org/officeDocument/2006/relationships/notesSlide" Target="/ppt/notesSlides/notesSlide21.xml" Id="Rad7d7cda98a943b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e5694c4e343cb" /><Relationship Type="http://schemas.openxmlformats.org/officeDocument/2006/relationships/notesSlide" Target="/ppt/notesSlides/notesSlide22.xml" Id="R44083716fb0c4d0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b420eb074472e" /><Relationship Type="http://schemas.openxmlformats.org/officeDocument/2006/relationships/notesSlide" Target="/ppt/notesSlides/notesSlide23.xml" Id="Re524d86072ec4a3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7370ef11d46e3" /><Relationship Type="http://schemas.openxmlformats.org/officeDocument/2006/relationships/notesSlide" Target="/ppt/notesSlides/notesSlide24.xml" Id="R757809202aab48d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a5b15b5204735" /><Relationship Type="http://schemas.openxmlformats.org/officeDocument/2006/relationships/notesSlide" Target="/ppt/notesSlides/notesSlide25.xml" Id="Rca355f96521644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0dc6858fb4516"/>
          <a:srcRect xmlns:a="http://schemas.openxmlformats.org/drawingml/2006/main" l="22208" t="0" r="222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0"/>
            <a:ext cx="5715000" cy="6858000"/>
          </a:xfrm>
          <a:prstGeom xmlns:a="http://schemas.openxmlformats.org/drawingml/2006/main" prst="roundRect">
            <a:avLst>
              <a:gd name="adj" fmla="val 2000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89AD87-E8FA-45C8-8F90-CEC8F507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F1FB77-F512-4561-ACAF-847FA353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"/>
            <a:ext cx="7048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9E0F6-2D30-44D1-B866-AD9BDF35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95350"/>
            <a:ext cx="29527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B96FF-FD4D-4471-BE24-171A2B74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4000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SLOP1416  /  WEEK 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7C3CD-B0A9-43C7-8A12-71C9194D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71700"/>
            <a:ext cx="58102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Captions, Music and Audience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EDF63F-170F-4051-B20D-B43D689D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00400"/>
            <a:ext cx="5619750" cy="1238250"/>
          </a:xfrm>
          <a:prstGeom xmlns:a="http://schemas.openxmlformats.org/drawingml/2006/main" prst="roundRect">
            <a:avLst>
              <a:gd name="adj" fmla="val 923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Making a video accessible and intentional: caption craft, music versus ambient sound, and how aspect ratio and platform shape what an audience actually reads.</a:t>
            </a:r>
          </a:p>
        </p:txBody>
      </p:sp>
    </p:spTree>
    <p:extLst>
      <p:ext uri="{BB962C8B-B14F-4D97-AF65-F5344CB8AC3E}">
        <p14:creationId xmlns:p14="http://schemas.microsoft.com/office/powerpoint/2010/main" val="4800073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7DC556-86CA-4812-BCB3-DCE36574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47BEC-A1E5-4340-BF23-010422AF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A2688-9F87-4FCC-B58E-A4E974C4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545F53-B773-476C-8AC8-4683E173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A25B6-80B3-4076-BCCE-489E69E8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By the end of this lecture you can caption, mix and format a cut for the audience actually receiving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2EC069-6F08-4E35-8E34-0E5D16BB2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3F7E6D-502B-4C58-9B94-666B492D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9D5178-B486-47A8-9EF9-F0E486B8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B0490-D1A6-4D06-A0E5-F833E646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93C70-D3A7-4DBD-9A28-9AD11447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F2D8E-7CFB-4CF0-BBE0-3BA4C227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Time and place captions so they read as information, not decoration — serving both deaf/hard-of-hearing viewers and sound-off scrollers.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FE9CAD-4A35-4A73-B480-4EF2DEF6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447A8D-E550-4C5A-A86D-F0684459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C97074-74CC-4E51-A9A4-3807271D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Balance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56E543-9E32-4ACD-8BA1-7CBA9403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music and ambient sound deliberately, understanding what each one is telling the audience to believe.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7D613A-F990-4F6C-AE68-C8B9CD15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F32E76-F953-4BDA-9532-D6541E9D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046F10-36A0-4A8A-B629-20C317FC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Format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BC4571-A941-49C2-96D7-7A083839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Plan aspect ratio and duration for the platform and context the work will actually be watched in.</a:t>
            </a:r>
          </a:p>
        </p:txBody>
      </p:sp>
    </p:spTree>
    <p:extLst>
      <p:ext uri="{BB962C8B-B14F-4D97-AF65-F5344CB8AC3E}">
        <p14:creationId xmlns:p14="http://schemas.microsoft.com/office/powerpoint/2010/main" val="19947698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C156E7-C689-4D31-A1EE-4D689E75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F6DC0-147C-433C-918C-DC6A93F0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AF2D98-87DD-4720-AC4C-207C4D91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8838C-F757-4B32-8A63-CB954C30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Captions are not subtitles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0D276-F321-42B6-935C-7A6EE360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two solve different problems, and a documentary short needs the first 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2BF18-22EC-4E72-931D-9980A6DA3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FF054-A362-4F37-B351-76655975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62F9F1-4FD6-40CA-B87F-4DC59131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0EEEA-AD73-48C1-80F2-87E72198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FC092A-1714-4193-BF20-DB0FA885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Subtitles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DE397C-7506-4962-8604-C4DA229C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314450"/>
          </a:xfrm>
          <a:prstGeom xmlns:a="http://schemas.openxmlformats.org/drawingml/2006/main" prst="roundRect">
            <a:avLst>
              <a:gd name="adj" fmla="val 869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Assume the audience can hear the audio track. They exist to translate or transcribe speech for a viewer in a different language — nothing else is described.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D565B-F9C2-4B3A-A72F-95353FA1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75C32-6375-4C43-993F-652284E1C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BE50CC-2FC6-4BFE-B66E-EF686FB7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35BEA4-4B86-49FF-A2C9-4E87036E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314450"/>
          </a:xfrm>
          <a:prstGeom xmlns:a="http://schemas.openxmlformats.org/drawingml/2006/main" prst="roundRect">
            <a:avLst>
              <a:gd name="adj" fmla="val 869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Assume the audience may not hear anything at all. They transcribe speech AND describe meaningful non-speech audio: [wind gusting], [phone buzzing], [music swells].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88184F-C575-4694-80D4-63628009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355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Rule of thumb: if a sound carries story information — a door slam, a ringtone, a shift in music — a caption has to say so; a subtitle never does.</a:t>
            </a:r>
          </a:p>
        </p:txBody>
      </p:sp>
    </p:spTree>
    <p:extLst>
      <p:ext uri="{BB962C8B-B14F-4D97-AF65-F5344CB8AC3E}">
        <p14:creationId xmlns:p14="http://schemas.microsoft.com/office/powerpoint/2010/main" val="21221440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96F7C3-A4FF-4913-BE9A-170EB0AB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D5E7F-9A0B-4F18-B651-EB713812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2061AA-4ED9-47CA-A8E5-D738E622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D4157-FFFC-4EE1-BAD6-4B86BB96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Open captions vs closed captions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2D2E8-6C9F-43F1-B15C-93910BA2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choice is about who controls whether they appear.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D6E93-48B5-4C15-8282-8A43AAAA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2D9A0-EEFB-4F9F-8856-A5EAA6332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93CBF-8E45-447A-98F8-63C9429F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Type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2B901-D82B-4088-B247-CC73A021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52700"/>
            <a:ext cx="3619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it 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B4F4D4-27A2-410E-86E4-385EB4C2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552700"/>
            <a:ext cx="333375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Trade-off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D955E-86DD-4886-AF6F-0D474FDC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9525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B229E-14F2-49DB-87B7-1767151C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20955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525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Open captions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C01A0-5623-42A6-9167-453B166C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00400"/>
            <a:ext cx="36195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Burned permanently into the video image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D5FC6-FB9A-4A1E-82DB-E70A3478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200400"/>
            <a:ext cx="3333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Guaranteed visible everywhere; cannot be muted by mistake; cannot be styled per-platform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6C9EC1-F5E8-4EDA-843A-70E3DA951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9525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491D21-7BE5-429B-A3C3-B87CD43A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20955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525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Closed captions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A8F127-D058-4033-8A4E-C3E702AB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438650"/>
            <a:ext cx="36195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separate track the player can toggle on or off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A80CD8-75C5-45B8-81DF-CB5A7EC2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438650"/>
            <a:ext cx="3333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Respects viewer choice; can be re-styled per platform; depends on the platform actually supporting the track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3F7BA5-5D0C-44DD-8729-D2F088906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86400"/>
            <a:ext cx="9525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2A71E0-ADD0-42AE-9789-59EBEE38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0"/>
            <a:ext cx="10287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For a short-form deliverable submitted as a single MP4, open captions are the safer default — nothing depends on the playback platform.</a:t>
            </a:r>
          </a:p>
        </p:txBody>
      </p:sp>
    </p:spTree>
    <p:extLst>
      <p:ext uri="{BB962C8B-B14F-4D97-AF65-F5344CB8AC3E}">
        <p14:creationId xmlns:p14="http://schemas.microsoft.com/office/powerpoint/2010/main" val="7607537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11F6F4-44D6-4077-9682-9A4442B7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9317A-2FEC-4423-B6DD-07372FF5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3BD1D-0527-48A9-8C61-2D5BF2F76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52DF2-6948-4675-81F5-FCFF55DA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 timing craft, rule 1 — reading speed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480D4-275F-45F9-A75C-3DE06B5C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caption that outruns the eye fails even if the words are correct.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49AB4-56E6-441C-9B78-1F72CAD4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EC2F5-015F-4794-8D9A-61D5429C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303888f82421e"/>
          <a:srcRect xmlns:a="http://schemas.openxmlformats.org/drawingml/2006/main" l="8411" t="0" r="84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2381250"/>
            <a:ext cx="4038600" cy="3238500"/>
          </a:xfrm>
          <a:prstGeom xmlns:a="http://schemas.openxmlformats.org/drawingml/2006/main" prst="roundRect">
            <a:avLst>
              <a:gd name="adj" fmla="val 352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14F391-CEDB-4786-BFF7-31196CC7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381750" cy="1047750"/>
          </a:xfrm>
          <a:prstGeom xmlns:a="http://schemas.openxmlformats.org/drawingml/2006/main" prst="roundRect">
            <a:avLst>
              <a:gd name="adj" fmla="val 1090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widely used accessibility benchmark: roughly 15–20 characters per second, or about 3 spoken words per second, is the fastest most viewers can read comfortably while also watching the image.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20090-30D7-47BB-864E-3D800B98F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71900"/>
            <a:ext cx="6381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DC779-1CFF-4672-8258-6CD6A3A8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104F0B-5D3E-426B-9C38-F33AE57D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71950"/>
            <a:ext cx="5962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Practical check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6611EA-5FE1-4F20-A625-62244CAF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52950"/>
            <a:ext cx="5962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Read the caption aloud at a measured pace — if you can't finish before the clip cuts, shorten the line or hold the shot.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952E7-8867-4FE7-8B50-3BDE62BCB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14900"/>
            <a:ext cx="6381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3D6405-6490-47E1-8CFB-8596C163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244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B8E28-990F-4CC4-8C2F-67EF9FFA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14950"/>
            <a:ext cx="5962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Common failure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5F0EA-2353-4392-9FE2-98B484AE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95950"/>
            <a:ext cx="5962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Dense narration compressed to fit a fast cut; the fix is almost always to trim the sentence, not shrink the type.</a:t>
            </a:r>
          </a:p>
        </p:txBody>
      </p:sp>
    </p:spTree>
    <p:extLst>
      <p:ext uri="{BB962C8B-B14F-4D97-AF65-F5344CB8AC3E}">
        <p14:creationId xmlns:p14="http://schemas.microsoft.com/office/powerpoint/2010/main" val="19239685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DCB32C-64D7-463B-9C7D-23A26A38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0B59C-FBF1-4CE0-A55D-95139273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950C93-0BCF-46D1-A76D-50007832D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C50C26-D02D-469B-BCE2-7F03982E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 timing craft, rule 2 — minimum duration and line breaks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51C8A-7A89-486B-9E3A-BB8111B2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Two more rules that keep captions readable under real viewing conditions.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5F837-AB83-4668-A01D-D1159B70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9514A-0F05-40FD-9430-EEF853432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B83755-B01C-4D1D-8EB5-1F0C240B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B4FAFE-97C2-492F-AB0C-D3F0BFC5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E39E7-8470-4B82-82AD-7C24B12E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Minimum on-screen time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67818-CC32-48D6-94A6-A251584A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Even a very short line needs a floor duration — roughly one second minimum — so a caption is not flashed and gone before a viewer's eye arrives.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9C93DF-E15E-4891-BC13-26232CDB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83D2F-79CB-40A7-A93E-B07D3915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76E25-128A-4637-B917-375BB9A9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Break at phrase boundaries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4A312E-7B0C-4305-BF3D-020B5FE8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Split a two-line caption where a listener would naturally pause — after a clause, not at an arbitrary character count that cuts a phrase in half.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73952-0F27-40A1-B49C-2EB7E6FC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10287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Both rules exist for the same reason: captions are read, and reading has its own pace independent of how fast the edit cuts.</a:t>
            </a:r>
          </a:p>
        </p:txBody>
      </p:sp>
    </p:spTree>
    <p:extLst>
      <p:ext uri="{BB962C8B-B14F-4D97-AF65-F5344CB8AC3E}">
        <p14:creationId xmlns:p14="http://schemas.microsoft.com/office/powerpoint/2010/main" val="9499524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25283F-AFA5-46E4-8A56-A7B42F6E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43802-FA07-42FD-8420-B3F6F365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F88BDD-AC17-4ECC-8489-FEA45E9B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C31AE-772E-423F-8FEB-92CCE45D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 placement and safe areas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4686A-DE8C-444B-B78A-2B1963E9C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caption has to survive every aspect ratio the video might be viewed 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79AB9-7B44-4DA3-9863-AB3EAE0C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8C596-D187-4C7F-A93D-3DE52F86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DA9F2-F6F9-4F9F-AFB3-DF63C3D8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00100"/>
          </a:xfrm>
          <a:prstGeom xmlns:a="http://schemas.openxmlformats.org/drawingml/2006/main" prst="roundRect">
            <a:avLst>
              <a:gd name="adj" fmla="val 1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Keep captions inside a safe area clear of platform UI — like buttons, usernames, progress bars — and clear of any other on-screen text or logo the shot already carries.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19CC9C-01CF-4E1B-81E0-77FEA95B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86150"/>
            <a:ext cx="52863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B1869-2D19-4854-8570-23A855CC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957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7088A0-DC98-4AD8-8D31-CD07E9B4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risk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13FD0-24F2-49A5-9B50-E5112457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67200"/>
            <a:ext cx="4867275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caption positioned for 16:9 can sit under a mobile app's comment bar or share icons once the same file is viewed in a 9:16 feed.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898EBA-2EEF-4A40-9A87-9CDA7ABA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486150"/>
            <a:ext cx="52863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22BA5C-68B6-4033-945C-3BDC58DA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6957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33EB20-4438-4A45-BB5C-46720310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862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practice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929F85-3EAF-4808-9DAF-93EEC3AB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267200"/>
            <a:ext cx="4867275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Preview captions in every export ratio you plan to publish, not just the ratio you edited in.</a:t>
            </a:r>
          </a:p>
        </p:txBody>
      </p:sp>
    </p:spTree>
    <p:extLst>
      <p:ext uri="{BB962C8B-B14F-4D97-AF65-F5344CB8AC3E}">
        <p14:creationId xmlns:p14="http://schemas.microsoft.com/office/powerpoint/2010/main" val="18459241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AA984B-1068-44DA-BF10-720D5B51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56B71-5224-42E7-BDD4-6FEC666B3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28E36-9257-4D34-8CB9-1F60852D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9AAE0-22F8-4C15-AEA7-C87A43C2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One solution, two real audiences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DD211-A6A2-4B9F-BBD4-1E1B14CE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Captions are not a compliance checkbox — they serve two overlapping, very large groups of viewers.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26BDA-B203-4722-AEBF-FEBE67A9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0598C9-5FF5-4DB4-BD12-6AD15D7E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d65112a3da47ae"/>
          <a:srcRect xmlns:a="http://schemas.openxmlformats.org/drawingml/2006/main" l="0" t="22233" r="0" b="222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00307-009C-44FC-A126-3AB65239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1D8B90-5048-4359-8478-45C36052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051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B5FDDD-F2A5-4E4F-99CD-7C50DB90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956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Deaf and hard-of-hearing viewers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08100C-7B42-4F3C-87AD-1E93D714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76600"/>
            <a:ext cx="5581650" cy="457200"/>
          </a:xfrm>
          <a:prstGeom xmlns:a="http://schemas.openxmlformats.org/drawingml/2006/main" prst="roundRect">
            <a:avLst>
              <a:gd name="adj" fmla="val 25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889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For this audience, captions are not optional — they are the only access to spoken and audio content at all.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7DE02F-D076-46E6-A6C2-EBCD6495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76700"/>
            <a:ext cx="60007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EAA39B-EA01-4B7D-8386-DB7A760D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862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118A0-8D08-4D90-AA79-49E6F719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Sound-off viewers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E9A72F-4169-4581-98DC-7158B5CD2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5581650" cy="742950"/>
          </a:xfrm>
          <a:prstGeom xmlns:a="http://schemas.openxmlformats.org/drawingml/2006/main" prst="roundRect">
            <a:avLst>
              <a:gd name="adj" fmla="val 15385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Most social video is watched muted by default — on a train, in an office, in bed next to someone asleep. Captions are how the story survives that context.</a:t>
            </a:r>
          </a:p>
        </p:txBody>
      </p:sp>
    </p:spTree>
    <p:extLst>
      <p:ext uri="{BB962C8B-B14F-4D97-AF65-F5344CB8AC3E}">
        <p14:creationId xmlns:p14="http://schemas.microsoft.com/office/powerpoint/2010/main" val="18507505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F57A6C-97BD-425B-ADB9-4696C1AE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BF9D3-0262-44CD-904F-C8194C96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D5E863-BCED-429E-AAF5-C84DCDCF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AE2CA-F50F-4A3B-8CBA-C4EE136D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Music and ambient sound do different jobs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24E2C-F55D-4C8C-AD2B-9E436DAD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They are not interchangeable — they signal different kinds of truth.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67998-6264-45D0-AB9A-E735C826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CE3CC6-4A12-495E-9309-B13C1FC83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c8e62e90aa4a1b"/>
          <a:srcRect xmlns:a="http://schemas.openxmlformats.org/drawingml/2006/main" l="9941" t="0" r="9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017BB-1084-4B9A-8E75-4E05ADA5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7B9B4-DED0-4D25-9A55-8BCA4855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051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2E2E9A-39CE-44B5-B28F-CD09FECD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956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Music: connotative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89B412-5280-4CE9-B4AD-EB8BEF81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76600"/>
            <a:ext cx="5581650" cy="457200"/>
          </a:xfrm>
          <a:prstGeom xmlns:a="http://schemas.openxmlformats.org/drawingml/2006/main" prst="roundRect">
            <a:avLst>
              <a:gd name="adj" fmla="val 25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889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Music tells the audience how to feel. A minor key, a swelling string, a driving beat — all instruct the viewer's emotional read of the image.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FEB14E-7C88-4769-80EE-93CDB3A8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76700"/>
            <a:ext cx="60007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036A9-F4D3-4759-9C75-45595AF0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862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3848C6-9105-4A29-9DE7-51370BAA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Ambient sound: evidentiary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BE0B86-E356-43DA-BB18-A17D4A50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5581650" cy="742950"/>
          </a:xfrm>
          <a:prstGeom xmlns:a="http://schemas.openxmlformats.org/drawingml/2006/main" prst="roundRect">
            <a:avLst>
              <a:gd name="adj" fmla="val 15385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Room tone, traffic, wind, footsteps — ambient sound proves “you are here.” It is part of the documentary's truth-claim, not decoration.</a:t>
            </a:r>
          </a:p>
        </p:txBody>
      </p:sp>
    </p:spTree>
    <p:extLst>
      <p:ext uri="{BB962C8B-B14F-4D97-AF65-F5344CB8AC3E}">
        <p14:creationId xmlns:p14="http://schemas.microsoft.com/office/powerpoint/2010/main" val="20989516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DF682C-4EFF-48B4-B9E4-F40974B4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B13015-64BA-4FFF-ADC9-87CD49FE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3F46D6-0A5A-4DB1-8C06-AD2472CB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1814B-C8CC-4A8A-89F7-76F56832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risk of letting music override the image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4F11F-AAF0-4760-B502-04980C39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In non-fiction work, music can actively contradict what the picture is showing.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B077F-1701-4690-B70A-277F1440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BB537-0BEF-4C3B-AA77-1DF09F52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447AC3-1244-465C-8C06-36AC9DE0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76300"/>
          </a:xfrm>
          <a:prstGeom xmlns:a="http://schemas.openxmlformats.org/drawingml/2006/main" prst="roundRect">
            <a:avLst>
              <a:gd name="adj" fmla="val 130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triumphant score over a subject who is visibly struggling tells the audience to feel triumph anyway — overriding, not supporting, the documentary evidence in front of them.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899A39-0D28-40D0-8184-D3E303BC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95CBC3-CFF8-4799-B26A-32BE48508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ABADC9-4616-4843-AF58-CDBED47E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Credibility cost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40B6FA-19B7-4A05-8643-C440574B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An audience that senses music is steering their feelings past what the footage supports starts to distrust the whole piece, not just that scene.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517E47-F9E8-4EB8-B01F-B857B52C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42DED0-EC64-4185-8185-A05A258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2EA57-1169-4639-90B1-CAFF3F53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Practical check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7E594A-D579-42B6-8D65-2E4E01D2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Watch the scene with music muted, then with only music — if the two tell different stories, the mix is the problem.</a:t>
            </a:r>
          </a:p>
        </p:txBody>
      </p:sp>
    </p:spTree>
    <p:extLst>
      <p:ext uri="{BB962C8B-B14F-4D97-AF65-F5344CB8AC3E}">
        <p14:creationId xmlns:p14="http://schemas.microsoft.com/office/powerpoint/2010/main" val="10833371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120503-FF1D-4A50-A56A-36A90E51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8DDA9-AAE5-4B9F-966A-F75DE671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71AFB4-65A8-418E-B34E-CF85F6D0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407451-9130-460D-9EA1-D66F09090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Music rights: a real risk, not a formality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7110DC-3A23-49E0-A544-E7A43376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Unlicensed commercial tracks are one of the most common ways a student project gets blocked at submission.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36AB83-5973-409F-8A5E-BE66602A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1C283-F3C4-4E48-A35A-AC63F678A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E29E3-2BF7-4B5B-99AB-DA196AB5E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3048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Choice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DF4E35-530C-4E72-8BBC-E02AFAD2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52700"/>
            <a:ext cx="1524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2ED63B-A256-48B9-859A-0DF02699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52700"/>
            <a:ext cx="4000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FAA76-600B-4ADB-BE21-5E9026FF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001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9A02A-AE19-4E44-AFE5-9E5EA1AA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67050"/>
            <a:ext cx="3429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Unlicensed commercial track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B0138-6C3D-4A70-A436-5554F0A0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67050"/>
            <a:ext cx="1524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54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4544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4544A"/>
                </a:solidFill>
                <a:latin typeface="Aptos"/>
                <a:ea typeface="Aptos"/>
                <a:cs typeface="Aptos"/>
              </a:rPr>
              <a:t>High risk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3B942B-4949-47FF-BBBD-B6E8F868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67050"/>
            <a:ext cx="4000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Platform takedown, muted audio on export, or a rejected submission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916D71-7D6E-468D-9D52-0FC47770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3429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Properly licensed library music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F83A2-2E67-40E5-A778-943BBA58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90950"/>
            <a:ext cx="1524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54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2665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52665A"/>
                </a:solidFill>
                <a:latin typeface="Aptos"/>
                <a:ea typeface="Aptos"/>
                <a:cs typeface="Aptos"/>
              </a:rPr>
              <a:t>Low risk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47AFF6-4CAA-4C9F-87FE-1AA3139F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000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Cleared for the specific use; keep the licence record for the dossier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EDDBD9-95F8-4D0D-BA13-9BAD6C56E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3429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Original composition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03B9D1-631D-4570-9C2F-2683AE58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514850"/>
            <a:ext cx="1524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54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2665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52665A"/>
                </a:solidFill>
                <a:latin typeface="Aptos"/>
                <a:ea typeface="Aptos"/>
                <a:cs typeface="Aptos"/>
              </a:rPr>
              <a:t>Low risk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DA82B6-B998-433E-9668-6772012E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14850"/>
            <a:ext cx="4000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Full control, but budget the time to make or commission 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02CDE2-3B81-4EFB-8532-7051F362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3429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Ambient/room-tone-led sequence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159638-85F2-48A0-ACBF-DEECCB34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238750"/>
            <a:ext cx="1524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54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2665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52665A"/>
                </a:solidFill>
                <a:latin typeface="Aptos"/>
                <a:ea typeface="Aptos"/>
                <a:cs typeface="Aptos"/>
              </a:rPr>
              <a:t>Low risk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DD6088-419C-49F1-82AC-19E0646D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238750"/>
            <a:ext cx="4000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No licence needed; also reinforces the documentary truth-claim</a:t>
            </a:r>
          </a:p>
        </p:txBody>
      </p:sp>
    </p:spTree>
    <p:extLst>
      <p:ext uri="{BB962C8B-B14F-4D97-AF65-F5344CB8AC3E}">
        <p14:creationId xmlns:p14="http://schemas.microsoft.com/office/powerpoint/2010/main" val="16156254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861A78-2AF2-4148-A31E-1A0DA5F4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93F9DD-5DD4-444A-B814-814AA060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210EA-AA0B-4294-B0B8-CDE6E77D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196B6B-8ADA-4D10-BF7F-DD3DBACC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Waveform literacy: reading a mix visually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C2BF8-48E0-4AC4-BEE5-1AD34B5B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waveform is where music-vs-ambient balance decisions actually get made.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210EB-520D-4639-89E9-EC096C7D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C683F7-BF61-487F-BB07-5E9F7B5D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9845102fa4149"/>
          <a:srcRect xmlns:a="http://schemas.openxmlformats.org/drawingml/2006/main" l="4922" t="0" r="49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77E884-DEE7-44AD-B91F-1454E3AD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dense, tall waveform under dialogue usually means music or ambient sound is loud enough to compete with speech — the first thing to check when a cut “feels muddy.”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23ADB7-DC82-46E6-B3F2-5C7DA066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B478C4-BE3B-4A21-920D-00EAF1BA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B0362-38E0-49EA-93BF-B085E497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Quick check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BCF96E-2BDF-4DD6-BA01-703A0073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Dialogue should visibly sit above the music/ambient bed in the waveform, not be buried inside 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9F5E87-E8F9-4C53-8CB5-B2DC31FE0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DF942C-4C70-46EC-89A5-0520C3CF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1CD89F-FC85-4DB3-A1B2-445C1D78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Duck, don't delete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D3F62D-4959-455C-80D3-E47E02674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Lower music under a line rather than cutting it out entirely — abrupt silence draws as much attention as being too loud.</a:t>
            </a:r>
          </a:p>
        </p:txBody>
      </p:sp>
    </p:spTree>
    <p:extLst>
      <p:ext uri="{BB962C8B-B14F-4D97-AF65-F5344CB8AC3E}">
        <p14:creationId xmlns:p14="http://schemas.microsoft.com/office/powerpoint/2010/main" val="17783801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BD6370-088F-422C-8E87-5526A522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9611A-7001-465D-A221-4CB27AF2B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E982BB-F7FA-47FC-8BA5-DB0DEAF0F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38B5B-1B0E-4C9F-A659-999460467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Aspect ratio is an audience decision, not a technical afterthought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B4B16-BB49-47B1-85B2-82EA841B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Each ratio corresponds to a real viewing context that has to be planned for at the shoot.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28680-4019-4567-9176-F5E17017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5A25D-2A17-462B-BAC7-0E9EB44B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A0F34-45A4-497F-AC99-9B07AD73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1524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Ratio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4CF0DC-CE04-43AE-BBAB-6216125D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52700"/>
            <a:ext cx="3048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3010CC-DCFC-407C-8E0A-A638A2E0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52700"/>
            <a:ext cx="4572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Framing consequence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FB1FB0-FBF6-41B6-AED6-51C9DF9A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287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56DFE-4338-49C9-91E3-F465B99C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15240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222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16:9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6B1AC9-E422-419A-8AAC-18392146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124200"/>
            <a:ext cx="3048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TV, desktop, YouTube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E79FB-1B8A-4C27-9F64-DB348CCED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124200"/>
            <a:ext cx="4572000" cy="666750"/>
          </a:xfrm>
          <a:prstGeom xmlns:a="http://schemas.openxmlformats.org/drawingml/2006/main" prst="roundRect">
            <a:avLst>
              <a:gd name="adj" fmla="val 171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Wide establishing shots and side-by-side framing read comfortably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F12AA-1D88-418C-8457-3D8E489F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9550"/>
            <a:ext cx="15240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222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9:16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2537D-5105-40E0-9F10-1ED15E80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019550"/>
            <a:ext cx="3048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Vertical mobile feed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C789CE-394B-460A-9A71-658C53EB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019550"/>
            <a:ext cx="4572000" cy="666750"/>
          </a:xfrm>
          <a:prstGeom xmlns:a="http://schemas.openxmlformats.org/drawingml/2006/main" prst="roundRect">
            <a:avLst>
              <a:gd name="adj" fmla="val 171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Subject fills a tall, narrow frame; wide shots lose most of their information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33BB2-4D57-4AFD-B5C0-8707DC4A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15240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222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1:1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59ABB6-9969-4C98-A354-6CCDA09C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914900"/>
            <a:ext cx="3048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Square feed 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EF1C4-71C2-4722-83C0-BC3A69E52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914900"/>
            <a:ext cx="4572000" cy="666750"/>
          </a:xfrm>
          <a:prstGeom xmlns:a="http://schemas.openxmlformats.org/drawingml/2006/main" prst="roundRect">
            <a:avLst>
              <a:gd name="adj" fmla="val 171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Centred framing with headroom on both sides; least common but most format-flexible</a:t>
            </a:r>
          </a:p>
        </p:txBody>
      </p:sp>
    </p:spTree>
    <p:extLst>
      <p:ext uri="{BB962C8B-B14F-4D97-AF65-F5344CB8AC3E}">
        <p14:creationId xmlns:p14="http://schemas.microsoft.com/office/powerpoint/2010/main" val="2618665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2FEA7A-901F-4E97-B0A0-A8D54DA2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CE901-EF90-47BC-9129-3B871698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97767B-8703-4D85-A880-E2E33D71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25628-19BE-4DB4-82CF-6A978A86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Plan the ratio at the shoot, not in the export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CB164F-0802-4F0D-98FC-92E09C5C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Cropping after the fact loses composition control that framing never gets back.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A6A0D-50B8-40E4-8DF4-983CA8DA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99086-66B7-4032-8B10-9ACDA47D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6f4987ee1c482f"/>
          <a:srcRect xmlns:a="http://schemas.openxmlformats.org/drawingml/2006/main" l="16192" t="0" r="161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A5BB4-EC88-4167-9A7E-B228093C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16:9 wide shot cropped to 9:16 after editing either loses the subject's edges or leaves empty space where the original composition wasn't built for a tall frame.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BE530-E7AE-4D24-9062-A118729F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FEF5A4-4B1F-43EC-B0A8-CC463A334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24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3EE80F-D3A1-4A10-A36B-3B453BEF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148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fix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7B4C83-886D-4E0F-A07D-DC4C082B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958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Decide the target ratio before the shoot and frame for it directly — recompose in the viewfinder, not in the timeline.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040B6A-3905-45A4-814E-7BC274AD2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577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48FCCE-11FC-4B6E-A832-2E9D5634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67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EFC7D1-4882-43C9-9E86-8F4751DE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578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Mixed delivery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A7E1D-86C6-4D60-8B38-8E6054BF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388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If a project truly needs both a 16:9 and a 9:16 cut, plan two takes of the key shots rather than one crop.</a:t>
            </a:r>
          </a:p>
        </p:txBody>
      </p:sp>
    </p:spTree>
    <p:extLst>
      <p:ext uri="{BB962C8B-B14F-4D97-AF65-F5344CB8AC3E}">
        <p14:creationId xmlns:p14="http://schemas.microsoft.com/office/powerpoint/2010/main" val="317728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735731-8D25-4AF7-94AC-8AB847CF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78069-17A3-42B2-8205-F020F463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EB86AE-0DE3-4490-8916-657F33F71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C34DBF-5027-4CE3-9107-3FE21A5E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Duration and platform attention norms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EF1726-4AC9-4F87-82A8-F00A3A3B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long an audience gives an edit before deciding whether to keep watching differs by context.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899B6-2513-4D49-AF13-1E857056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4C9E1-A878-4B0A-AF0F-68409078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A850F-9411-450C-9C5F-C4BBF507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FC38F9-C6BC-4AA6-A6BE-CFC0E7AD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E3557B-69C3-4157-9F5A-2712411DF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Short-form feeds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EE29C-7D38-4D6B-977A-3246123B3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Completion and re-watch rates are the currency; the first 1-3 seconds have to establish the hook or the viewer scrolls past.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7BE2D9-723A-445E-996B-768B89C6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EEC5A-71AE-4FC2-9526-4BC3DCA4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EC14FD-83CD-4D44-8086-83BD4944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Longer-form / assignment context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6336B0-212C-4A83-85C9-A8FB7F2D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2-3 minute short can earn patience a 15-second clip cannot — but only if the opening promises a specific, followable premise.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F3CDF-1396-40BC-A6E5-0BE654953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10287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624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Pacing and the opening-hook decision should follow the platform's actual attention norm, not a generic “grab them fast” rule applied everywhere identically.</a:t>
            </a:r>
          </a:p>
        </p:txBody>
      </p:sp>
    </p:spTree>
    <p:extLst>
      <p:ext uri="{BB962C8B-B14F-4D97-AF65-F5344CB8AC3E}">
        <p14:creationId xmlns:p14="http://schemas.microsoft.com/office/powerpoint/2010/main" val="7305086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0D80BB-DE0C-4DBF-A844-C93E0B03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16655-9ADA-4367-BEBC-05295BC5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60AEA-B135-4944-A7B9-2F27591C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AD7B7-9AA4-45A6-8A75-8E5A637D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same edit, two real viewing conditions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729CB-6CB4-45E4-8AD0-66D1BE78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responsible cut has to hold up in both, because you don't control which one your audience is 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F0E44D-AFFD-4C0F-928B-1F875EE0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08D18-6673-4D21-BF7E-19EEE14E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9DC46-90A4-41AE-A29C-E6DCFE89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4381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Condition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37F9A-9E0B-411C-B327-01E8097B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52700"/>
            <a:ext cx="4572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the audience actually receives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6172F9-716F-4D5A-AC7C-1ADB36CD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9525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D63251-6B59-43B6-B61A-480424C3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4381500" cy="666750"/>
          </a:xfrm>
          <a:prstGeom xmlns:a="http://schemas.openxmlformats.org/drawingml/2006/main" prst="roundRect">
            <a:avLst>
              <a:gd name="adj" fmla="val 171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Muted, captions on, phone, public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0BB6A4-8D86-48A2-B3D7-3DE1A655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200400"/>
            <a:ext cx="4572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Story must be legible from image + captions alone; sound design is a bonus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40B6D-F0F2-4BB2-AD8F-D3C7CAA51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76700"/>
            <a:ext cx="9525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17FD7-B56A-40CC-A37B-4853DF18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4381500" cy="666750"/>
          </a:xfrm>
          <a:prstGeom xmlns:a="http://schemas.openxmlformats.org/drawingml/2006/main" prst="roundRect">
            <a:avLst>
              <a:gd name="adj" fmla="val 171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Full volume, headphones or speakers, private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BB00D-17A0-4EF8-B37B-AD20E5DF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248150"/>
            <a:ext cx="4572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Music, ambient sound and mix decisions are fully perceptible and open to scrutiny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CE2415-A421-4F8E-9DD0-84352610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9525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3CF1EC-2E08-4685-AF5A-12BBF3F4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72150"/>
            <a:ext cx="9525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Test cut: play it once fully muted with captions, then once at full volume alone — both should tell a complete story.</a:t>
            </a:r>
          </a:p>
        </p:txBody>
      </p:sp>
    </p:spTree>
    <p:extLst>
      <p:ext uri="{BB962C8B-B14F-4D97-AF65-F5344CB8AC3E}">
        <p14:creationId xmlns:p14="http://schemas.microsoft.com/office/powerpoint/2010/main" val="53401683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A4427-60BC-425B-9ECC-5D5F59DE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FB89A-3492-49E9-8779-86BE4A87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8D033-85A5-4222-80B7-66CD82434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E56D8B-9DE5-4582-A199-B88FF3B0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This week's shoot schedule milestone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D6B92-435E-4743-96D5-F371DC43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Permissions are revisited here, not confirmed once and forgotten.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6C2A72-4681-41E8-A981-D7F97263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53E0B-8ED1-4E4C-B8C3-D80B5E3BB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9160d034e454a"/>
          <a:srcRect xmlns:a="http://schemas.openxmlformats.org/drawingml/2006/main" l="9941" t="0" r="9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E790F3-4537-4336-91CF-2635E393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Every time the shoot plan changes — a new location, a new interview subject, a new public space — the permission question has to be asked again, not assumed still valid.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AD92A8-8F11-4276-B0C9-FB1A25D3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9E5FD-62C3-4742-9BA1-52496BF69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0C600-2CAF-4335-99C6-CE82A56B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Shoot schedule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B2CC84-9CC7-41F7-A24B-141421DF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List each planned shoot with date, location, subjects and the specific permission each one still needs.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F0199-1484-45CA-8ACB-37AF6EF7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1ED101-F1A1-4F54-9E40-1B2A463C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5C8BC8-E25D-4AF4-981A-45C22B20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Consent is not one-time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D2B54F-76CB-4974-9D66-2DDAAC31E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subject who agreed to Week 5's plan has not automatically agreed to a changed scope in Week 9.</a:t>
            </a:r>
          </a:p>
        </p:txBody>
      </p:sp>
    </p:spTree>
    <p:extLst>
      <p:ext uri="{BB962C8B-B14F-4D97-AF65-F5344CB8AC3E}">
        <p14:creationId xmlns:p14="http://schemas.microsoft.com/office/powerpoint/2010/main" val="20590469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548A4A-BDC1-47AD-824C-503B1988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1CB29-1419-4E47-BD59-C4FB2F88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D4EBA2-7370-4596-A63F-A5379DF8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9D13C-0CF1-414D-93D6-21D59C4A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Confirming permissions in practice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0C583-52DF-43E9-876F-01F0741F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“confirmed” actually needs to mean before a shoot happens.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D75F9-092D-4B78-A45B-F04C5653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1C4A01-05C6-4018-979D-F07D3E35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1b135601049d0"/>
          <a:srcRect xmlns:a="http://schemas.openxmlformats.org/drawingml/2006/main" l="0" t="22149" r="0" b="221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8308C3-691D-4D40-B927-2D290335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verbal “sure, that's fine” from weeks ago is not a confirmed permission. Confirming means checking, in writing, against the actual current shoot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000B15-6494-4F9C-A32C-C785AC5A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B122AA-1DAC-41A8-9D50-BF34698D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09E12-EAF2-48A2-88BC-DECE747A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Minimum record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7A5BB1-0EC4-4765-9B46-D5566B20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Who agreed, to what specifically, and when — kept alongside the production dossier's consent/media record.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402F46-33B4-453D-99F5-82A07D31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95E4CE-A5EA-4012-9E5C-86C3EE7D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4F6DA6-C7A0-4F56-A2C2-D397D90F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Location permissions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29676-C9E3-4CA8-9B89-98987AD8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Public space filming, private property, and any workplace or institution each carry a different permission path — confirm the right one.</a:t>
            </a:r>
          </a:p>
        </p:txBody>
      </p:sp>
    </p:spTree>
    <p:extLst>
      <p:ext uri="{BB962C8B-B14F-4D97-AF65-F5344CB8AC3E}">
        <p14:creationId xmlns:p14="http://schemas.microsoft.com/office/powerpoint/2010/main" val="11842745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6E3BF6-3B06-417E-92F4-8589C379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88800-D225-4144-8FCA-4B4FF7A8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49D77-A882-446B-81B8-FC2671AC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1A5FB-1264-4D21-8C1F-6042F02F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Editing captions on the timeline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0A0C3-8EB3-45D4-A994-6268C911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Where caption timing craft actually gets executed.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D0868-B9BE-4AF3-8798-5FAEED90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7C7DC-53AF-4E58-900C-04ED02C7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f5330975a4023"/>
          <a:srcRect xmlns:a="http://schemas.openxmlformats.org/drawingml/2006/main" l="0" t="20289" r="0" b="202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F29456-6613-4960-935F-8FA8E40D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146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D70D0-75E1-405C-AD74-CDE60913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431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446BE-2E6D-49CD-9282-0CB3E43F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24125"/>
            <a:ext cx="55626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Transcribe dialogue and mark every meaningful non-speech sound.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2DEEB4-85FB-4EF7-BC19-09E89241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4CC31D-FB5C-4DE8-A66C-2AFE32A0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146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CE5B6A-B8B7-4209-A660-E1A3B8E7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95625"/>
            <a:ext cx="55626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in/out points so each line clears the reading-speed and minimum-duration checks.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280935-8B0F-4AD8-9C43-614061B51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576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A2CAD-CDAE-45BB-8325-6FAE0E6F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861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88496-E623-4E29-A713-470F75EA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67125"/>
            <a:ext cx="55626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Break lines at phrase boundaries and confirm placement inside the safe area.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C6F315-8DB2-4E56-B5CB-19869A5F2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291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E51C4B-722A-40F0-94DC-832CFD0A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576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15F41-2D7A-4293-81FD-EB0213D0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38625"/>
            <a:ext cx="55626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Preview the full sequence muted, on the smallest screen you expect it viewed on.</a:t>
            </a:r>
          </a:p>
        </p:txBody>
      </p:sp>
    </p:spTree>
    <p:extLst>
      <p:ext uri="{BB962C8B-B14F-4D97-AF65-F5344CB8AC3E}">
        <p14:creationId xmlns:p14="http://schemas.microsoft.com/office/powerpoint/2010/main" val="206373057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E964EF-B36B-4E5F-BE71-B7753CDF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468790-46D8-4342-8A25-33ABBEDC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8D7FB4-DAA1-48AC-97D3-DD38D0B0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8A3C98-DA0F-4A2F-B4E9-B49FE6CA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Reviewing the cut with someone else present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2E780-2489-4C47-9F27-4C9823B1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video call review catches what a solo edit session misses.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26FD4-33E4-4E81-8BE5-17E50FFF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C5D00-CF99-4E84-960E-B3B23AE8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8ea4ea6534f84"/>
          <a:srcRect xmlns:a="http://schemas.openxmlformats.org/drawingml/2006/main" l="16192" t="0" r="161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7519E9-9418-4DBA-A33C-661608E5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876300"/>
          </a:xfrm>
          <a:prstGeom xmlns:a="http://schemas.openxmlformats.org/drawingml/2006/main" prst="roundRect">
            <a:avLst>
              <a:gd name="adj" fmla="val 130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9697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Watching alongside someone — in person or on a call — surfaces caption errors, confusing pacing, and mix problems that a familiar editor stops noticing after the tenth pass.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C3C0BC-7A4C-4BDA-A862-289F6C6B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C9F84-C074-458B-BBE0-7D446994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BF05F-0558-444B-871F-8479BDD3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to ask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01D463-B3E9-4B2B-A9B4-F52E0AF7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“Could you follow that muted?” and “Did the music tell you something the picture didn't?” — both point straight at this week's material.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C08255-F88F-409D-A5EB-88B50BE7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C4971-097A-4F0B-8FA0-DEDA5799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AB305C-351B-4D90-9016-57B5B38D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Feed forward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1B924-2803-45CF-B683-8C9C5DD3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Note what changes; this becomes input for Week 10's structured peer-feedback session.</a:t>
            </a:r>
          </a:p>
        </p:txBody>
      </p:sp>
    </p:spTree>
    <p:extLst>
      <p:ext uri="{BB962C8B-B14F-4D97-AF65-F5344CB8AC3E}">
        <p14:creationId xmlns:p14="http://schemas.microsoft.com/office/powerpoint/2010/main" val="156065760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1D77BB-73AF-4AD6-9209-469BCE0F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9D00F-A6B3-42D1-8215-7AD4B2A0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0F570-007E-4751-8196-70958171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4D38AC-F737-4AFF-A1FF-E57A788B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Reference-viewing task, worked through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DBBEE-8734-4FFE-ADF2-20E78B89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Compare a captioned and uncaptioned version of the same short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2A2CD-AD8B-4F7A-A5F9-0AFC48D5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D0032-7E5D-4F2A-B493-CD9A8112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DEE30-7D2C-4CC5-AAEE-D7BCD952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432DCB-C325-4639-ACCE-34072EB2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45AFE2-B202-4A1F-BA13-A6B750E88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622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Watch the uncaptioned version once, sound on — note what you understand.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934641-A22E-4C5C-B734-3EC5744B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2AAEE7-1411-455C-8BCA-E7489803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99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CCBBD8-ADC8-480E-9180-D61D8565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908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Watch the captioned version muted — note what changes in what you understand.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18955E-7390-459A-B8CD-D0B62978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C29B99-3744-4A10-B626-06AB14DB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BAF778-3911-4511-91C8-952508C4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195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Identify any moment where the caption adds information the image alone did not carry.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1A7959-13C3-4F23-8D76-CA40A18E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1963A0-EF4D-4912-B484-2AB9F1EC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672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7CFD7B-5ADC-41E8-9FB0-4EADF9A6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4481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Identify any moment where caption placement or timing got in the way of reading the image.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4BD39-BC36-4C6A-8350-108DC5A5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0125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gap between those two viewings is exactly what captions are for — not redundancy, but access to the same story.</a:t>
            </a:r>
          </a:p>
        </p:txBody>
      </p:sp>
    </p:spTree>
    <p:extLst>
      <p:ext uri="{BB962C8B-B14F-4D97-AF65-F5344CB8AC3E}">
        <p14:creationId xmlns:p14="http://schemas.microsoft.com/office/powerpoint/2010/main" val="140342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9E9648-54B6-423D-A4E4-B15B8EB2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2993D-FDC2-4962-BBD1-90E2490A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91A265-4C34-4F84-8682-502A567E9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98FAC-626D-444B-B96F-61E24E8D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Common caption mistakes, and the fix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06EACE-B67D-4A2D-9382-E5305487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failures a marker sees most often, and what actually corrects each 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A976F-C136-46CD-899B-82089CA9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B5467-B6F5-4E50-9C80-545AA7394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F843B-49F3-4F1C-B251-1CFC77B0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43815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Auto-generated captions left unedited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E18BB-9B51-440C-A6C6-8E84FB46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76500"/>
            <a:ext cx="5334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8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Re-check every line against the audio; auto-captions mishear names and technical terms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ECA41A-A1E7-4743-B924-4194FA61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04373A-27FB-4198-B553-99881D8F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43815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Speaker not identified in overlapping dialogue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759DFE-8518-402B-9CD2-52D5A088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5334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Add a name or descriptor when it isn't visually obvious who is speaking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B4C601-C3E0-4742-8E91-9F20C0CB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7190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4BC360-7526-4E48-88B1-62FD937C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43815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Music/sound description skipped entirely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C75C50-66A3-405F-B6CE-65D30826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62400"/>
            <a:ext cx="5334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225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Add bracketed non-speech cues wherever the sound carries story information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70E02-A2B5-4A54-B41A-835CBBC7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1485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4595A2-FC17-4BBE-BE1E-CA817CED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43815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Captions cropped by an aspect-ratio export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866177-A3D1-4970-8ED5-BC264061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05350"/>
            <a:ext cx="5334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Preview in the actual export ratio, not the edit-timeline ratio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D44292-231A-4F2C-98BB-25696605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5780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50221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F7428-6454-48A7-9CA4-83B20442B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A695C-011D-42FD-AA8E-F7AF6788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88DA61-E0ED-4E2F-991F-8BB9B7DF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1E02DF-27FA-496B-9257-E6B05090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 and captions rubric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BE94D-82DC-4190-B42D-571CC885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this week's craft is assessed in your final project submission.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9A4A5-32B0-4A33-ACA1-DE7F7985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ABD27-98F4-403F-8B1B-5650DC26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BBC59-6B73-4C8A-8AC1-FC71B719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266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Captions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4AD6EF-4F3D-4E25-9632-211F919B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476500"/>
            <a:ext cx="7048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Present, accurately timed, correctly broken, and describing meaningful non-speech sound.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43A0E-14E3-4549-A9FB-BCB7D8FA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327D61-C534-4CC8-80A6-790D692B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266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Music vs ambient balance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8B9FD-648C-4640-924D-2039F066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219450"/>
            <a:ext cx="7048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mix supports rather than overrides what the image documents.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309C26-B71B-4164-83C9-81276AF6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7190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A50E9F-0293-43C6-9182-D0DE1EC2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266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Format planning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50E8C3-B95E-47BC-A903-BA9E6F44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962400"/>
            <a:ext cx="7048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Aspect ratio and duration match the stated viewing context, decided before the shoot.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109398-E6B5-4924-BC08-ABDC867B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1485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0BBFD6-F385-4D54-BC73-BAEAC393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266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Rights and permissions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0EAA11-8C52-499A-B698-441CD05B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05350"/>
            <a:ext cx="7048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Music is cleared or original; permissions match the shoot as actually executed.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CCC21E-4C40-455B-A78D-ABBB7860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57800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352152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D67408-D2A2-4DEF-9DBF-036BD00F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5ABB2-4791-468A-94E3-FB2F932D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16EAB-4139-4BCE-9735-9B9A7B6F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1D2C97-5308-4E94-A811-CEB7B10EF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Week 9 in-session exercise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EA1515-33AD-4436-93A0-62F0A319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you produce and submit for this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77EB3-1D23-49E4-8207-38D26155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9F507-43AA-4037-AC5B-00F4600F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3686D-9029-4AF5-950B-58E95B18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6FFBD-3535-4332-9A1F-6F62385E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476500"/>
            <a:ext cx="8191500" cy="53340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0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Bring a 30-second test sequence from the final project with its current caption draft; check timing, mix and format together.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A90AD2-E0F2-4DD0-B5A5-34978635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809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Constraints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9587FC-A1DB-4376-9FB4-4376C48F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0"/>
            <a:ext cx="819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355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Apply the reading-speed and minimum-duration rules exactly; identify at least one place music or ambient sound could contradict the image.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E70D2-9CE4-4EB8-919F-31722E7C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Evidence to submit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01B215-CD45-413D-9C08-389B4CE5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171950"/>
            <a:ext cx="819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355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shoot schedule with confirmed permissions per shoot, and a one-paragraph note on the target aspect ratio and why.</a:t>
            </a:r>
          </a:p>
        </p:txBody>
      </p:sp>
    </p:spTree>
    <p:extLst>
      <p:ext uri="{BB962C8B-B14F-4D97-AF65-F5344CB8AC3E}">
        <p14:creationId xmlns:p14="http://schemas.microsoft.com/office/powerpoint/2010/main" val="74840567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6918C9-4EF7-464A-971E-0C7F88D5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2AB6CE-E597-4698-BA7A-271F9337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CCB6D-37D2-485D-B179-294D1BE8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  /  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669B51-3918-43F2-A669-2C484D94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Recommended practice and preparation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98A98-C2FC-4ECD-AD66-F26A838F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Before next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0AD1D-6414-49BC-90AE-4175E911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EB607-DE2C-4B8C-A0E3-5D5AB4B97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E0EAD-6650-426B-A5D8-7B65440E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238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Caption standards reference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F3375-BDED-4431-9036-E7F7312C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W3C Web Accessibility Initiative, Captions/Subtitles: https://www.w3.org/WAI/media/av/captions/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38BC3A-6103-42C0-8F4A-71670060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3238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Rights and licensing reference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CEC52-1D56-451C-817F-A255F083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Australian Copyright Council, Music: https://www.copyright.org.au/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EE5ADE-746E-4C0D-B5D2-2886E131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Bring to Week 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4EE275-5809-4528-99CA-49821795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9906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A rough cut of the final project, ready to screen once without interruption for structured peer feedback.</a:t>
            </a:r>
          </a:p>
        </p:txBody>
      </p:sp>
    </p:spTree>
    <p:extLst>
      <p:ext uri="{BB962C8B-B14F-4D97-AF65-F5344CB8AC3E}">
        <p14:creationId xmlns:p14="http://schemas.microsoft.com/office/powerpoint/2010/main" val="13320386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2026-09-13T05:32:50.9420000Z</dcterms:created>
  <dcterms:modified xsi:type="dcterms:W3CDTF">2026-09-13T05:32:50.9420000Z</dcterms:modified>
</coreProperties>
</file>