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ac5ce5e0134c51" /><Relationship Type="http://schemas.openxmlformats.org/officeDocument/2006/relationships/extended-properties" Target="/docProps/app.xml" Id="Rcfebb485dbc84559" /><Relationship Type="http://schemas.openxmlformats.org/officeDocument/2006/relationships/officeDocument" Target="/ppt/presentation.xml" Id="R7255d82b4d934433" /></Relationships>
</file>

<file path=ppt/presentation.xml><?xml version="1.0" encoding="utf-8"?>
<p:presentation xmlns:p="http://schemas.openxmlformats.org/presentationml/2006/main">
  <p:sldMasterIdLst>
    <p:sldMasterId xmlns:r="http://schemas.openxmlformats.org/officeDocument/2006/relationships" id="2147483648" r:id="Rc76887b450784c91"/>
  </p:sldMasterIdLst>
  <p:notesMasterIdLst>
    <p:notesMasterId xmlns:r="http://schemas.openxmlformats.org/officeDocument/2006/relationships" r:id="R118861853aa54340"/>
  </p:notesMasterIdLst>
  <p:sldIdLst>
    <p:sldId xmlns:r="http://schemas.openxmlformats.org/officeDocument/2006/relationships" id="256" r:id="Rb24a5cb330ba4110"/>
    <p:sldId xmlns:r="http://schemas.openxmlformats.org/officeDocument/2006/relationships" id="257" r:id="R60607ed403e2458a"/>
    <p:sldId xmlns:r="http://schemas.openxmlformats.org/officeDocument/2006/relationships" id="258" r:id="Ra6f8efa4a59643bf"/>
    <p:sldId xmlns:r="http://schemas.openxmlformats.org/officeDocument/2006/relationships" id="259" r:id="Rccbae3e8b0b3446e"/>
    <p:sldId xmlns:r="http://schemas.openxmlformats.org/officeDocument/2006/relationships" id="260" r:id="R201a84c21a7649b6"/>
    <p:sldId xmlns:r="http://schemas.openxmlformats.org/officeDocument/2006/relationships" id="261" r:id="R6d89710e5f304152"/>
    <p:sldId xmlns:r="http://schemas.openxmlformats.org/officeDocument/2006/relationships" id="262" r:id="R43e390d0104b453e"/>
    <p:sldId xmlns:r="http://schemas.openxmlformats.org/officeDocument/2006/relationships" id="263" r:id="Rf5582c7c38f94eaa"/>
    <p:sldId xmlns:r="http://schemas.openxmlformats.org/officeDocument/2006/relationships" id="264" r:id="Rb3ccd9f005ef4129"/>
    <p:sldId xmlns:r="http://schemas.openxmlformats.org/officeDocument/2006/relationships" id="265" r:id="R0de55e39698945a7"/>
    <p:sldId xmlns:r="http://schemas.openxmlformats.org/officeDocument/2006/relationships" id="266" r:id="R77948c004e7c4992"/>
    <p:sldId xmlns:r="http://schemas.openxmlformats.org/officeDocument/2006/relationships" id="267" r:id="R6880f566b17a48e2"/>
    <p:sldId xmlns:r="http://schemas.openxmlformats.org/officeDocument/2006/relationships" id="268" r:id="Rc3062ddec8f64909"/>
    <p:sldId xmlns:r="http://schemas.openxmlformats.org/officeDocument/2006/relationships" id="269" r:id="R0c167b2715844dd7"/>
    <p:sldId xmlns:r="http://schemas.openxmlformats.org/officeDocument/2006/relationships" id="270" r:id="R094f494668434957"/>
    <p:sldId xmlns:r="http://schemas.openxmlformats.org/officeDocument/2006/relationships" id="271" r:id="R6f1f3ae9d9cb4798"/>
    <p:sldId xmlns:r="http://schemas.openxmlformats.org/officeDocument/2006/relationships" id="272" r:id="R2cc7692cff0f4fab"/>
    <p:sldId xmlns:r="http://schemas.openxmlformats.org/officeDocument/2006/relationships" id="273" r:id="R0757aaf01bf9435e"/>
    <p:sldId xmlns:r="http://schemas.openxmlformats.org/officeDocument/2006/relationships" id="274" r:id="Rc088b3cb4a124b7d"/>
    <p:sldId xmlns:r="http://schemas.openxmlformats.org/officeDocument/2006/relationships" id="275" r:id="R6cadf0c61bc14d0f"/>
    <p:sldId xmlns:r="http://schemas.openxmlformats.org/officeDocument/2006/relationships" id="276" r:id="R982dcfdcc2764ee1"/>
    <p:sldId xmlns:r="http://schemas.openxmlformats.org/officeDocument/2006/relationships" id="277" r:id="R5a89ce8809304b44"/>
    <p:sldId xmlns:r="http://schemas.openxmlformats.org/officeDocument/2006/relationships" id="278" r:id="Rb0ec9f9a64964308"/>
    <p:sldId xmlns:r="http://schemas.openxmlformats.org/officeDocument/2006/relationships" id="279" r:id="R5efc0cb0cb6f42d7"/>
    <p:sldId xmlns:r="http://schemas.openxmlformats.org/officeDocument/2006/relationships" id="280" r:id="Reb596bfedc404803"/>
    <p:sldId xmlns:r="http://schemas.openxmlformats.org/officeDocument/2006/relationships" id="281" r:id="R57ca3d74960d40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1e710029154c7d" /><Relationship Type="http://schemas.openxmlformats.org/officeDocument/2006/relationships/slideMaster" Target="/ppt/slideMasters/slideMaster1.xml" Id="Rc76887b450784c91" /><Relationship Type="http://schemas.openxmlformats.org/officeDocument/2006/relationships/notesMaster" Target="/ppt/notesMasters/notesMaster1.xml" Id="R118861853aa54340" /><Relationship Type="http://schemas.openxmlformats.org/officeDocument/2006/relationships/presProps" Target="/ppt/presProps.xml" Id="Re3a49b70d50f4545" /><Relationship Type="http://schemas.openxmlformats.org/officeDocument/2006/relationships/tableStyles" Target="/ppt/tableStyles.xml" Id="Rf4c7352543f8461c" /><Relationship Type="http://schemas.openxmlformats.org/officeDocument/2006/relationships/slide" Target="/ppt/slides/slide1.xml" Id="Rb24a5cb330ba4110" /><Relationship Type="http://schemas.openxmlformats.org/officeDocument/2006/relationships/slide" Target="/ppt/slides/slide2.xml" Id="R60607ed403e2458a" /><Relationship Type="http://schemas.openxmlformats.org/officeDocument/2006/relationships/slide" Target="/ppt/slides/slide3.xml" Id="Ra6f8efa4a59643bf" /><Relationship Type="http://schemas.openxmlformats.org/officeDocument/2006/relationships/slide" Target="/ppt/slides/slide4.xml" Id="Rccbae3e8b0b3446e" /><Relationship Type="http://schemas.openxmlformats.org/officeDocument/2006/relationships/slide" Target="/ppt/slides/slide5.xml" Id="R201a84c21a7649b6" /><Relationship Type="http://schemas.openxmlformats.org/officeDocument/2006/relationships/slide" Target="/ppt/slides/slide6.xml" Id="R6d89710e5f304152" /><Relationship Type="http://schemas.openxmlformats.org/officeDocument/2006/relationships/slide" Target="/ppt/slides/slide7.xml" Id="R43e390d0104b453e" /><Relationship Type="http://schemas.openxmlformats.org/officeDocument/2006/relationships/slide" Target="/ppt/slides/slide8.xml" Id="Rf5582c7c38f94eaa" /><Relationship Type="http://schemas.openxmlformats.org/officeDocument/2006/relationships/slide" Target="/ppt/slides/slide9.xml" Id="Rb3ccd9f005ef4129" /><Relationship Type="http://schemas.openxmlformats.org/officeDocument/2006/relationships/slide" Target="/ppt/slides/slide10.xml" Id="R0de55e39698945a7" /><Relationship Type="http://schemas.openxmlformats.org/officeDocument/2006/relationships/slide" Target="/ppt/slides/slide11.xml" Id="R77948c004e7c4992" /><Relationship Type="http://schemas.openxmlformats.org/officeDocument/2006/relationships/slide" Target="/ppt/slides/slide12.xml" Id="R6880f566b17a48e2" /><Relationship Type="http://schemas.openxmlformats.org/officeDocument/2006/relationships/slide" Target="/ppt/slides/slide13.xml" Id="Rc3062ddec8f64909" /><Relationship Type="http://schemas.openxmlformats.org/officeDocument/2006/relationships/slide" Target="/ppt/slides/slide14.xml" Id="R0c167b2715844dd7" /><Relationship Type="http://schemas.openxmlformats.org/officeDocument/2006/relationships/slide" Target="/ppt/slides/slide15.xml" Id="R094f494668434957" /><Relationship Type="http://schemas.openxmlformats.org/officeDocument/2006/relationships/slide" Target="/ppt/slides/slide16.xml" Id="R6f1f3ae9d9cb4798" /><Relationship Type="http://schemas.openxmlformats.org/officeDocument/2006/relationships/slide" Target="/ppt/slides/slide17.xml" Id="R2cc7692cff0f4fab" /><Relationship Type="http://schemas.openxmlformats.org/officeDocument/2006/relationships/slide" Target="/ppt/slides/slide18.xml" Id="R0757aaf01bf9435e" /><Relationship Type="http://schemas.openxmlformats.org/officeDocument/2006/relationships/slide" Target="/ppt/slides/slide19.xml" Id="Rc088b3cb4a124b7d" /><Relationship Type="http://schemas.openxmlformats.org/officeDocument/2006/relationships/slide" Target="/ppt/slides/slide20.xml" Id="R6cadf0c61bc14d0f" /><Relationship Type="http://schemas.openxmlformats.org/officeDocument/2006/relationships/slide" Target="/ppt/slides/slide21.xml" Id="R982dcfdcc2764ee1" /><Relationship Type="http://schemas.openxmlformats.org/officeDocument/2006/relationships/slide" Target="/ppt/slides/slide22.xml" Id="R5a89ce8809304b44" /><Relationship Type="http://schemas.openxmlformats.org/officeDocument/2006/relationships/slide" Target="/ppt/slides/slide23.xml" Id="Rb0ec9f9a64964308" /><Relationship Type="http://schemas.openxmlformats.org/officeDocument/2006/relationships/slide" Target="/ppt/slides/slide24.xml" Id="R5efc0cb0cb6f42d7" /><Relationship Type="http://schemas.openxmlformats.org/officeDocument/2006/relationships/slide" Target="/ppt/slides/slide25.xml" Id="Reb596bfedc404803" /><Relationship Type="http://schemas.openxmlformats.org/officeDocument/2006/relationships/slide" Target="/ppt/slides/slide26.xml" Id="R57ca3d74960d40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e73f5aa0664ec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7517d210c1453f" /><Relationship Type="http://schemas.openxmlformats.org/officeDocument/2006/relationships/notesMaster" Target="/ppt/notesMasters/notesMaster1.xml" Id="Ra4cef108650e42b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3d4d81c0ffe406e" /><Relationship Type="http://schemas.openxmlformats.org/officeDocument/2006/relationships/notesMaster" Target="/ppt/notesMasters/notesMaster1.xml" Id="Rbc4d22b314bb4c6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557b6ee7b7e4271" /><Relationship Type="http://schemas.openxmlformats.org/officeDocument/2006/relationships/notesMaster" Target="/ppt/notesMasters/notesMaster1.xml" Id="Ra83623f0db754ca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ce2e40fc0d41e2" /><Relationship Type="http://schemas.openxmlformats.org/officeDocument/2006/relationships/notesMaster" Target="/ppt/notesMasters/notesMaster1.xml" Id="Rec6bb548b3ec4f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098912b633444a" /><Relationship Type="http://schemas.openxmlformats.org/officeDocument/2006/relationships/notesMaster" Target="/ppt/notesMasters/notesMaster1.xml" Id="R4a42b6067d064967" /></Relationships>
</file>

<file path=ppt/notesSlides/_rels/notesSlide6.xml.rels>&#65279;<?xml version="1.0" encoding="utf-8"?><Relationships xmlns="http://schemas.openxmlformats.org/package/2006/relationships"><Relationship Type="http://schemas.openxmlformats.org/officeDocument/2006/relationships/slide" Target="/ppt/slides/slide6.xml" Id="R3e0941939b594e56" /><Relationship Type="http://schemas.openxmlformats.org/officeDocument/2006/relationships/notesMaster" Target="/ppt/notesMasters/notesMaster1.xml" Id="Ra43f57ee021649c8"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ea21d1e9c64198" /><Relationship Type="http://schemas.openxmlformats.org/officeDocument/2006/relationships/notesMaster" Target="/ppt/notesMasters/notesMaster1.xml" Id="R3eaef003f292443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2ef85a0980b406c" /><Relationship Type="http://schemas.openxmlformats.org/officeDocument/2006/relationships/notesMaster" Target="/ppt/notesMasters/notesMaster1.xml" Id="Rb4dffa7fa7234b23" /></Relationships>
</file>

<file path=ppt/notesSlides/_rels/notesSlide9.xml.rels>&#65279;<?xml version="1.0" encoding="utf-8"?><Relationships xmlns="http://schemas.openxmlformats.org/package/2006/relationships"><Relationship Type="http://schemas.openxmlformats.org/officeDocument/2006/relationships/slide" Target="/ppt/slides/slide9.xml" Id="Rce4cd9aa3a744383" /><Relationship Type="http://schemas.openxmlformats.org/officeDocument/2006/relationships/notesMaster" Target="/ppt/notesMasters/notesMaster1.xml" Id="R2721c688d28f4bd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2b48b7b85a047f8" /><Relationship Type="http://schemas.openxmlformats.org/officeDocument/2006/relationships/notesMaster" Target="/ppt/notesMasters/notesMaster1.xml" Id="Re4aa7e0095624bb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a9c4e76cd5d4816" /><Relationship Type="http://schemas.openxmlformats.org/officeDocument/2006/relationships/notesMaster" Target="/ppt/notesMasters/notesMaster1.xml" Id="R8e4f422a57104a2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389d72c9b844c4f" /><Relationship Type="http://schemas.openxmlformats.org/officeDocument/2006/relationships/notesMaster" Target="/ppt/notesMasters/notesMaster1.xml" Id="R6aaf87d859ad40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48c1bbc62d48b2" /><Relationship Type="http://schemas.openxmlformats.org/officeDocument/2006/relationships/notesMaster" Target="/ppt/notesMasters/notesMaster1.xml" Id="R46eea8a99ea941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38c73a6991c44dd" /><Relationship Type="http://schemas.openxmlformats.org/officeDocument/2006/relationships/notesMaster" Target="/ppt/notesMasters/notesMaster1.xml" Id="R36fea4c8a68d4f0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ace237bcfe64822" /><Relationship Type="http://schemas.openxmlformats.org/officeDocument/2006/relationships/notesMaster" Target="/ppt/notesMasters/notesMaster1.xml" Id="R3a905cb545a24d2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d936b8ac0894798" /><Relationship Type="http://schemas.openxmlformats.org/officeDocument/2006/relationships/notesMaster" Target="/ppt/notesMasters/notesMaster1.xml" Id="Re148be1134b741b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d66187ffe0b4bc1" /><Relationship Type="http://schemas.openxmlformats.org/officeDocument/2006/relationships/notesMaster" Target="/ppt/notesMasters/notesMaster1.xml" Id="Rc4e600dd5faf496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fef2c72eaaa4189" /><Relationship Type="http://schemas.openxmlformats.org/officeDocument/2006/relationships/notesMaster" Target="/ppt/notesMasters/notesMaster1.xml" Id="Rbbbdee4b869942b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f9b78e21f640c6" /><Relationship Type="http://schemas.openxmlformats.org/officeDocument/2006/relationships/notesMaster" Target="/ppt/notesMasters/notesMaster1.xml" Id="Rfcf76893283f4bb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4cbf9c300b94059" /><Relationship Type="http://schemas.openxmlformats.org/officeDocument/2006/relationships/notesMaster" Target="/ppt/notesMasters/notesMaster1.xml" Id="R8c63fe338f8249e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e3912cf1d6d4fed" /><Relationship Type="http://schemas.openxmlformats.org/officeDocument/2006/relationships/notesMaster" Target="/ppt/notesMasters/notesMaster1.xml" Id="R1520ae9a0dad4a0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a3d81a5058d478f" /><Relationship Type="http://schemas.openxmlformats.org/officeDocument/2006/relationships/notesMaster" Target="/ppt/notesMasters/notesMaster1.xml" Id="R157585b133e0424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b8a0b4d6e7d4af2" /><Relationship Type="http://schemas.openxmlformats.org/officeDocument/2006/relationships/notesMaster" Target="/ppt/notesMasters/notesMaster1.xml" Id="R337033d9c8544bc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f3cc6a2bf954195" /><Relationship Type="http://schemas.openxmlformats.org/officeDocument/2006/relationships/notesMaster" Target="/ppt/notesMasters/notesMaster1.xml" Id="R46a678960668476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d3083f70f6f4652" /><Relationship Type="http://schemas.openxmlformats.org/officeDocument/2006/relationships/notesMaster" Target="/ppt/notesMasters/notesMaster1.xml" Id="Ra0af3f2674704c4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48efccecd7a4e88" /><Relationship Type="http://schemas.openxmlformats.org/officeDocument/2006/relationships/notesMaster" Target="/ppt/notesMasters/notesMaster1.xml" Id="R82e04e20d9a84f7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https://plus.unsplash.com/premium_photo-1753737685500-1fc5f0b3c19c — photographer Renato Leal (@renatoaleal), accessed 13 Sep 2026</a:t>
            </a:r>
          </a:p>
          <a:p xmlns:a="http://schemas.openxmlformats.org/drawingml/2006/main">
            <a:r>
              <a:t>Course teaching content is 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 learning outcomes, aligned to session 8's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framing device connecting Week 3's light-continuity principle to this week's spatial/temporal continuity systems.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detailed explanation of the 180-degree line / axis of action, expanding the session's screen-direction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legitimate line-crossing techniques (cutaway reset, re-establishing shot). Unsplash: https://images.unsplash.com/photo-1632187981988-40f3cbaeef5e — photographer Jakob Owens (@jakobowens1),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action matching / match cuts as a distinct continuity discipline from screen direction.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https://images.unsplash.com/photo-1513470270416-d3ff6f16b22f — photographer Christin Hume (@christinhumephoto),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https://images.unsplash.com/photo-1574717024653-61fd2cf4d44d — photographer Peter Stumpf (@peter_s),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synthesis of cutting-rate rhythm patterns, extending the session brief's 'shot duration' theme.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diagnostic vocabulary: jump cut, the 30-degree rule, screen-direction flip, prop/position continuity — the session's 'diagnose continuity problems' brief made specific and nameable.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https://images.unsplash.com/photo-1542204165-65bf26472b9b — photographer Denise Jans (@dmjdenise),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the re-cutting exercise as an epistemic method for the session's 're-cut a shared sequence' brief. Unsplash (Unsplash+): https://plus.unsplash.com/premium_photo-1724634778253-f4a6390656c8 — photographer Yianni Mathioudakis (@yiannifive),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8's reference-viewing task: 'Choose a scene with a clear action. Track screen direction: when does the editor preserve orientation, and when do they disrupt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synthesis table connecting light continuity (Week 3), sound continuity (Week 4) and spatial continuity (this week) as one shared discipline.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premise-scoping for the final project, directly implementing session 8's 'workshop final-project premises for scope and access' brief. Unsplash: https://images.unsplash.com/photo-1677506048148-0c914dd8197b — photographer Paymo,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scope-and-access checklist, directly answering session 8's premise-workshop brief and anticipating final-project.md's consent/media-record dossier requirement.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guidance on logline-writing, directly answering session 8's 'Afterwards' instruction to write a final-project logline.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guidance on audience-statement writing, directly answering session 8's 'Afterwards' instruction and anticipating final-project.md's 'Story, structure and audience' criterion (30% weight).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production-plan checklist, directly answering session 8's 'first production plan'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Ties this week's craft and premise-scoping work directly to final-project.md's weighted marking criteria (Story/structure/audience 30%, Editing/revision 25%, Dossier/ethics/attribution 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https://images.unsplash.com/photo-1573497491208-6b1acb260507 — photographer wocintechchat.com,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error patterns observed at the assembly-to-premise-workshop stage.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https://images.unsplash.com/photo-1612544409025-e1f6a56c1152 — photographer Brands&amp;People (@brandsandpeople),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SLOP1416 Week 8 in-session exercise, directly implementing the session brief's 're-cut a shared sequence' and 'workshop final-project premises' tasks.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review rubric, aligned to final-project.md's 'Editing and revision' (25%) and 'Story, structure and audience' (30%) criteria.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resources: No Film School's 180-degree-rule explainer; Walter Murch's In the Blink of an Eye as a course reading-list reference. Accessed 13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9823a7af324fc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aa8819c73d40fe" /><Relationship Type="http://schemas.openxmlformats.org/officeDocument/2006/relationships/slideLayout" Target="/ppt/slideLayouts/slideLayout1.xml" Id="Rd069238267504a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69238267504a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9afa38ea4b346bb" /><Relationship Type="http://schemas.openxmlformats.org/officeDocument/2006/relationships/image" Target="/ppt/media/image.jpeg" Id="Rcc3484bec8694629" /><Relationship Type="http://schemas.openxmlformats.org/officeDocument/2006/relationships/notesSlide" Target="/ppt/notesSlides/notesSlide1.xml" Id="R06537323cab142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6a6cdc37ae343f7" /><Relationship Type="http://schemas.openxmlformats.org/officeDocument/2006/relationships/notesSlide" Target="/ppt/notesSlides/notesSlide2.xml" Id="R7503587f22a544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de28b18a3284c3f" /><Relationship Type="http://schemas.openxmlformats.org/officeDocument/2006/relationships/notesSlide" Target="/ppt/notesSlides/notesSlide3.xml" Id="Rdf1f72bb4e6845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fedac1e9683425d" /><Relationship Type="http://schemas.openxmlformats.org/officeDocument/2006/relationships/notesSlide" Target="/ppt/notesSlides/notesSlide4.xml" Id="R05ed5fb5d6e346c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bbef3d848ee4007" /><Relationship Type="http://schemas.openxmlformats.org/officeDocument/2006/relationships/image" Target="/ppt/media/image2.jpeg" Id="Rc36aa754b20443f9" /><Relationship Type="http://schemas.openxmlformats.org/officeDocument/2006/relationships/notesSlide" Target="/ppt/notesSlides/notesSlide5.xml" Id="R4efb4f102ec046f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4696043cc9646f4" /><Relationship Type="http://schemas.openxmlformats.org/officeDocument/2006/relationships/notesSlide" Target="/ppt/notesSlides/notesSlide6.xml" Id="Rf2b5f03a3d8c41b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e118f3ac2d64387" /><Relationship Type="http://schemas.openxmlformats.org/officeDocument/2006/relationships/image" Target="/ppt/media/image3.jpeg" Id="Rd1d086e9ce4c4c0e" /><Relationship Type="http://schemas.openxmlformats.org/officeDocument/2006/relationships/notesSlide" Target="/ppt/notesSlides/notesSlide7.xml" Id="R0692a052a2fa41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20d707371de451d" /><Relationship Type="http://schemas.openxmlformats.org/officeDocument/2006/relationships/image" Target="/ppt/media/image4.jpeg" Id="R0e455acded464f0f" /><Relationship Type="http://schemas.openxmlformats.org/officeDocument/2006/relationships/notesSlide" Target="/ppt/notesSlides/notesSlide8.xml" Id="R3fdd8d87e9fe40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b536bf7d08547f4" /><Relationship Type="http://schemas.openxmlformats.org/officeDocument/2006/relationships/notesSlide" Target="/ppt/notesSlides/notesSlide9.xml" Id="Rfdb6d400821a45f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bc6fc19c94f495b" /><Relationship Type="http://schemas.openxmlformats.org/officeDocument/2006/relationships/notesSlide" Target="/ppt/notesSlides/notesSlide10.xml" Id="Rad27d57e25dd402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fb37335d860414c" /><Relationship Type="http://schemas.openxmlformats.org/officeDocument/2006/relationships/image" Target="/ppt/media/image5.jpeg" Id="R6bf887b781b4437b" /><Relationship Type="http://schemas.openxmlformats.org/officeDocument/2006/relationships/notesSlide" Target="/ppt/notesSlides/notesSlide11.xml" Id="Reef3406f3154403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2adbc5b918d4e42" /><Relationship Type="http://schemas.openxmlformats.org/officeDocument/2006/relationships/image" Target="/ppt/media/image6.jpeg" Id="Re3f27262bea541b7" /><Relationship Type="http://schemas.openxmlformats.org/officeDocument/2006/relationships/notesSlide" Target="/ppt/notesSlides/notesSlide12.xml" Id="R5a5ef6f014ff49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1e92a0c83d349ec" /><Relationship Type="http://schemas.openxmlformats.org/officeDocument/2006/relationships/notesSlide" Target="/ppt/notesSlides/notesSlide13.xml" Id="Ra1a7a4daddbc4c8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9641e639d1e44ad" /><Relationship Type="http://schemas.openxmlformats.org/officeDocument/2006/relationships/notesSlide" Target="/ppt/notesSlides/notesSlide14.xml" Id="Rde38c4b21a884b0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4359df46d144986" /><Relationship Type="http://schemas.openxmlformats.org/officeDocument/2006/relationships/image" Target="/ppt/media/image7.jpeg" Id="Raea58950e24b4507" /><Relationship Type="http://schemas.openxmlformats.org/officeDocument/2006/relationships/notesSlide" Target="/ppt/notesSlides/notesSlide15.xml" Id="Ra4b25cc91e474e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d3904f953d148b8" /><Relationship Type="http://schemas.openxmlformats.org/officeDocument/2006/relationships/notesSlide" Target="/ppt/notesSlides/notesSlide16.xml" Id="R40f40a14e278445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3376f2b072944e4" /><Relationship Type="http://schemas.openxmlformats.org/officeDocument/2006/relationships/notesSlide" Target="/ppt/notesSlides/notesSlide17.xml" Id="Rf8f4251a8c3c44b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c345bcae5a24aa2" /><Relationship Type="http://schemas.openxmlformats.org/officeDocument/2006/relationships/notesSlide" Target="/ppt/notesSlides/notesSlide18.xml" Id="R8aca33166f4f4c6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366de8f13c54ff3" /><Relationship Type="http://schemas.openxmlformats.org/officeDocument/2006/relationships/notesSlide" Target="/ppt/notesSlides/notesSlide19.xml" Id="R4d0afaa4e33d43b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97d82663dd94eef" /><Relationship Type="http://schemas.openxmlformats.org/officeDocument/2006/relationships/notesSlide" Target="/ppt/notesSlides/notesSlide20.xml" Id="R689373c8a1ee434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583f8e3cfe6492e" /><Relationship Type="http://schemas.openxmlformats.org/officeDocument/2006/relationships/image" Target="/ppt/media/image8.jpeg" Id="R3b56e177ffb44325" /><Relationship Type="http://schemas.openxmlformats.org/officeDocument/2006/relationships/notesSlide" Target="/ppt/notesSlides/notesSlide21.xml" Id="R8348c3adfcc345f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a845627ee354758" /><Relationship Type="http://schemas.openxmlformats.org/officeDocument/2006/relationships/notesSlide" Target="/ppt/notesSlides/notesSlide22.xml" Id="R02c752ad8d2b445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1395dac811645d5" /><Relationship Type="http://schemas.openxmlformats.org/officeDocument/2006/relationships/image" Target="/ppt/media/image9.jpeg" Id="Rd35b397c77f1404f" /><Relationship Type="http://schemas.openxmlformats.org/officeDocument/2006/relationships/notesSlide" Target="/ppt/notesSlides/notesSlide23.xml" Id="R83e5410167644b8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30bc84491e445b1" /><Relationship Type="http://schemas.openxmlformats.org/officeDocument/2006/relationships/notesSlide" Target="/ppt/notesSlides/notesSlide24.xml" Id="Rd69de57de09141f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2da8b96844849e4" /><Relationship Type="http://schemas.openxmlformats.org/officeDocument/2006/relationships/notesSlide" Target="/ppt/notesSlides/notesSlide25.xml" Id="R986238d9fd3542f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d27299fb5024892" /><Relationship Type="http://schemas.openxmlformats.org/officeDocument/2006/relationships/notesSlide" Target="/ppt/notesSlides/notesSlide26.xml" Id="Rcea483d28737408c" /></Relationships>
</file>

<file path=ppt/slides/slide1.xml><?xml version="1.0" encoding="utf-8"?>
<p:sld xmlns:p="http://schemas.openxmlformats.org/presentationml/2006/main">
  <p:cSld>
    <p:bg>
      <p:bgPr>
        <a:solidFill xmlns:a="http://schemas.openxmlformats.org/drawingml/2006/main">
          <a:srgbClr val="1E252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c3484bec8694629"/>
          <a:srcRect xmlns:a="http://schemas.openxmlformats.org/drawingml/2006/main" l="22214" t="0" r="22214" b="0"/>
          <a:stretch xmlns:a="http://schemas.openxmlformats.org/drawingml/2006/main">
            <a:fillRect l="0" t="0" r="0" b="0"/>
          </a:stretch>
        </p:blipFill>
        <p:spPr>
          <a:xfrm xmlns:a="http://schemas.openxmlformats.org/drawingml/2006/main">
            <a:off x="6477000" y="0"/>
            <a:ext cx="5715000" cy="6858000"/>
          </a:xfrm>
          <a:prstGeom xmlns:a="http://schemas.openxmlformats.org/drawingml/2006/main" prst="roundRect">
            <a:avLst>
              <a:gd name="adj" fmla="val 2000"/>
            </a:avLst>
          </a:prstGeom>
        </p:spPr>
      </p:pic>
      <p:sp>
        <p:nvSpPr>
          <p:cNvPr id="2" name="">
            <a:extLst xmlns:a="http://schemas.openxmlformats.org/drawingml/2006/main">
              <a:ext uri="{FF2B5EF4-FFF2-40B4-BE49-F238E27FC236}">
                <a16:creationId xmlns:a16="http://schemas.microsoft.com/office/drawing/2014/main" id="{D4AFA3B1-B689-484F-A6A0-E649CAC3B410}"/>
              </a:ext>
            </a:extLst>
          </p:cNvPr>
          <p:cNvSpPr>
            <a:spLocks xmlns:a="http://schemas.openxmlformats.org/drawingml/2006/main" noGrp="1"/>
          </p:cNvSpPr>
          <p:nvPr/>
        </p:nvSpPr>
        <p:spPr>
          <a:xfrm xmlns:a="http://schemas.openxmlformats.org/drawingml/2006/main">
            <a:off x="0" y="0"/>
            <a:ext cx="6858000" cy="6858000"/>
          </a:xfrm>
          <a:prstGeom xmlns:a="http://schemas.openxmlformats.org/drawingml/2006/main" prst="roundRect">
            <a:avLst>
              <a:gd name="adj" fmla="val 1667"/>
            </a:avLst>
          </a:prstGeom>
          <a:solidFill xmlns:a="http://schemas.openxmlformats.org/drawingml/2006/main">
            <a:srgbClr val="1E252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665D8A7-64D0-4556-BA54-868D62C8F904}"/>
              </a:ext>
            </a:extLst>
          </p:cNvPr>
          <p:cNvSpPr>
            <a:spLocks xmlns:a="http://schemas.openxmlformats.org/drawingml/2006/main" noGrp="1"/>
          </p:cNvSpPr>
          <p:nvPr/>
        </p:nvSpPr>
        <p:spPr>
          <a:xfrm xmlns:a="http://schemas.openxmlformats.org/drawingml/2006/main">
            <a:off x="533400" y="609600"/>
            <a:ext cx="704850" cy="6667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4527221-B89D-43BF-8035-226CB01BFF69}"/>
              </a:ext>
            </a:extLst>
          </p:cNvPr>
          <p:cNvSpPr>
            <a:spLocks xmlns:a="http://schemas.openxmlformats.org/drawingml/2006/main" noGrp="1"/>
          </p:cNvSpPr>
          <p:nvPr/>
        </p:nvSpPr>
        <p:spPr>
          <a:xfrm xmlns:a="http://schemas.openxmlformats.org/drawingml/2006/main">
            <a:off x="533400" y="895350"/>
            <a:ext cx="295275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F1DFC0"/>
                </a:solidFill>
                <a:latin typeface="Aptos"/>
                <a:ea typeface="Aptos"/>
                <a:cs typeface="Aptos"/>
              </a:defRPr>
            </a:pPr>
            <a:r>
              <a:rPr sz="1200" b="1">
                <a:solidFill>
                  <a:srgbClr val="F1DFC0"/>
                </a:solidFill>
                <a:latin typeface="Aptos"/>
                <a:ea typeface="Aptos"/>
                <a:cs typeface="Aptos"/>
              </a:rPr>
              <a:t>SLOP / UNIVERSITY</a:t>
            </a:r>
          </a:p>
        </p:txBody>
      </p:sp>
      <p:sp>
        <p:nvSpPr>
          <p:cNvPr id="5" name="">
            <a:extLst xmlns:a="http://schemas.openxmlformats.org/drawingml/2006/main">
              <a:ext uri="{FF2B5EF4-FFF2-40B4-BE49-F238E27FC236}">
                <a16:creationId xmlns:a16="http://schemas.microsoft.com/office/drawing/2014/main" id="{1E55C824-C7AD-4B6B-B798-F293F7EA0675}"/>
              </a:ext>
            </a:extLst>
          </p:cNvPr>
          <p:cNvSpPr>
            <a:spLocks xmlns:a="http://schemas.openxmlformats.org/drawingml/2006/main" noGrp="1"/>
          </p:cNvSpPr>
          <p:nvPr/>
        </p:nvSpPr>
        <p:spPr>
          <a:xfrm xmlns:a="http://schemas.openxmlformats.org/drawingml/2006/main">
            <a:off x="533400" y="1695450"/>
            <a:ext cx="4000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1">
                <a:solidFill>
                  <a:srgbClr val="F1DFC0"/>
                </a:solidFill>
                <a:latin typeface="Aptos"/>
                <a:ea typeface="Aptos"/>
                <a:cs typeface="Aptos"/>
              </a:defRPr>
            </a:pPr>
            <a:r>
              <a:rPr sz="1350" b="1">
                <a:solidFill>
                  <a:srgbClr val="F1DFC0"/>
                </a:solidFill>
                <a:latin typeface="Aptos"/>
                <a:ea typeface="Aptos"/>
                <a:cs typeface="Aptos"/>
              </a:rPr>
              <a:t>SLOP1416  /  WEEK 8</a:t>
            </a:r>
          </a:p>
        </p:txBody>
      </p:sp>
      <p:sp>
        <p:nvSpPr>
          <p:cNvPr id="6" name="">
            <a:extLst xmlns:a="http://schemas.openxmlformats.org/drawingml/2006/main">
              <a:ext uri="{FF2B5EF4-FFF2-40B4-BE49-F238E27FC236}">
                <a16:creationId xmlns:a16="http://schemas.microsoft.com/office/drawing/2014/main" id="{851258B8-E9CB-4585-B460-63D06A936DBC}"/>
              </a:ext>
            </a:extLst>
          </p:cNvPr>
          <p:cNvSpPr>
            <a:spLocks xmlns:a="http://schemas.openxmlformats.org/drawingml/2006/main" noGrp="1"/>
          </p:cNvSpPr>
          <p:nvPr/>
        </p:nvSpPr>
        <p:spPr>
          <a:xfrm xmlns:a="http://schemas.openxmlformats.org/drawingml/2006/main">
            <a:off x="533400" y="2171700"/>
            <a:ext cx="5810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3450" b="1">
                <a:solidFill>
                  <a:srgbClr val="FFFFFF"/>
                </a:solidFill>
                <a:latin typeface="Aptos"/>
                <a:ea typeface="Aptos"/>
                <a:cs typeface="Aptos"/>
              </a:defRPr>
            </a:pPr>
            <a:r>
              <a:rPr sz="3450" b="1">
                <a:solidFill>
                  <a:srgbClr val="FFFFFF"/>
                </a:solidFill>
                <a:latin typeface="Aptos"/>
                <a:ea typeface="Aptos"/>
                <a:cs typeface="Aptos"/>
              </a:rPr>
              <a:t>Continuity and Rhythm</a:t>
            </a:r>
          </a:p>
        </p:txBody>
      </p:sp>
      <p:sp>
        <p:nvSpPr>
          <p:cNvPr id="7" name="">
            <a:extLst xmlns:a="http://schemas.openxmlformats.org/drawingml/2006/main">
              <a:ext uri="{FF2B5EF4-FFF2-40B4-BE49-F238E27FC236}">
                <a16:creationId xmlns:a16="http://schemas.microsoft.com/office/drawing/2014/main" id="{80667943-C3B9-42B6-9421-357243945224}"/>
              </a:ext>
            </a:extLst>
          </p:cNvPr>
          <p:cNvSpPr>
            <a:spLocks xmlns:a="http://schemas.openxmlformats.org/drawingml/2006/main" noGrp="1"/>
          </p:cNvSpPr>
          <p:nvPr/>
        </p:nvSpPr>
        <p:spPr>
          <a:xfrm xmlns:a="http://schemas.openxmlformats.org/drawingml/2006/main">
            <a:off x="533400" y="3200400"/>
            <a:ext cx="5429250" cy="1143000"/>
          </a:xfrm>
          <a:prstGeom xmlns:a="http://schemas.openxmlformats.org/drawingml/2006/main" prst="roundRect">
            <a:avLst>
              <a:gd name="adj" fmla="val 1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FFFFFF"/>
                </a:solidFill>
                <a:latin typeface="Aptos"/>
                <a:ea typeface="Aptos"/>
                <a:cs typeface="Aptos"/>
              </a:defRPr>
            </a:pPr>
            <a:r>
              <a:rPr sz="1500" b="0">
                <a:solidFill>
                  <a:srgbClr val="FFFFFF"/>
                </a:solidFill>
                <a:latin typeface="Aptos"/>
                <a:ea typeface="Aptos"/>
                <a:cs typeface="Aptos"/>
              </a:rPr>
              <a:t>Screen direction, action matching and shot duration: the systems a viewer relies on without noticing, and what happens when they break.</a:t>
            </a:r>
          </a:p>
        </p:txBody>
      </p:sp>
    </p:spTree>
    <p:extLst>
      <p:ext uri="{BB962C8B-B14F-4D97-AF65-F5344CB8AC3E}">
        <p14:creationId xmlns:p14="http://schemas.microsoft.com/office/powerpoint/2010/main" val="1229559371"/>
      </p:ext>
    </p:extLst>
  </p:cSld>
</p:sld>
</file>

<file path=ppt/slides/slide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EE188D2-3B57-4AD5-B28E-19741852FCEC}"/>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97F0193-55E3-46FD-A526-917F920BF19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73EDD6D-A989-467F-8175-895FB001007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02</a:t>
            </a:r>
          </a:p>
        </p:txBody>
      </p:sp>
      <p:sp>
        <p:nvSpPr>
          <p:cNvPr id="4" name="">
            <a:extLst xmlns:a="http://schemas.openxmlformats.org/drawingml/2006/main">
              <a:ext uri="{FF2B5EF4-FFF2-40B4-BE49-F238E27FC236}">
                <a16:creationId xmlns:a16="http://schemas.microsoft.com/office/drawing/2014/main" id="{3A737CD5-0382-418A-A6B4-D3ADDD7E0D7C}"/>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outcomes</a:t>
            </a:r>
          </a:p>
        </p:txBody>
      </p:sp>
      <p:sp>
        <p:nvSpPr>
          <p:cNvPr id="5" name="">
            <a:extLst xmlns:a="http://schemas.openxmlformats.org/drawingml/2006/main">
              <a:ext uri="{FF2B5EF4-FFF2-40B4-BE49-F238E27FC236}">
                <a16:creationId xmlns:a16="http://schemas.microsoft.com/office/drawing/2014/main" id="{7D8F3830-375C-4C5D-B8D8-D12CE31E536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By the end of this lecture you can diagnose a continuity break and choose a cutting rhythm on purpose.</a:t>
            </a:r>
          </a:p>
        </p:txBody>
      </p:sp>
      <p:sp>
        <p:nvSpPr>
          <p:cNvPr id="6" name="">
            <a:extLst xmlns:a="http://schemas.openxmlformats.org/drawingml/2006/main">
              <a:ext uri="{FF2B5EF4-FFF2-40B4-BE49-F238E27FC236}">
                <a16:creationId xmlns:a16="http://schemas.microsoft.com/office/drawing/2014/main" id="{6E9E8C0A-3A3E-4D78-888A-458D653A6CA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849C5BB-ECB5-45AF-8E99-D931ABF4C33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0ADF7A5-2B3D-46EA-8D9F-7026424D341B}"/>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6DF04056-EAFB-42D2-95C6-A34A4C1CFD26}"/>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CE083C5-A95C-4A8B-A662-0AD3BC8294DA}"/>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Diagnose</a:t>
            </a:r>
          </a:p>
        </p:txBody>
      </p:sp>
      <p:sp>
        <p:nvSpPr>
          <p:cNvPr id="11" name="">
            <a:extLst xmlns:a="http://schemas.openxmlformats.org/drawingml/2006/main">
              <a:ext uri="{FF2B5EF4-FFF2-40B4-BE49-F238E27FC236}">
                <a16:creationId xmlns:a16="http://schemas.microsoft.com/office/drawing/2014/main" id="{A62DCD04-1A6C-4550-8E26-E8F028A0FC4E}"/>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Name a screen-direction, action-match or duration problem in a cut and explain why it disorients a viewer.</a:t>
            </a:r>
          </a:p>
        </p:txBody>
      </p:sp>
      <p:sp>
        <p:nvSpPr>
          <p:cNvPr id="12" name="">
            <a:extLst xmlns:a="http://schemas.openxmlformats.org/drawingml/2006/main">
              <a:ext uri="{FF2B5EF4-FFF2-40B4-BE49-F238E27FC236}">
                <a16:creationId xmlns:a16="http://schemas.microsoft.com/office/drawing/2014/main" id="{3A416339-B292-499E-8876-C680AA6A4845}"/>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E2209695-0D3F-4949-8202-678272DA0D87}"/>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9DA95D3-B7E7-4665-8FDF-83A47B724CD1}"/>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Re-cut</a:t>
            </a:r>
          </a:p>
        </p:txBody>
      </p:sp>
      <p:sp>
        <p:nvSpPr>
          <p:cNvPr id="15" name="">
            <a:extLst xmlns:a="http://schemas.openxmlformats.org/drawingml/2006/main">
              <a:ext uri="{FF2B5EF4-FFF2-40B4-BE49-F238E27FC236}">
                <a16:creationId xmlns:a16="http://schemas.microsoft.com/office/drawing/2014/main" id="{B8EFF8AB-F631-41A9-BD81-CC04C635850E}"/>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Take one shared sequence and produce a different, defensible rhythm and continuity reading of it.</a:t>
            </a:r>
          </a:p>
        </p:txBody>
      </p:sp>
      <p:sp>
        <p:nvSpPr>
          <p:cNvPr id="16" name="">
            <a:extLst xmlns:a="http://schemas.openxmlformats.org/drawingml/2006/main">
              <a:ext uri="{FF2B5EF4-FFF2-40B4-BE49-F238E27FC236}">
                <a16:creationId xmlns:a16="http://schemas.microsoft.com/office/drawing/2014/main" id="{158DF339-E573-4B89-AD4D-6351EC292F11}"/>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9D82A7AE-452B-4C2C-8F93-754E9FBBA8BE}"/>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9D5907B-2158-4287-864A-B0E39810FBEF}"/>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Scope</a:t>
            </a:r>
          </a:p>
        </p:txBody>
      </p:sp>
      <p:sp>
        <p:nvSpPr>
          <p:cNvPr id="19" name="">
            <a:extLst xmlns:a="http://schemas.openxmlformats.org/drawingml/2006/main">
              <a:ext uri="{FF2B5EF4-FFF2-40B4-BE49-F238E27FC236}">
                <a16:creationId xmlns:a16="http://schemas.microsoft.com/office/drawing/2014/main" id="{BAF7CD6B-CD81-45B5-B7C4-665283507D64}"/>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Stress-test a final-project premise for what footage, access and permission it actually requires.</a:t>
            </a:r>
          </a:p>
        </p:txBody>
      </p:sp>
    </p:spTree>
    <p:extLst>
      <p:ext uri="{BB962C8B-B14F-4D97-AF65-F5344CB8AC3E}">
        <p14:creationId xmlns:p14="http://schemas.microsoft.com/office/powerpoint/2010/main" val="2005740566"/>
      </p:ext>
    </p:extLst>
  </p:cSld>
</p:sld>
</file>

<file path=ppt/slides/slide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374F791-2BBB-47F2-B28F-070199EB6E4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F1D10AE-9367-489D-B01A-8387A98A137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E8C43E5-2D75-44E1-8C38-57D2944697E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03</a:t>
            </a:r>
          </a:p>
        </p:txBody>
      </p:sp>
      <p:sp>
        <p:nvSpPr>
          <p:cNvPr id="4" name="">
            <a:extLst xmlns:a="http://schemas.openxmlformats.org/drawingml/2006/main">
              <a:ext uri="{FF2B5EF4-FFF2-40B4-BE49-F238E27FC236}">
                <a16:creationId xmlns:a16="http://schemas.microsoft.com/office/drawing/2014/main" id="{2D462B78-08F3-4773-9A28-6F3F5549CB4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Three invisible continuity systems</a:t>
            </a:r>
          </a:p>
        </p:txBody>
      </p:sp>
      <p:sp>
        <p:nvSpPr>
          <p:cNvPr id="5" name="">
            <a:extLst xmlns:a="http://schemas.openxmlformats.org/drawingml/2006/main">
              <a:ext uri="{FF2B5EF4-FFF2-40B4-BE49-F238E27FC236}">
                <a16:creationId xmlns:a16="http://schemas.microsoft.com/office/drawing/2014/main" id="{B48D6D34-533E-4D93-B962-979245AE337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viewer tracks space, action and time without being told to — until a cut breaks the tracking.</a:t>
            </a:r>
          </a:p>
        </p:txBody>
      </p:sp>
      <p:sp>
        <p:nvSpPr>
          <p:cNvPr id="6" name="">
            <a:extLst xmlns:a="http://schemas.openxmlformats.org/drawingml/2006/main">
              <a:ext uri="{FF2B5EF4-FFF2-40B4-BE49-F238E27FC236}">
                <a16:creationId xmlns:a16="http://schemas.microsoft.com/office/drawing/2014/main" id="{11E9AF4F-5249-4DF1-92EF-F1F9AB657EB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8FE68DF-9AEE-41A3-8539-D61E6C03139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6D2E8BA9-EA53-4660-AF1D-C952328196A7}"/>
              </a:ext>
            </a:extLst>
          </p:cNvPr>
          <p:cNvSpPr>
            <a:spLocks xmlns:a="http://schemas.openxmlformats.org/drawingml/2006/main" noGrp="1"/>
          </p:cNvSpPr>
          <p:nvPr/>
        </p:nvSpPr>
        <p:spPr>
          <a:xfrm xmlns:a="http://schemas.openxmlformats.org/drawingml/2006/main">
            <a:off x="533400" y="2457450"/>
            <a:ext cx="10382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Week 3 showed that light has its own continuity rule: two shots read as one scene only if their key direction and colour temperature agree. Screen direction is the same kind of rule, applied to space and movement instead of light.</a:t>
            </a:r>
          </a:p>
        </p:txBody>
      </p:sp>
      <p:sp>
        <p:nvSpPr>
          <p:cNvPr id="9" name="">
            <a:extLst xmlns:a="http://schemas.openxmlformats.org/drawingml/2006/main">
              <a:ext uri="{FF2B5EF4-FFF2-40B4-BE49-F238E27FC236}">
                <a16:creationId xmlns:a16="http://schemas.microsoft.com/office/drawing/2014/main" id="{A572DAEF-C2B3-46C4-90E1-0B7C8E370485}"/>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642CED2B-0FB6-4A88-86BD-F72EDA7B56D9}"/>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7C6908B-F6F2-4E77-93C2-DAA2518A17A2}"/>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light continuity tracks</a:t>
            </a:r>
          </a:p>
        </p:txBody>
      </p:sp>
      <p:sp>
        <p:nvSpPr>
          <p:cNvPr id="12" name="">
            <a:extLst xmlns:a="http://schemas.openxmlformats.org/drawingml/2006/main">
              <a:ext uri="{FF2B5EF4-FFF2-40B4-BE49-F238E27FC236}">
                <a16:creationId xmlns:a16="http://schemas.microsoft.com/office/drawing/2014/main" id="{3159FB67-9CDB-40BF-ADC8-08E8588A1749}"/>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Direction, quality and colour temperature must agree across a scene, or the cut reads as a time or place jump (Week 3).</a:t>
            </a:r>
          </a:p>
        </p:txBody>
      </p:sp>
      <p:sp>
        <p:nvSpPr>
          <p:cNvPr id="13" name="">
            <a:extLst xmlns:a="http://schemas.openxmlformats.org/drawingml/2006/main">
              <a:ext uri="{FF2B5EF4-FFF2-40B4-BE49-F238E27FC236}">
                <a16:creationId xmlns:a16="http://schemas.microsoft.com/office/drawing/2014/main" id="{3DCAF7BF-7895-40D7-9B21-4E410F987D52}"/>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C3245F39-A76F-4582-9880-B97F4D80CC06}"/>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557FD32-29E6-4BBC-AA6F-550A73D7DA6B}"/>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this week adds</a:t>
            </a:r>
          </a:p>
        </p:txBody>
      </p:sp>
      <p:sp>
        <p:nvSpPr>
          <p:cNvPr id="16" name="">
            <a:extLst xmlns:a="http://schemas.openxmlformats.org/drawingml/2006/main">
              <a:ext uri="{FF2B5EF4-FFF2-40B4-BE49-F238E27FC236}">
                <a16:creationId xmlns:a16="http://schemas.microsoft.com/office/drawing/2014/main" id="{5C34ED74-9E04-46F4-A08E-390ACBC829A7}"/>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Screen direction, physical action and shot duration must also agree, or the cut reads as spatially or temporally broken.</a:t>
            </a:r>
          </a:p>
        </p:txBody>
      </p:sp>
      <p:sp>
        <p:nvSpPr>
          <p:cNvPr id="17" name="">
            <a:extLst xmlns:a="http://schemas.openxmlformats.org/drawingml/2006/main">
              <a:ext uri="{FF2B5EF4-FFF2-40B4-BE49-F238E27FC236}">
                <a16:creationId xmlns:a16="http://schemas.microsoft.com/office/drawing/2014/main" id="{36D1F3E9-4462-4439-A51E-CE82869BB0CF}"/>
              </a:ext>
            </a:extLst>
          </p:cNvPr>
          <p:cNvSpPr>
            <a:spLocks xmlns:a="http://schemas.openxmlformats.org/drawingml/2006/main" noGrp="1"/>
          </p:cNvSpPr>
          <p:nvPr/>
        </p:nvSpPr>
        <p:spPr>
          <a:xfrm xmlns:a="http://schemas.openxmlformats.org/drawingml/2006/main">
            <a:off x="533400" y="5772150"/>
            <a:ext cx="10287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Three separate systems, one shared failure mode: they work by being invisible, and fail by suddenly becoming visible.</a:t>
            </a:r>
          </a:p>
        </p:txBody>
      </p:sp>
    </p:spTree>
    <p:extLst>
      <p:ext uri="{BB962C8B-B14F-4D97-AF65-F5344CB8AC3E}">
        <p14:creationId xmlns:p14="http://schemas.microsoft.com/office/powerpoint/2010/main" val="1742738353"/>
      </p:ext>
    </p:extLst>
  </p:cSld>
</p:sld>
</file>

<file path=ppt/slides/slide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CD19C86-18D4-45E2-9269-1E9170E480D9}"/>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A19DC4C-AF4B-445B-94B9-AFB605C6176F}"/>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8FDD764-FDEF-4553-9639-62079DA043B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04</a:t>
            </a:r>
          </a:p>
        </p:txBody>
      </p:sp>
      <p:sp>
        <p:nvSpPr>
          <p:cNvPr id="4" name="">
            <a:extLst xmlns:a="http://schemas.openxmlformats.org/drawingml/2006/main">
              <a:ext uri="{FF2B5EF4-FFF2-40B4-BE49-F238E27FC236}">
                <a16:creationId xmlns:a16="http://schemas.microsoft.com/office/drawing/2014/main" id="{E46BC6DD-BC12-41E8-9359-35C7EC66FF8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axis of action, in full</a:t>
            </a:r>
          </a:p>
        </p:txBody>
      </p:sp>
      <p:sp>
        <p:nvSpPr>
          <p:cNvPr id="5" name="">
            <a:extLst xmlns:a="http://schemas.openxmlformats.org/drawingml/2006/main">
              <a:ext uri="{FF2B5EF4-FFF2-40B4-BE49-F238E27FC236}">
                <a16:creationId xmlns:a16="http://schemas.microsoft.com/office/drawing/2014/main" id="{1BA8ED57-24B4-49B6-BD65-2B930788188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An imaginary line drawn through the scene that fixes which side the camera is allowed to work from.</a:t>
            </a:r>
          </a:p>
        </p:txBody>
      </p:sp>
      <p:sp>
        <p:nvSpPr>
          <p:cNvPr id="6" name="">
            <a:extLst xmlns:a="http://schemas.openxmlformats.org/drawingml/2006/main">
              <a:ext uri="{FF2B5EF4-FFF2-40B4-BE49-F238E27FC236}">
                <a16:creationId xmlns:a16="http://schemas.microsoft.com/office/drawing/2014/main" id="{B73D0B44-5612-4579-8F77-C88414B7CAA5}"/>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C0AD79A-7569-4C67-804F-D847F2281B0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35993BE9-7081-4F05-A69F-467E8655034D}"/>
              </a:ext>
            </a:extLst>
          </p:cNvPr>
          <p:cNvSpPr>
            <a:spLocks xmlns:a="http://schemas.openxmlformats.org/drawingml/2006/main" noGrp="1"/>
          </p:cNvSpPr>
          <p:nvPr/>
        </p:nvSpPr>
        <p:spPr>
          <a:xfrm xmlns:a="http://schemas.openxmlformats.org/drawingml/2006/main">
            <a:off x="533400" y="2476500"/>
            <a:ext cx="10287000" cy="781050"/>
          </a:xfrm>
          <a:prstGeom xmlns:a="http://schemas.openxmlformats.org/drawingml/2006/main" prst="roundRect">
            <a:avLst>
              <a:gd name="adj" fmla="val 14634"/>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Draw a line through the two things a shot is about — two people talking, or one person and the direction they are moving. Every camera position used to cover that moment must stay on one side of that line.</a:t>
            </a:r>
          </a:p>
        </p:txBody>
      </p:sp>
      <p:sp>
        <p:nvSpPr>
          <p:cNvPr id="9" name="">
            <a:extLst xmlns:a="http://schemas.openxmlformats.org/drawingml/2006/main">
              <a:ext uri="{FF2B5EF4-FFF2-40B4-BE49-F238E27FC236}">
                <a16:creationId xmlns:a16="http://schemas.microsoft.com/office/drawing/2014/main" id="{B2D84523-18C6-46A5-B243-998D876546F9}"/>
              </a:ext>
            </a:extLst>
          </p:cNvPr>
          <p:cNvSpPr>
            <a:spLocks xmlns:a="http://schemas.openxmlformats.org/drawingml/2006/main" noGrp="1"/>
          </p:cNvSpPr>
          <p:nvPr/>
        </p:nvSpPr>
        <p:spPr>
          <a:xfrm xmlns:a="http://schemas.openxmlformats.org/drawingml/2006/main">
            <a:off x="533400" y="33909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F4D053A6-32F6-4FBE-A0E1-5906651D0D2A}"/>
              </a:ext>
            </a:extLst>
          </p:cNvPr>
          <p:cNvSpPr>
            <a:spLocks xmlns:a="http://schemas.openxmlformats.org/drawingml/2006/main" noGrp="1"/>
          </p:cNvSpPr>
          <p:nvPr/>
        </p:nvSpPr>
        <p:spPr>
          <a:xfrm xmlns:a="http://schemas.openxmlformats.org/drawingml/2006/main">
            <a:off x="742950" y="3600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C7DE23CA-6308-4092-B929-ABA98A65E89C}"/>
              </a:ext>
            </a:extLst>
          </p:cNvPr>
          <p:cNvSpPr>
            <a:spLocks xmlns:a="http://schemas.openxmlformats.org/drawingml/2006/main" noGrp="1"/>
          </p:cNvSpPr>
          <p:nvPr/>
        </p:nvSpPr>
        <p:spPr>
          <a:xfrm xmlns:a="http://schemas.openxmlformats.org/drawingml/2006/main">
            <a:off x="742950" y="37909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Why it matters</a:t>
            </a:r>
          </a:p>
        </p:txBody>
      </p:sp>
      <p:sp>
        <p:nvSpPr>
          <p:cNvPr id="12" name="">
            <a:extLst xmlns:a="http://schemas.openxmlformats.org/drawingml/2006/main">
              <a:ext uri="{FF2B5EF4-FFF2-40B4-BE49-F238E27FC236}">
                <a16:creationId xmlns:a16="http://schemas.microsoft.com/office/drawing/2014/main" id="{20C98EE6-BB25-4D5D-8ACE-C69B1BB75E3E}"/>
              </a:ext>
            </a:extLst>
          </p:cNvPr>
          <p:cNvSpPr>
            <a:spLocks xmlns:a="http://schemas.openxmlformats.org/drawingml/2006/main" noGrp="1"/>
          </p:cNvSpPr>
          <p:nvPr/>
        </p:nvSpPr>
        <p:spPr>
          <a:xfrm xmlns:a="http://schemas.openxmlformats.org/drawingml/2006/main">
            <a:off x="742950" y="41719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Staying on one side keeps each subject's left/right position and gaze direction consistent shot to shot, so the audience's mental map of the space never has to reset.</a:t>
            </a:r>
          </a:p>
        </p:txBody>
      </p:sp>
      <p:sp>
        <p:nvSpPr>
          <p:cNvPr id="13" name="">
            <a:extLst xmlns:a="http://schemas.openxmlformats.org/drawingml/2006/main">
              <a:ext uri="{FF2B5EF4-FFF2-40B4-BE49-F238E27FC236}">
                <a16:creationId xmlns:a16="http://schemas.microsoft.com/office/drawing/2014/main" id="{FE362BCF-67E8-40D9-A5E4-FA5EFDD7F28E}"/>
              </a:ext>
            </a:extLst>
          </p:cNvPr>
          <p:cNvSpPr>
            <a:spLocks xmlns:a="http://schemas.openxmlformats.org/drawingml/2006/main" noGrp="1"/>
          </p:cNvSpPr>
          <p:nvPr/>
        </p:nvSpPr>
        <p:spPr>
          <a:xfrm xmlns:a="http://schemas.openxmlformats.org/drawingml/2006/main">
            <a:off x="6372225" y="33909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F7CF7482-9CEA-4457-A423-8A736D0070F5}"/>
              </a:ext>
            </a:extLst>
          </p:cNvPr>
          <p:cNvSpPr>
            <a:spLocks xmlns:a="http://schemas.openxmlformats.org/drawingml/2006/main" noGrp="1"/>
          </p:cNvSpPr>
          <p:nvPr/>
        </p:nvSpPr>
        <p:spPr>
          <a:xfrm xmlns:a="http://schemas.openxmlformats.org/drawingml/2006/main">
            <a:off x="6581775" y="3600450"/>
            <a:ext cx="495300" cy="47625"/>
          </a:xfrm>
          <a:prstGeom xmlns:a="http://schemas.openxmlformats.org/drawingml/2006/main" prst="roundRect">
            <a:avLst>
              <a:gd name="adj" fmla="val 50000"/>
            </a:avLst>
          </a:prstGeom>
          <a:solidFill xmlns:a="http://schemas.openxmlformats.org/drawingml/2006/main">
            <a:srgbClr val="B4544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9D9574E-7E64-4DDD-B363-50291E670235}"/>
              </a:ext>
            </a:extLst>
          </p:cNvPr>
          <p:cNvSpPr>
            <a:spLocks xmlns:a="http://schemas.openxmlformats.org/drawingml/2006/main" noGrp="1"/>
          </p:cNvSpPr>
          <p:nvPr/>
        </p:nvSpPr>
        <p:spPr>
          <a:xfrm xmlns:a="http://schemas.openxmlformats.org/drawingml/2006/main">
            <a:off x="6581775" y="37909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crossing does</a:t>
            </a:r>
          </a:p>
        </p:txBody>
      </p:sp>
      <p:sp>
        <p:nvSpPr>
          <p:cNvPr id="16" name="">
            <a:extLst xmlns:a="http://schemas.openxmlformats.org/drawingml/2006/main">
              <a:ext uri="{FF2B5EF4-FFF2-40B4-BE49-F238E27FC236}">
                <a16:creationId xmlns:a16="http://schemas.microsoft.com/office/drawing/2014/main" id="{5001355D-ACA1-4EE3-8F9D-EC97847A5DFF}"/>
              </a:ext>
            </a:extLst>
          </p:cNvPr>
          <p:cNvSpPr>
            <a:spLocks xmlns:a="http://schemas.openxmlformats.org/drawingml/2006/main" noGrp="1"/>
          </p:cNvSpPr>
          <p:nvPr/>
        </p:nvSpPr>
        <p:spPr>
          <a:xfrm xmlns:a="http://schemas.openxmlformats.org/drawingml/2006/main">
            <a:off x="6581775" y="41719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camera that jumps to the other side without warning flips the subjects' apparent positions — a person who was screen-left is suddenly screen-right for no diegetic reason.</a:t>
            </a:r>
          </a:p>
        </p:txBody>
      </p:sp>
    </p:spTree>
    <p:extLst>
      <p:ext uri="{BB962C8B-B14F-4D97-AF65-F5344CB8AC3E}">
        <p14:creationId xmlns:p14="http://schemas.microsoft.com/office/powerpoint/2010/main" val="1418582409"/>
      </p:ext>
    </p:extLst>
  </p:cSld>
</p:sld>
</file>

<file path=ppt/slides/slide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7EBBF41-500C-4C06-A45B-75260887393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6EC7E62-C6E6-4D60-9FEF-10F305610D2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8CA42758-782D-482D-AD99-119DA69A1FC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05</a:t>
            </a:r>
          </a:p>
        </p:txBody>
      </p:sp>
      <p:sp>
        <p:nvSpPr>
          <p:cNvPr id="4" name="">
            <a:extLst xmlns:a="http://schemas.openxmlformats.org/drawingml/2006/main">
              <a:ext uri="{FF2B5EF4-FFF2-40B4-BE49-F238E27FC236}">
                <a16:creationId xmlns:a16="http://schemas.microsoft.com/office/drawing/2014/main" id="{751DD150-D07F-42AA-A606-D57664C5458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Legitimately resetting the line</a:t>
            </a:r>
          </a:p>
        </p:txBody>
      </p:sp>
      <p:sp>
        <p:nvSpPr>
          <p:cNvPr id="5" name="">
            <a:extLst xmlns:a="http://schemas.openxmlformats.org/drawingml/2006/main">
              <a:ext uri="{FF2B5EF4-FFF2-40B4-BE49-F238E27FC236}">
                <a16:creationId xmlns:a16="http://schemas.microsoft.com/office/drawing/2014/main" id="{B7DD272C-C7CF-4746-8999-15FCCA54B7F7}"/>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line is a tool for the editor, not a law of physics — it can be moved on purpose.</a:t>
            </a:r>
          </a:p>
        </p:txBody>
      </p:sp>
      <p:sp>
        <p:nvSpPr>
          <p:cNvPr id="6" name="">
            <a:extLst xmlns:a="http://schemas.openxmlformats.org/drawingml/2006/main">
              <a:ext uri="{FF2B5EF4-FFF2-40B4-BE49-F238E27FC236}">
                <a16:creationId xmlns:a16="http://schemas.microsoft.com/office/drawing/2014/main" id="{FF4BDD22-64A3-4FE3-B1A8-6D168561957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AFE8397-D263-4C54-B189-9F6AF9C801D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36aa754b20443f9"/>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9EF20ED3-CF83-4FEC-8DB2-9319EE6C23B8}"/>
              </a:ext>
            </a:extLst>
          </p:cNvPr>
          <p:cNvSpPr>
            <a:spLocks xmlns:a="http://schemas.openxmlformats.org/drawingml/2006/main" noGrp="1"/>
          </p:cNvSpPr>
          <p:nvPr/>
        </p:nvSpPr>
        <p:spPr>
          <a:xfrm xmlns:a="http://schemas.openxmlformats.org/drawingml/2006/main">
            <a:off x="533400" y="2495550"/>
            <a:ext cx="6000750" cy="762000"/>
          </a:xfrm>
          <a:prstGeom xmlns:a="http://schemas.openxmlformats.org/drawingml/2006/main" prst="roundRect">
            <a:avLst>
              <a:gd name="adj" fmla="val 15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hard cut across the axis disorients. But two techniques let you move the camera to the other side and keep the viewer oriented.</a:t>
            </a:r>
          </a:p>
        </p:txBody>
      </p:sp>
      <p:sp>
        <p:nvSpPr>
          <p:cNvPr id="10" name="">
            <a:extLst xmlns:a="http://schemas.openxmlformats.org/drawingml/2006/main">
              <a:ext uri="{FF2B5EF4-FFF2-40B4-BE49-F238E27FC236}">
                <a16:creationId xmlns:a16="http://schemas.microsoft.com/office/drawing/2014/main" id="{3B281D9B-0FDE-4780-9109-0E8593737AD7}"/>
              </a:ext>
            </a:extLst>
          </p:cNvPr>
          <p:cNvSpPr>
            <a:spLocks xmlns:a="http://schemas.openxmlformats.org/drawingml/2006/main" noGrp="1"/>
          </p:cNvSpPr>
          <p:nvPr/>
        </p:nvSpPr>
        <p:spPr>
          <a:xfrm xmlns:a="http://schemas.openxmlformats.org/drawingml/2006/main">
            <a:off x="533400" y="34861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B0A71EF4-EBB4-458C-9CD2-2AE826C054B8}"/>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91C8FBF-D562-448C-8CF2-E8B0898485A6}"/>
              </a:ext>
            </a:extLst>
          </p:cNvPr>
          <p:cNvSpPr>
            <a:spLocks xmlns:a="http://schemas.openxmlformats.org/drawingml/2006/main" noGrp="1"/>
          </p:cNvSpPr>
          <p:nvPr/>
        </p:nvSpPr>
        <p:spPr>
          <a:xfrm xmlns:a="http://schemas.openxmlformats.org/drawingml/2006/main">
            <a:off x="742950" y="38862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cutaway reset</a:t>
            </a:r>
          </a:p>
        </p:txBody>
      </p:sp>
      <p:sp>
        <p:nvSpPr>
          <p:cNvPr id="13" name="">
            <a:extLst xmlns:a="http://schemas.openxmlformats.org/drawingml/2006/main">
              <a:ext uri="{FF2B5EF4-FFF2-40B4-BE49-F238E27FC236}">
                <a16:creationId xmlns:a16="http://schemas.microsoft.com/office/drawing/2014/main" id="{FB2DDD49-EBE1-46C0-B52E-9BA47DD4F878}"/>
              </a:ext>
            </a:extLst>
          </p:cNvPr>
          <p:cNvSpPr>
            <a:spLocks xmlns:a="http://schemas.openxmlformats.org/drawingml/2006/main" noGrp="1"/>
          </p:cNvSpPr>
          <p:nvPr/>
        </p:nvSpPr>
        <p:spPr>
          <a:xfrm xmlns:a="http://schemas.openxmlformats.org/drawingml/2006/main">
            <a:off x="742950" y="42672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Cut briefly to a neutral shot — a reaction, a detail, an establishing angle — then return from the new side. The break gives the viewer's spatial model a moment to update.</a:t>
            </a:r>
          </a:p>
        </p:txBody>
      </p:sp>
      <p:sp>
        <p:nvSpPr>
          <p:cNvPr id="14" name="">
            <a:extLst xmlns:a="http://schemas.openxmlformats.org/drawingml/2006/main">
              <a:ext uri="{FF2B5EF4-FFF2-40B4-BE49-F238E27FC236}">
                <a16:creationId xmlns:a16="http://schemas.microsoft.com/office/drawing/2014/main" id="{808F813F-8D30-4B80-9B5F-4ECEC592DBED}"/>
              </a:ext>
            </a:extLst>
          </p:cNvPr>
          <p:cNvSpPr>
            <a:spLocks xmlns:a="http://schemas.openxmlformats.org/drawingml/2006/main" noGrp="1"/>
          </p:cNvSpPr>
          <p:nvPr/>
        </p:nvSpPr>
        <p:spPr>
          <a:xfrm xmlns:a="http://schemas.openxmlformats.org/drawingml/2006/main">
            <a:off x="533400" y="4629150"/>
            <a:ext cx="6000750" cy="1219200"/>
          </a:xfrm>
          <a:prstGeom xmlns:a="http://schemas.openxmlformats.org/drawingml/2006/main" prst="roundRect">
            <a:avLst>
              <a:gd name="adj" fmla="val 9375"/>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E68DB9B1-9A6A-4BA1-9B04-EA55C08BDB78}"/>
              </a:ext>
            </a:extLst>
          </p:cNvPr>
          <p:cNvSpPr>
            <a:spLocks xmlns:a="http://schemas.openxmlformats.org/drawingml/2006/main" noGrp="1"/>
          </p:cNvSpPr>
          <p:nvPr/>
        </p:nvSpPr>
        <p:spPr>
          <a:xfrm xmlns:a="http://schemas.openxmlformats.org/drawingml/2006/main">
            <a:off x="742950" y="4838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921A08E-ECAD-4454-A1AA-AC6D5B1CFE85}"/>
              </a:ext>
            </a:extLst>
          </p:cNvPr>
          <p:cNvSpPr>
            <a:spLocks xmlns:a="http://schemas.openxmlformats.org/drawingml/2006/main" noGrp="1"/>
          </p:cNvSpPr>
          <p:nvPr/>
        </p:nvSpPr>
        <p:spPr>
          <a:xfrm xmlns:a="http://schemas.openxmlformats.org/drawingml/2006/main">
            <a:off x="742950" y="50292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re-establishing shot</a:t>
            </a:r>
          </a:p>
        </p:txBody>
      </p:sp>
      <p:sp>
        <p:nvSpPr>
          <p:cNvPr id="17" name="">
            <a:extLst xmlns:a="http://schemas.openxmlformats.org/drawingml/2006/main">
              <a:ext uri="{FF2B5EF4-FFF2-40B4-BE49-F238E27FC236}">
                <a16:creationId xmlns:a16="http://schemas.microsoft.com/office/drawing/2014/main" id="{EB1D2E1D-80D1-4800-905E-E3C7A4CF1B65}"/>
              </a:ext>
            </a:extLst>
          </p:cNvPr>
          <p:cNvSpPr>
            <a:spLocks xmlns:a="http://schemas.openxmlformats.org/drawingml/2006/main" noGrp="1"/>
          </p:cNvSpPr>
          <p:nvPr/>
        </p:nvSpPr>
        <p:spPr>
          <a:xfrm xmlns:a="http://schemas.openxmlformats.org/drawingml/2006/main">
            <a:off x="742950" y="5410200"/>
            <a:ext cx="55816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wide shot from the new position rebuilds the spatial map explicitly, so the next close shot from the far side reads as continuous rather than reversed.</a:t>
            </a:r>
          </a:p>
        </p:txBody>
      </p:sp>
    </p:spTree>
    <p:extLst>
      <p:ext uri="{BB962C8B-B14F-4D97-AF65-F5344CB8AC3E}">
        <p14:creationId xmlns:p14="http://schemas.microsoft.com/office/powerpoint/2010/main" val="626644524"/>
      </p:ext>
    </p:extLst>
  </p:cSld>
</p:sld>
</file>

<file path=ppt/slides/slide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BF66E02-1973-4E7D-8E48-D4434791930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9645C29-65EA-4225-A63D-545C53E801B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D106297-B73D-4902-9D43-2E5FF8189AC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06</a:t>
            </a:r>
          </a:p>
        </p:txBody>
      </p:sp>
      <p:sp>
        <p:nvSpPr>
          <p:cNvPr id="4" name="">
            <a:extLst xmlns:a="http://schemas.openxmlformats.org/drawingml/2006/main">
              <a:ext uri="{FF2B5EF4-FFF2-40B4-BE49-F238E27FC236}">
                <a16:creationId xmlns:a16="http://schemas.microsoft.com/office/drawing/2014/main" id="{243D023B-C66E-4B24-BBA1-DDE436F01E8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Action matching / the match cut</a:t>
            </a:r>
          </a:p>
        </p:txBody>
      </p:sp>
      <p:sp>
        <p:nvSpPr>
          <p:cNvPr id="5" name="">
            <a:extLst xmlns:a="http://schemas.openxmlformats.org/drawingml/2006/main">
              <a:ext uri="{FF2B5EF4-FFF2-40B4-BE49-F238E27FC236}">
                <a16:creationId xmlns:a16="http://schemas.microsoft.com/office/drawing/2014/main" id="{C5662C80-143A-4CD7-8139-D86F7ABFFCF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Physical continuity of position, direction and speed across the cut point.</a:t>
            </a:r>
          </a:p>
        </p:txBody>
      </p:sp>
      <p:sp>
        <p:nvSpPr>
          <p:cNvPr id="6" name="">
            <a:extLst xmlns:a="http://schemas.openxmlformats.org/drawingml/2006/main">
              <a:ext uri="{FF2B5EF4-FFF2-40B4-BE49-F238E27FC236}">
                <a16:creationId xmlns:a16="http://schemas.microsoft.com/office/drawing/2014/main" id="{D92301D0-7D53-4684-B2B4-C95680921257}"/>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ABAAB22-5DEF-4EF5-8819-4C7D2F6E15A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0AFB244-EC52-4660-BD96-23FE9752C74F}"/>
              </a:ext>
            </a:extLst>
          </p:cNvPr>
          <p:cNvSpPr>
            <a:spLocks xmlns:a="http://schemas.openxmlformats.org/drawingml/2006/main" noGrp="1"/>
          </p:cNvSpPr>
          <p:nvPr/>
        </p:nvSpPr>
        <p:spPr>
          <a:xfrm xmlns:a="http://schemas.openxmlformats.org/drawingml/2006/main">
            <a:off x="533400" y="2476500"/>
            <a:ext cx="1028700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Cut in the middle of a movement, not before or after it. If a hand is reaching for a door in shot A, the second shot should pick up that same hand at the same point in the same reach — not a beat earlier or later.</a:t>
            </a:r>
          </a:p>
        </p:txBody>
      </p:sp>
      <p:sp>
        <p:nvSpPr>
          <p:cNvPr id="9" name="">
            <a:extLst xmlns:a="http://schemas.openxmlformats.org/drawingml/2006/main">
              <a:ext uri="{FF2B5EF4-FFF2-40B4-BE49-F238E27FC236}">
                <a16:creationId xmlns:a16="http://schemas.microsoft.com/office/drawing/2014/main" id="{4E615057-6098-41D6-A7FF-2C4AAA2C1A55}"/>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DA0DC784-7F10-4A4B-BC11-B51A417673DD}"/>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A86CB90-9E4F-462B-9BE1-BF33809A2C26}"/>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reads as continuous</a:t>
            </a:r>
          </a:p>
        </p:txBody>
      </p:sp>
      <p:sp>
        <p:nvSpPr>
          <p:cNvPr id="12" name="">
            <a:extLst xmlns:a="http://schemas.openxmlformats.org/drawingml/2006/main">
              <a:ext uri="{FF2B5EF4-FFF2-40B4-BE49-F238E27FC236}">
                <a16:creationId xmlns:a16="http://schemas.microsoft.com/office/drawing/2014/main" id="{030E2439-9C23-4E73-A2DC-787BF9028325}"/>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Matching body position, direction of travel and apparent speed at the cut frame, so the eye perceives one action rather than two separate ones.</a:t>
            </a:r>
          </a:p>
        </p:txBody>
      </p:sp>
      <p:sp>
        <p:nvSpPr>
          <p:cNvPr id="13" name="">
            <a:extLst xmlns:a="http://schemas.openxmlformats.org/drawingml/2006/main">
              <a:ext uri="{FF2B5EF4-FFF2-40B4-BE49-F238E27FC236}">
                <a16:creationId xmlns:a16="http://schemas.microsoft.com/office/drawing/2014/main" id="{D6F3C60F-DB18-49D8-A3CE-776435AE7340}"/>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F318B25D-FF4A-46D1-9D5E-DD6879DF3C2A}"/>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A9AC5A6-2687-49E9-9C1B-4707C4D0B653}"/>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breaks it</a:t>
            </a:r>
          </a:p>
        </p:txBody>
      </p:sp>
      <p:sp>
        <p:nvSpPr>
          <p:cNvPr id="16" name="">
            <a:extLst xmlns:a="http://schemas.openxmlformats.org/drawingml/2006/main">
              <a:ext uri="{FF2B5EF4-FFF2-40B4-BE49-F238E27FC236}">
                <a16:creationId xmlns:a16="http://schemas.microsoft.com/office/drawing/2014/main" id="{CD9A271B-9E29-488D-A27B-33960F661422}"/>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mismatch in any one of position, direction or speed — the viewer perceives a stutter or a restart, even if they cannot say exactly why.</a:t>
            </a:r>
          </a:p>
        </p:txBody>
      </p:sp>
    </p:spTree>
    <p:extLst>
      <p:ext uri="{BB962C8B-B14F-4D97-AF65-F5344CB8AC3E}">
        <p14:creationId xmlns:p14="http://schemas.microsoft.com/office/powerpoint/2010/main" val="925685645"/>
      </p:ext>
    </p:extLst>
  </p:cSld>
</p:sld>
</file>

<file path=ppt/slides/slide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B6353F6-8EFA-4FFE-8D47-33436308E91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F52021E-DD39-4FDB-A4BA-E146395C885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6C3C90E-4B36-4995-B1D9-323EB16764F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07</a:t>
            </a:r>
          </a:p>
        </p:txBody>
      </p:sp>
      <p:sp>
        <p:nvSpPr>
          <p:cNvPr id="4" name="">
            <a:extLst xmlns:a="http://schemas.openxmlformats.org/drawingml/2006/main">
              <a:ext uri="{FF2B5EF4-FFF2-40B4-BE49-F238E27FC236}">
                <a16:creationId xmlns:a16="http://schemas.microsoft.com/office/drawing/2014/main" id="{3FD2B7E9-E6A9-4519-B90D-7AEBD3D06EA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Eyeline match and shot / reverse-shot geometry</a:t>
            </a:r>
          </a:p>
        </p:txBody>
      </p:sp>
      <p:sp>
        <p:nvSpPr>
          <p:cNvPr id="5" name="">
            <a:extLst xmlns:a="http://schemas.openxmlformats.org/drawingml/2006/main">
              <a:ext uri="{FF2B5EF4-FFF2-40B4-BE49-F238E27FC236}">
                <a16:creationId xmlns:a16="http://schemas.microsoft.com/office/drawing/2014/main" id="{C27BB009-D48E-478A-8011-9CA5DE157B3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Two shots, filmed separately, can still imply one shared space.</a:t>
            </a:r>
          </a:p>
        </p:txBody>
      </p:sp>
      <p:sp>
        <p:nvSpPr>
          <p:cNvPr id="6" name="">
            <a:extLst xmlns:a="http://schemas.openxmlformats.org/drawingml/2006/main">
              <a:ext uri="{FF2B5EF4-FFF2-40B4-BE49-F238E27FC236}">
                <a16:creationId xmlns:a16="http://schemas.microsoft.com/office/drawing/2014/main" id="{6E51E270-5670-4876-BE4F-445616AFA23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955B5C9-299C-4BEB-BA2E-F98C854E0A9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1d086e9ce4c4c0e"/>
          <a:srcRect xmlns:a="http://schemas.openxmlformats.org/drawingml/2006/main" l="0" t="22270" r="0" b="2227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390C42A7-FD24-470C-ABE2-4D7AD7A0C5EC}"/>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Subject A looks slightly off-frame right; subject B, filmed later, looks slightly off-frame left. Cut together, their eyelines imply they are looking at each other — even though neither shot contains both people.</a:t>
            </a:r>
          </a:p>
        </p:txBody>
      </p:sp>
      <p:sp>
        <p:nvSpPr>
          <p:cNvPr id="10" name="">
            <a:extLst xmlns:a="http://schemas.openxmlformats.org/drawingml/2006/main">
              <a:ext uri="{FF2B5EF4-FFF2-40B4-BE49-F238E27FC236}">
                <a16:creationId xmlns:a16="http://schemas.microsoft.com/office/drawing/2014/main" id="{E650384D-FE04-4060-A3CE-0087C218B5DA}"/>
              </a:ext>
            </a:extLst>
          </p:cNvPr>
          <p:cNvSpPr>
            <a:spLocks xmlns:a="http://schemas.openxmlformats.org/drawingml/2006/main" noGrp="1"/>
          </p:cNvSpPr>
          <p:nvPr/>
        </p:nvSpPr>
        <p:spPr>
          <a:xfrm xmlns:a="http://schemas.openxmlformats.org/drawingml/2006/main">
            <a:off x="533400" y="3676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49C4B790-9AD4-4542-9220-BBFB97342A48}"/>
              </a:ext>
            </a:extLst>
          </p:cNvPr>
          <p:cNvSpPr>
            <a:spLocks xmlns:a="http://schemas.openxmlformats.org/drawingml/2006/main" noGrp="1"/>
          </p:cNvSpPr>
          <p:nvPr/>
        </p:nvSpPr>
        <p:spPr>
          <a:xfrm xmlns:a="http://schemas.openxmlformats.org/drawingml/2006/main">
            <a:off x="742950" y="38862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6E6DF0B-FDEF-4A3F-ABC3-F52C581519F7}"/>
              </a:ext>
            </a:extLst>
          </p:cNvPr>
          <p:cNvSpPr>
            <a:spLocks xmlns:a="http://schemas.openxmlformats.org/drawingml/2006/main" noGrp="1"/>
          </p:cNvSpPr>
          <p:nvPr/>
        </p:nvSpPr>
        <p:spPr>
          <a:xfrm xmlns:a="http://schemas.openxmlformats.org/drawingml/2006/main">
            <a:off x="742950" y="4076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geometry rule</a:t>
            </a:r>
          </a:p>
        </p:txBody>
      </p:sp>
      <p:sp>
        <p:nvSpPr>
          <p:cNvPr id="13" name="">
            <a:extLst xmlns:a="http://schemas.openxmlformats.org/drawingml/2006/main">
              <a:ext uri="{FF2B5EF4-FFF2-40B4-BE49-F238E27FC236}">
                <a16:creationId xmlns:a16="http://schemas.microsoft.com/office/drawing/2014/main" id="{A10D9D44-BA18-4CD0-A6E5-B77066416FC5}"/>
              </a:ext>
            </a:extLst>
          </p:cNvPr>
          <p:cNvSpPr>
            <a:spLocks xmlns:a="http://schemas.openxmlformats.org/drawingml/2006/main" noGrp="1"/>
          </p:cNvSpPr>
          <p:nvPr/>
        </p:nvSpPr>
        <p:spPr>
          <a:xfrm xmlns:a="http://schemas.openxmlformats.org/drawingml/2006/main">
            <a:off x="742950" y="4457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Both eyelines must point toward the same imagined point across the axis of action, and both must stay on their own side of that axis.</a:t>
            </a:r>
          </a:p>
        </p:txBody>
      </p:sp>
      <p:sp>
        <p:nvSpPr>
          <p:cNvPr id="14" name="">
            <a:extLst xmlns:a="http://schemas.openxmlformats.org/drawingml/2006/main">
              <a:ext uri="{FF2B5EF4-FFF2-40B4-BE49-F238E27FC236}">
                <a16:creationId xmlns:a16="http://schemas.microsoft.com/office/drawing/2014/main" id="{B0AF8805-8877-4AFE-84B6-E3B2E1569FB6}"/>
              </a:ext>
            </a:extLst>
          </p:cNvPr>
          <p:cNvSpPr>
            <a:spLocks xmlns:a="http://schemas.openxmlformats.org/drawingml/2006/main" noGrp="1"/>
          </p:cNvSpPr>
          <p:nvPr/>
        </p:nvSpPr>
        <p:spPr>
          <a:xfrm xmlns:a="http://schemas.openxmlformats.org/drawingml/2006/main">
            <a:off x="533400" y="4819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1F8F5B8D-8AB5-4EC4-93B4-60C9FF906942}"/>
              </a:ext>
            </a:extLst>
          </p:cNvPr>
          <p:cNvSpPr>
            <a:spLocks xmlns:a="http://schemas.openxmlformats.org/drawingml/2006/main" noGrp="1"/>
          </p:cNvSpPr>
          <p:nvPr/>
        </p:nvSpPr>
        <p:spPr>
          <a:xfrm xmlns:a="http://schemas.openxmlformats.org/drawingml/2006/main">
            <a:off x="742950" y="50292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5EA04C6-BEA2-4203-8B2A-11A7789B0A8C}"/>
              </a:ext>
            </a:extLst>
          </p:cNvPr>
          <p:cNvSpPr>
            <a:spLocks xmlns:a="http://schemas.openxmlformats.org/drawingml/2006/main" noGrp="1"/>
          </p:cNvSpPr>
          <p:nvPr/>
        </p:nvSpPr>
        <p:spPr>
          <a:xfrm xmlns:a="http://schemas.openxmlformats.org/drawingml/2006/main">
            <a:off x="742950" y="5219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Common failure</a:t>
            </a:r>
          </a:p>
        </p:txBody>
      </p:sp>
      <p:sp>
        <p:nvSpPr>
          <p:cNvPr id="17" name="">
            <a:extLst xmlns:a="http://schemas.openxmlformats.org/drawingml/2006/main">
              <a:ext uri="{FF2B5EF4-FFF2-40B4-BE49-F238E27FC236}">
                <a16:creationId xmlns:a16="http://schemas.microsoft.com/office/drawing/2014/main" id="{BF2F8459-ABA8-4157-931D-69F8AF069EEA}"/>
              </a:ext>
            </a:extLst>
          </p:cNvPr>
          <p:cNvSpPr>
            <a:spLocks xmlns:a="http://schemas.openxmlformats.org/drawingml/2006/main" noGrp="1"/>
          </p:cNvSpPr>
          <p:nvPr/>
        </p:nvSpPr>
        <p:spPr>
          <a:xfrm xmlns:a="http://schemas.openxmlformats.org/drawingml/2006/main">
            <a:off x="742950" y="5600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Both subjects looking the same direction reads as two people facing the same way, not facing each other.</a:t>
            </a:r>
          </a:p>
        </p:txBody>
      </p:sp>
    </p:spTree>
    <p:extLst>
      <p:ext uri="{BB962C8B-B14F-4D97-AF65-F5344CB8AC3E}">
        <p14:creationId xmlns:p14="http://schemas.microsoft.com/office/powerpoint/2010/main" val="1149776557"/>
      </p:ext>
    </p:extLst>
  </p:cSld>
</p:sld>
</file>

<file path=ppt/slides/slide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B550120-1792-44E9-A5B3-718E22C40B9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D5A9917-2817-4C9A-8810-4A3D6BB800E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112C49C-3C0A-45F0-84B7-ED7BCD709D4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08</a:t>
            </a:r>
          </a:p>
        </p:txBody>
      </p:sp>
      <p:sp>
        <p:nvSpPr>
          <p:cNvPr id="4" name="">
            <a:extLst xmlns:a="http://schemas.openxmlformats.org/drawingml/2006/main">
              <a:ext uri="{FF2B5EF4-FFF2-40B4-BE49-F238E27FC236}">
                <a16:creationId xmlns:a16="http://schemas.microsoft.com/office/drawing/2014/main" id="{728CEB06-D5F4-469E-A919-79E665A8A09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Shot duration as a rhythm tool</a:t>
            </a:r>
          </a:p>
        </p:txBody>
      </p:sp>
      <p:sp>
        <p:nvSpPr>
          <p:cNvPr id="5" name="">
            <a:extLst xmlns:a="http://schemas.openxmlformats.org/drawingml/2006/main">
              <a:ext uri="{FF2B5EF4-FFF2-40B4-BE49-F238E27FC236}">
                <a16:creationId xmlns:a16="http://schemas.microsoft.com/office/drawing/2014/main" id="{A3B44AD0-6C9A-4766-ACB9-053521AFABB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Average shot length (ASL) is a stylistic signature, not an accident of coverage.</a:t>
            </a:r>
          </a:p>
        </p:txBody>
      </p:sp>
      <p:sp>
        <p:nvSpPr>
          <p:cNvPr id="6" name="">
            <a:extLst xmlns:a="http://schemas.openxmlformats.org/drawingml/2006/main">
              <a:ext uri="{FF2B5EF4-FFF2-40B4-BE49-F238E27FC236}">
                <a16:creationId xmlns:a16="http://schemas.microsoft.com/office/drawing/2014/main" id="{AF221B70-C7E3-4FB5-B9A5-6F0973C224B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890A969-6B83-4D32-9C56-1EDC2289778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e455acded464f0f"/>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41011A1C-95DD-47D8-971F-D237D6D5E186}"/>
              </a:ext>
            </a:extLst>
          </p:cNvPr>
          <p:cNvSpPr>
            <a:spLocks xmlns:a="http://schemas.openxmlformats.org/drawingml/2006/main" noGrp="1"/>
          </p:cNvSpPr>
          <p:nvPr/>
        </p:nvSpPr>
        <p:spPr>
          <a:xfrm xmlns:a="http://schemas.openxmlformats.org/drawingml/2006/main">
            <a:off x="533400" y="2495550"/>
            <a:ext cx="6000750" cy="1238250"/>
          </a:xfrm>
          <a:prstGeom xmlns:a="http://schemas.openxmlformats.org/drawingml/2006/main" prst="roundRect">
            <a:avLst>
              <a:gd name="adj" fmla="val 923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ASL is the running time of a piece divided by its number of shots. A contemplative observational piece might sit at 8–15 seconds per shot; an action sequence might sit under 2 seconds. Neither is correct — each is a choice about how much time a viewer needs per idea.</a:t>
            </a:r>
          </a:p>
        </p:txBody>
      </p:sp>
      <p:sp>
        <p:nvSpPr>
          <p:cNvPr id="10" name="">
            <a:extLst xmlns:a="http://schemas.openxmlformats.org/drawingml/2006/main">
              <a:ext uri="{FF2B5EF4-FFF2-40B4-BE49-F238E27FC236}">
                <a16:creationId xmlns:a16="http://schemas.microsoft.com/office/drawing/2014/main" id="{FDA6A5A5-5BFC-4051-8AA0-4A8F4696306D}"/>
              </a:ext>
            </a:extLst>
          </p:cNvPr>
          <p:cNvSpPr>
            <a:spLocks xmlns:a="http://schemas.openxmlformats.org/drawingml/2006/main" noGrp="1"/>
          </p:cNvSpPr>
          <p:nvPr/>
        </p:nvSpPr>
        <p:spPr>
          <a:xfrm xmlns:a="http://schemas.openxmlformats.org/drawingml/2006/main">
            <a:off x="533400" y="3771900"/>
            <a:ext cx="600075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8499CBD0-7808-4FF3-A044-03BACBF10339}"/>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249FC37-BFED-482F-A2DA-5CE6E3315360}"/>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real rule</a:t>
            </a:r>
          </a:p>
        </p:txBody>
      </p:sp>
      <p:sp>
        <p:nvSpPr>
          <p:cNvPr id="13" name="">
            <a:extLst xmlns:a="http://schemas.openxmlformats.org/drawingml/2006/main">
              <a:ext uri="{FF2B5EF4-FFF2-40B4-BE49-F238E27FC236}">
                <a16:creationId xmlns:a16="http://schemas.microsoft.com/office/drawing/2014/main" id="{2EAD25AF-93F9-4C7D-A1E2-372987D0DB92}"/>
              </a:ext>
            </a:extLst>
          </p:cNvPr>
          <p:cNvSpPr>
            <a:spLocks xmlns:a="http://schemas.openxmlformats.org/drawingml/2006/main" noGrp="1"/>
          </p:cNvSpPr>
          <p:nvPr/>
        </p:nvSpPr>
        <p:spPr>
          <a:xfrm xmlns:a="http://schemas.openxmlformats.org/drawingml/2006/main">
            <a:off x="742950" y="4552950"/>
            <a:ext cx="5581650" cy="952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Duration should track the information density and emotional weight of the shot, not a fixed metronome.</a:t>
            </a:r>
          </a:p>
        </p:txBody>
      </p:sp>
      <p:sp>
        <p:nvSpPr>
          <p:cNvPr id="14" name="">
            <a:extLst xmlns:a="http://schemas.openxmlformats.org/drawingml/2006/main">
              <a:ext uri="{FF2B5EF4-FFF2-40B4-BE49-F238E27FC236}">
                <a16:creationId xmlns:a16="http://schemas.microsoft.com/office/drawing/2014/main" id="{8C231237-3D2E-4E88-94EE-CD53A04EE9DE}"/>
              </a:ext>
            </a:extLst>
          </p:cNvPr>
          <p:cNvSpPr>
            <a:spLocks xmlns:a="http://schemas.openxmlformats.org/drawingml/2006/main" noGrp="1"/>
          </p:cNvSpPr>
          <p:nvPr/>
        </p:nvSpPr>
        <p:spPr>
          <a:xfrm xmlns:a="http://schemas.openxmlformats.org/drawingml/2006/main">
            <a:off x="533400" y="4933950"/>
            <a:ext cx="6000750" cy="1162050"/>
          </a:xfrm>
          <a:prstGeom xmlns:a="http://schemas.openxmlformats.org/drawingml/2006/main" prst="roundRect">
            <a:avLst>
              <a:gd name="adj" fmla="val 9836"/>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A81F5E05-E6DC-47DE-87EA-32B77B000FB3}"/>
              </a:ext>
            </a:extLst>
          </p:cNvPr>
          <p:cNvSpPr>
            <a:spLocks xmlns:a="http://schemas.openxmlformats.org/drawingml/2006/main" noGrp="1"/>
          </p:cNvSpPr>
          <p:nvPr/>
        </p:nvSpPr>
        <p:spPr>
          <a:xfrm xmlns:a="http://schemas.openxmlformats.org/drawingml/2006/main">
            <a:off x="742950" y="51435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05C57B7-D5ED-45BA-9961-CD84118D6E9B}"/>
              </a:ext>
            </a:extLst>
          </p:cNvPr>
          <p:cNvSpPr>
            <a:spLocks xmlns:a="http://schemas.openxmlformats.org/drawingml/2006/main" noGrp="1"/>
          </p:cNvSpPr>
          <p:nvPr/>
        </p:nvSpPr>
        <p:spPr>
          <a:xfrm xmlns:a="http://schemas.openxmlformats.org/drawingml/2006/main">
            <a:off x="742950" y="53340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Diagnostic</a:t>
            </a:r>
          </a:p>
        </p:txBody>
      </p:sp>
      <p:sp>
        <p:nvSpPr>
          <p:cNvPr id="17" name="">
            <a:extLst xmlns:a="http://schemas.openxmlformats.org/drawingml/2006/main">
              <a:ext uri="{FF2B5EF4-FFF2-40B4-BE49-F238E27FC236}">
                <a16:creationId xmlns:a16="http://schemas.microsoft.com/office/drawing/2014/main" id="{C3BBD715-0EF0-4822-B630-F2C743F68F7D}"/>
              </a:ext>
            </a:extLst>
          </p:cNvPr>
          <p:cNvSpPr>
            <a:spLocks xmlns:a="http://schemas.openxmlformats.org/drawingml/2006/main" noGrp="1"/>
          </p:cNvSpPr>
          <p:nvPr/>
        </p:nvSpPr>
        <p:spPr>
          <a:xfrm xmlns:a="http://schemas.openxmlformats.org/drawingml/2006/main">
            <a:off x="742950" y="5715000"/>
            <a:ext cx="55816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2266"/>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If you cannot say why a shot is exactly as long as it is, its duration is probably accidental.</a:t>
            </a:r>
          </a:p>
        </p:txBody>
      </p:sp>
    </p:spTree>
    <p:extLst>
      <p:ext uri="{BB962C8B-B14F-4D97-AF65-F5344CB8AC3E}">
        <p14:creationId xmlns:p14="http://schemas.microsoft.com/office/powerpoint/2010/main" val="943528086"/>
      </p:ext>
    </p:extLst>
  </p:cSld>
</p:sld>
</file>

<file path=ppt/slides/slide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93873B3-CB81-4375-8881-65E4027F2BE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6CEA547-E8C4-4E65-9A17-1245C9368A4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85AD18D-73C1-4DB1-9379-617FD3B3A94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09</a:t>
            </a:r>
          </a:p>
        </p:txBody>
      </p:sp>
      <p:sp>
        <p:nvSpPr>
          <p:cNvPr id="4" name="">
            <a:extLst xmlns:a="http://schemas.openxmlformats.org/drawingml/2006/main">
              <a:ext uri="{FF2B5EF4-FFF2-40B4-BE49-F238E27FC236}">
                <a16:creationId xmlns:a16="http://schemas.microsoft.com/office/drawing/2014/main" id="{96F611ED-A976-48C8-BA06-60831BFE6D9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Cutting-rate changes build and release tension</a:t>
            </a:r>
          </a:p>
        </p:txBody>
      </p:sp>
      <p:sp>
        <p:nvSpPr>
          <p:cNvPr id="5" name="">
            <a:extLst xmlns:a="http://schemas.openxmlformats.org/drawingml/2006/main">
              <a:ext uri="{FF2B5EF4-FFF2-40B4-BE49-F238E27FC236}">
                <a16:creationId xmlns:a16="http://schemas.microsoft.com/office/drawing/2014/main" id="{1472556F-FBBF-46DB-8BCC-4B5171FDEA4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Rhythm is not fixed across a whole piece — it accelerates and decelerates on purpose.</a:t>
            </a:r>
          </a:p>
        </p:txBody>
      </p:sp>
      <p:sp>
        <p:nvSpPr>
          <p:cNvPr id="6" name="">
            <a:extLst xmlns:a="http://schemas.openxmlformats.org/drawingml/2006/main">
              <a:ext uri="{FF2B5EF4-FFF2-40B4-BE49-F238E27FC236}">
                <a16:creationId xmlns:a16="http://schemas.microsoft.com/office/drawing/2014/main" id="{ADA462D2-2A26-4440-A6BF-F3C147F0E5A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7D91571-908B-4524-A23D-A1F942754CF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111B104-A990-4C28-9FDA-870A13E4097E}"/>
              </a:ext>
            </a:extLst>
          </p:cNvPr>
          <p:cNvSpPr>
            <a:spLocks xmlns:a="http://schemas.openxmlformats.org/drawingml/2006/main" noGrp="1"/>
          </p:cNvSpPr>
          <p:nvPr/>
        </p:nvSpPr>
        <p:spPr>
          <a:xfrm xmlns:a="http://schemas.openxmlformats.org/drawingml/2006/main">
            <a:off x="723900" y="2495550"/>
            <a:ext cx="2857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Pattern</a:t>
            </a:r>
          </a:p>
        </p:txBody>
      </p:sp>
      <p:sp>
        <p:nvSpPr>
          <p:cNvPr id="9" name="">
            <a:extLst xmlns:a="http://schemas.openxmlformats.org/drawingml/2006/main">
              <a:ext uri="{FF2B5EF4-FFF2-40B4-BE49-F238E27FC236}">
                <a16:creationId xmlns:a16="http://schemas.microsoft.com/office/drawing/2014/main" id="{56F260B0-4830-401A-8525-114FC1405D94}"/>
              </a:ext>
            </a:extLst>
          </p:cNvPr>
          <p:cNvSpPr>
            <a:spLocks xmlns:a="http://schemas.openxmlformats.org/drawingml/2006/main" noGrp="1"/>
          </p:cNvSpPr>
          <p:nvPr/>
        </p:nvSpPr>
        <p:spPr>
          <a:xfrm xmlns:a="http://schemas.openxmlformats.org/drawingml/2006/main">
            <a:off x="4381500" y="2495550"/>
            <a:ext cx="6096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Effect on the viewer</a:t>
            </a:r>
          </a:p>
        </p:txBody>
      </p:sp>
      <p:sp>
        <p:nvSpPr>
          <p:cNvPr id="10" name="">
            <a:extLst xmlns:a="http://schemas.openxmlformats.org/drawingml/2006/main">
              <a:ext uri="{FF2B5EF4-FFF2-40B4-BE49-F238E27FC236}">
                <a16:creationId xmlns:a16="http://schemas.microsoft.com/office/drawing/2014/main" id="{6C1264B1-E5A7-4FB4-98D7-E6BA19E18421}"/>
              </a:ext>
            </a:extLst>
          </p:cNvPr>
          <p:cNvSpPr>
            <a:spLocks xmlns:a="http://schemas.openxmlformats.org/drawingml/2006/main" noGrp="1"/>
          </p:cNvSpPr>
          <p:nvPr/>
        </p:nvSpPr>
        <p:spPr>
          <a:xfrm xmlns:a="http://schemas.openxmlformats.org/drawingml/2006/main">
            <a:off x="723900" y="2838450"/>
            <a:ext cx="1028700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CFAC4C4-3B96-44F7-A352-748CC09E3AE5}"/>
              </a:ext>
            </a:extLst>
          </p:cNvPr>
          <p:cNvSpPr>
            <a:spLocks xmlns:a="http://schemas.openxmlformats.org/drawingml/2006/main" noGrp="1"/>
          </p:cNvSpPr>
          <p:nvPr/>
        </p:nvSpPr>
        <p:spPr>
          <a:xfrm xmlns:a="http://schemas.openxmlformats.org/drawingml/2006/main">
            <a:off x="723900" y="3105150"/>
            <a:ext cx="3619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Accelerating rhythm</a:t>
            </a:r>
          </a:p>
        </p:txBody>
      </p:sp>
      <p:sp>
        <p:nvSpPr>
          <p:cNvPr id="12" name="">
            <a:extLst xmlns:a="http://schemas.openxmlformats.org/drawingml/2006/main">
              <a:ext uri="{FF2B5EF4-FFF2-40B4-BE49-F238E27FC236}">
                <a16:creationId xmlns:a16="http://schemas.microsoft.com/office/drawing/2014/main" id="{6A73552A-F4B0-408C-9D97-A452774C28B6}"/>
              </a:ext>
            </a:extLst>
          </p:cNvPr>
          <p:cNvSpPr>
            <a:spLocks xmlns:a="http://schemas.openxmlformats.org/drawingml/2006/main" noGrp="1"/>
          </p:cNvSpPr>
          <p:nvPr/>
        </p:nvSpPr>
        <p:spPr>
          <a:xfrm xmlns:a="http://schemas.openxmlformats.org/drawingml/2006/main">
            <a:off x="4381500" y="3105150"/>
            <a:ext cx="6096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Progressively shorter shots raise urgency, panic or excitement toward a peak.</a:t>
            </a:r>
          </a:p>
        </p:txBody>
      </p:sp>
      <p:sp>
        <p:nvSpPr>
          <p:cNvPr id="13" name="">
            <a:extLst xmlns:a="http://schemas.openxmlformats.org/drawingml/2006/main">
              <a:ext uri="{FF2B5EF4-FFF2-40B4-BE49-F238E27FC236}">
                <a16:creationId xmlns:a16="http://schemas.microsoft.com/office/drawing/2014/main" id="{25DF5CF6-BFD6-4D66-AD11-042FF12DCA39}"/>
              </a:ext>
            </a:extLst>
          </p:cNvPr>
          <p:cNvSpPr>
            <a:spLocks xmlns:a="http://schemas.openxmlformats.org/drawingml/2006/main" noGrp="1"/>
          </p:cNvSpPr>
          <p:nvPr/>
        </p:nvSpPr>
        <p:spPr>
          <a:xfrm xmlns:a="http://schemas.openxmlformats.org/drawingml/2006/main">
            <a:off x="723900" y="36385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EB4AFC4-1486-456A-BC92-D1E55EDF9E15}"/>
              </a:ext>
            </a:extLst>
          </p:cNvPr>
          <p:cNvSpPr>
            <a:spLocks xmlns:a="http://schemas.openxmlformats.org/drawingml/2006/main" noGrp="1"/>
          </p:cNvSpPr>
          <p:nvPr/>
        </p:nvSpPr>
        <p:spPr>
          <a:xfrm xmlns:a="http://schemas.openxmlformats.org/drawingml/2006/main">
            <a:off x="723900" y="3810000"/>
            <a:ext cx="3619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Decelerating rhythm</a:t>
            </a:r>
          </a:p>
        </p:txBody>
      </p:sp>
      <p:sp>
        <p:nvSpPr>
          <p:cNvPr id="15" name="">
            <a:extLst xmlns:a="http://schemas.openxmlformats.org/drawingml/2006/main">
              <a:ext uri="{FF2B5EF4-FFF2-40B4-BE49-F238E27FC236}">
                <a16:creationId xmlns:a16="http://schemas.microsoft.com/office/drawing/2014/main" id="{15B1EB1D-F164-4846-B5B6-C1774A82811F}"/>
              </a:ext>
            </a:extLst>
          </p:cNvPr>
          <p:cNvSpPr>
            <a:spLocks xmlns:a="http://schemas.openxmlformats.org/drawingml/2006/main" noGrp="1"/>
          </p:cNvSpPr>
          <p:nvPr/>
        </p:nvSpPr>
        <p:spPr>
          <a:xfrm xmlns:a="http://schemas.openxmlformats.org/drawingml/2006/main">
            <a:off x="4381500" y="3810000"/>
            <a:ext cx="6096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Progressively longer shots let a moment land, settle or be absorbed after a peak.</a:t>
            </a:r>
          </a:p>
        </p:txBody>
      </p:sp>
      <p:sp>
        <p:nvSpPr>
          <p:cNvPr id="16" name="">
            <a:extLst xmlns:a="http://schemas.openxmlformats.org/drawingml/2006/main">
              <a:ext uri="{FF2B5EF4-FFF2-40B4-BE49-F238E27FC236}">
                <a16:creationId xmlns:a16="http://schemas.microsoft.com/office/drawing/2014/main" id="{3E2FEC33-43FB-4C69-85BA-D1C45B87CE77}"/>
              </a:ext>
            </a:extLst>
          </p:cNvPr>
          <p:cNvSpPr>
            <a:spLocks xmlns:a="http://schemas.openxmlformats.org/drawingml/2006/main" noGrp="1"/>
          </p:cNvSpPr>
          <p:nvPr/>
        </p:nvSpPr>
        <p:spPr>
          <a:xfrm xmlns:a="http://schemas.openxmlformats.org/drawingml/2006/main">
            <a:off x="723900" y="43434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1C12D97-6C75-40A5-B8E1-07A82492612D}"/>
              </a:ext>
            </a:extLst>
          </p:cNvPr>
          <p:cNvSpPr>
            <a:spLocks xmlns:a="http://schemas.openxmlformats.org/drawingml/2006/main" noGrp="1"/>
          </p:cNvSpPr>
          <p:nvPr/>
        </p:nvSpPr>
        <p:spPr>
          <a:xfrm xmlns:a="http://schemas.openxmlformats.org/drawingml/2006/main">
            <a:off x="723900" y="4514850"/>
            <a:ext cx="3619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Held long take</a:t>
            </a:r>
          </a:p>
        </p:txBody>
      </p:sp>
      <p:sp>
        <p:nvSpPr>
          <p:cNvPr id="18" name="">
            <a:extLst xmlns:a="http://schemas.openxmlformats.org/drawingml/2006/main">
              <a:ext uri="{FF2B5EF4-FFF2-40B4-BE49-F238E27FC236}">
                <a16:creationId xmlns:a16="http://schemas.microsoft.com/office/drawing/2014/main" id="{C680FA33-9763-46B5-85F1-4FEE029A579E}"/>
              </a:ext>
            </a:extLst>
          </p:cNvPr>
          <p:cNvSpPr>
            <a:spLocks xmlns:a="http://schemas.openxmlformats.org/drawingml/2006/main" noGrp="1"/>
          </p:cNvSpPr>
          <p:nvPr/>
        </p:nvSpPr>
        <p:spPr>
          <a:xfrm xmlns:a="http://schemas.openxmlformats.org/drawingml/2006/main">
            <a:off x="4381500" y="4514850"/>
            <a:ext cx="6096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One uncut shot signals importance by refusing to let the edit interrupt it.</a:t>
            </a:r>
          </a:p>
        </p:txBody>
      </p:sp>
      <p:sp>
        <p:nvSpPr>
          <p:cNvPr id="19" name="">
            <a:extLst xmlns:a="http://schemas.openxmlformats.org/drawingml/2006/main">
              <a:ext uri="{FF2B5EF4-FFF2-40B4-BE49-F238E27FC236}">
                <a16:creationId xmlns:a16="http://schemas.microsoft.com/office/drawing/2014/main" id="{0BD57654-4C24-428D-B76D-B875E92F34E2}"/>
              </a:ext>
            </a:extLst>
          </p:cNvPr>
          <p:cNvSpPr>
            <a:spLocks xmlns:a="http://schemas.openxmlformats.org/drawingml/2006/main" noGrp="1"/>
          </p:cNvSpPr>
          <p:nvPr/>
        </p:nvSpPr>
        <p:spPr>
          <a:xfrm xmlns:a="http://schemas.openxmlformats.org/drawingml/2006/main">
            <a:off x="723900" y="50482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603D309A-A4F0-411F-B6D9-5F2AA2D2BF36}"/>
              </a:ext>
            </a:extLst>
          </p:cNvPr>
          <p:cNvSpPr>
            <a:spLocks xmlns:a="http://schemas.openxmlformats.org/drawingml/2006/main" noGrp="1"/>
          </p:cNvSpPr>
          <p:nvPr/>
        </p:nvSpPr>
        <p:spPr>
          <a:xfrm xmlns:a="http://schemas.openxmlformats.org/drawingml/2006/main">
            <a:off x="723900" y="5219700"/>
            <a:ext cx="3619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Sudden single short cut</a:t>
            </a:r>
          </a:p>
        </p:txBody>
      </p:sp>
      <p:sp>
        <p:nvSpPr>
          <p:cNvPr id="21" name="">
            <a:extLst xmlns:a="http://schemas.openxmlformats.org/drawingml/2006/main">
              <a:ext uri="{FF2B5EF4-FFF2-40B4-BE49-F238E27FC236}">
                <a16:creationId xmlns:a16="http://schemas.microsoft.com/office/drawing/2014/main" id="{7456719B-820E-4202-BD52-AFD31FBBB096}"/>
              </a:ext>
            </a:extLst>
          </p:cNvPr>
          <p:cNvSpPr>
            <a:spLocks xmlns:a="http://schemas.openxmlformats.org/drawingml/2006/main" noGrp="1"/>
          </p:cNvSpPr>
          <p:nvPr/>
        </p:nvSpPr>
        <p:spPr>
          <a:xfrm xmlns:a="http://schemas.openxmlformats.org/drawingml/2006/main">
            <a:off x="4381500" y="5219700"/>
            <a:ext cx="6096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single fast cut inside a slow sequence functions like a shock or a jolt.</a:t>
            </a:r>
          </a:p>
        </p:txBody>
      </p:sp>
      <p:sp>
        <p:nvSpPr>
          <p:cNvPr id="22" name="">
            <a:extLst xmlns:a="http://schemas.openxmlformats.org/drawingml/2006/main">
              <a:ext uri="{FF2B5EF4-FFF2-40B4-BE49-F238E27FC236}">
                <a16:creationId xmlns:a16="http://schemas.microsoft.com/office/drawing/2014/main" id="{BCB3D03C-2234-462E-818B-794504E8C62B}"/>
              </a:ext>
            </a:extLst>
          </p:cNvPr>
          <p:cNvSpPr>
            <a:spLocks xmlns:a="http://schemas.openxmlformats.org/drawingml/2006/main" noGrp="1"/>
          </p:cNvSpPr>
          <p:nvPr/>
        </p:nvSpPr>
        <p:spPr>
          <a:xfrm xmlns:a="http://schemas.openxmlformats.org/drawingml/2006/main">
            <a:off x="723900" y="57531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752718496"/>
      </p:ext>
    </p:extLst>
  </p:cSld>
</p:sld>
</file>

<file path=ppt/slides/slide1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FAB039C-24E5-4704-97BF-36A8225FE55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B63A28C-02F6-4AF2-ADF3-8B52E7E90F4A}"/>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ED34E02-F99C-44E3-A9AC-EC7D8CB61F1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10</a:t>
            </a:r>
          </a:p>
        </p:txBody>
      </p:sp>
      <p:sp>
        <p:nvSpPr>
          <p:cNvPr id="4" name="">
            <a:extLst xmlns:a="http://schemas.openxmlformats.org/drawingml/2006/main">
              <a:ext uri="{FF2B5EF4-FFF2-40B4-BE49-F238E27FC236}">
                <a16:creationId xmlns:a16="http://schemas.microsoft.com/office/drawing/2014/main" id="{802DC1DD-3EDA-4C63-9098-902398036E3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Diagnosing continuity errors, precisely</a:t>
            </a:r>
          </a:p>
        </p:txBody>
      </p:sp>
      <p:sp>
        <p:nvSpPr>
          <p:cNvPr id="5" name="">
            <a:extLst xmlns:a="http://schemas.openxmlformats.org/drawingml/2006/main">
              <a:ext uri="{FF2B5EF4-FFF2-40B4-BE49-F238E27FC236}">
                <a16:creationId xmlns:a16="http://schemas.microsoft.com/office/drawing/2014/main" id="{F27A170C-9DAD-46AE-8DB1-2A8D0FA1B8B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Four named failure modes, so a critique can point at something specific.</a:t>
            </a:r>
          </a:p>
        </p:txBody>
      </p:sp>
      <p:sp>
        <p:nvSpPr>
          <p:cNvPr id="6" name="">
            <a:extLst xmlns:a="http://schemas.openxmlformats.org/drawingml/2006/main">
              <a:ext uri="{FF2B5EF4-FFF2-40B4-BE49-F238E27FC236}">
                <a16:creationId xmlns:a16="http://schemas.microsoft.com/office/drawing/2014/main" id="{7ED89F31-B755-4BB2-B383-0C5BA97E4D45}"/>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6AA827D-F67D-43F1-8E8C-C8C3679A1B1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043468C-9FA2-4207-8E96-BFF0DD440467}"/>
              </a:ext>
            </a:extLst>
          </p:cNvPr>
          <p:cNvSpPr>
            <a:spLocks xmlns:a="http://schemas.openxmlformats.org/drawingml/2006/main" noGrp="1"/>
          </p:cNvSpPr>
          <p:nvPr/>
        </p:nvSpPr>
        <p:spPr>
          <a:xfrm xmlns:a="http://schemas.openxmlformats.org/drawingml/2006/main">
            <a:off x="742950" y="24574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Jump cut</a:t>
            </a:r>
          </a:p>
        </p:txBody>
      </p:sp>
      <p:sp>
        <p:nvSpPr>
          <p:cNvPr id="9" name="">
            <a:extLst xmlns:a="http://schemas.openxmlformats.org/drawingml/2006/main">
              <a:ext uri="{FF2B5EF4-FFF2-40B4-BE49-F238E27FC236}">
                <a16:creationId xmlns:a16="http://schemas.microsoft.com/office/drawing/2014/main" id="{E7B6CA59-E220-40D2-BC04-C82A6B2E75A1}"/>
              </a:ext>
            </a:extLst>
          </p:cNvPr>
          <p:cNvSpPr>
            <a:spLocks xmlns:a="http://schemas.openxmlformats.org/drawingml/2006/main" noGrp="1"/>
          </p:cNvSpPr>
          <p:nvPr/>
        </p:nvSpPr>
        <p:spPr>
          <a:xfrm xmlns:a="http://schemas.openxmlformats.org/drawingml/2006/main">
            <a:off x="3390900" y="2457450"/>
            <a:ext cx="733425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Near-identical framing of the same subject cut together — a small, disorienting hop rather than a clean cut or a real change.</a:t>
            </a:r>
          </a:p>
        </p:txBody>
      </p:sp>
      <p:sp>
        <p:nvSpPr>
          <p:cNvPr id="10" name="">
            <a:extLst xmlns:a="http://schemas.openxmlformats.org/drawingml/2006/main">
              <a:ext uri="{FF2B5EF4-FFF2-40B4-BE49-F238E27FC236}">
                <a16:creationId xmlns:a16="http://schemas.microsoft.com/office/drawing/2014/main" id="{6CB3F469-2077-453F-866F-E36ADEEE8E21}"/>
              </a:ext>
            </a:extLst>
          </p:cNvPr>
          <p:cNvSpPr>
            <a:spLocks xmlns:a="http://schemas.openxmlformats.org/drawingml/2006/main" noGrp="1"/>
          </p:cNvSpPr>
          <p:nvPr/>
        </p:nvSpPr>
        <p:spPr>
          <a:xfrm xmlns:a="http://schemas.openxmlformats.org/drawingml/2006/main">
            <a:off x="742950" y="32575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3A5E8C59-8508-4061-8966-DA6DDB982CF7}"/>
              </a:ext>
            </a:extLst>
          </p:cNvPr>
          <p:cNvSpPr>
            <a:spLocks xmlns:a="http://schemas.openxmlformats.org/drawingml/2006/main" noGrp="1"/>
          </p:cNvSpPr>
          <p:nvPr/>
        </p:nvSpPr>
        <p:spPr>
          <a:xfrm xmlns:a="http://schemas.openxmlformats.org/drawingml/2006/main">
            <a:off x="742950" y="33718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30-degree violation</a:t>
            </a:r>
          </a:p>
        </p:txBody>
      </p:sp>
      <p:sp>
        <p:nvSpPr>
          <p:cNvPr id="12" name="">
            <a:extLst xmlns:a="http://schemas.openxmlformats.org/drawingml/2006/main">
              <a:ext uri="{FF2B5EF4-FFF2-40B4-BE49-F238E27FC236}">
                <a16:creationId xmlns:a16="http://schemas.microsoft.com/office/drawing/2014/main" id="{8188C92D-E780-4D29-9BE6-1598F699DB89}"/>
              </a:ext>
            </a:extLst>
          </p:cNvPr>
          <p:cNvSpPr>
            <a:spLocks xmlns:a="http://schemas.openxmlformats.org/drawingml/2006/main" noGrp="1"/>
          </p:cNvSpPr>
          <p:nvPr/>
        </p:nvSpPr>
        <p:spPr>
          <a:xfrm xmlns:a="http://schemas.openxmlformats.org/drawingml/2006/main">
            <a:off x="3390900" y="3371850"/>
            <a:ext cx="733425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Camera angle changes by less than roughly 30° between two shots of the same subject, reading as a jump cut even with a angle change.</a:t>
            </a:r>
          </a:p>
        </p:txBody>
      </p:sp>
      <p:sp>
        <p:nvSpPr>
          <p:cNvPr id="13" name="">
            <a:extLst xmlns:a="http://schemas.openxmlformats.org/drawingml/2006/main">
              <a:ext uri="{FF2B5EF4-FFF2-40B4-BE49-F238E27FC236}">
                <a16:creationId xmlns:a16="http://schemas.microsoft.com/office/drawing/2014/main" id="{A93E3968-E77B-46A7-9BF1-40008CCFC6FB}"/>
              </a:ext>
            </a:extLst>
          </p:cNvPr>
          <p:cNvSpPr>
            <a:spLocks xmlns:a="http://schemas.openxmlformats.org/drawingml/2006/main" noGrp="1"/>
          </p:cNvSpPr>
          <p:nvPr/>
        </p:nvSpPr>
        <p:spPr>
          <a:xfrm xmlns:a="http://schemas.openxmlformats.org/drawingml/2006/main">
            <a:off x="742950" y="41719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63F41A2-73B7-4FA9-A56E-003207920117}"/>
              </a:ext>
            </a:extLst>
          </p:cNvPr>
          <p:cNvSpPr>
            <a:spLocks xmlns:a="http://schemas.openxmlformats.org/drawingml/2006/main" noGrp="1"/>
          </p:cNvSpPr>
          <p:nvPr/>
        </p:nvSpPr>
        <p:spPr>
          <a:xfrm xmlns:a="http://schemas.openxmlformats.org/drawingml/2006/main">
            <a:off x="742950" y="42862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Screen-direction flip</a:t>
            </a:r>
          </a:p>
        </p:txBody>
      </p:sp>
      <p:sp>
        <p:nvSpPr>
          <p:cNvPr id="15" name="">
            <a:extLst xmlns:a="http://schemas.openxmlformats.org/drawingml/2006/main">
              <a:ext uri="{FF2B5EF4-FFF2-40B4-BE49-F238E27FC236}">
                <a16:creationId xmlns:a16="http://schemas.microsoft.com/office/drawing/2014/main" id="{EEF6D8AC-6C8D-43BC-85D8-5AA61FDBE4A9}"/>
              </a:ext>
            </a:extLst>
          </p:cNvPr>
          <p:cNvSpPr>
            <a:spLocks xmlns:a="http://schemas.openxmlformats.org/drawingml/2006/main" noGrp="1"/>
          </p:cNvSpPr>
          <p:nvPr/>
        </p:nvSpPr>
        <p:spPr>
          <a:xfrm xmlns:a="http://schemas.openxmlformats.org/drawingml/2006/main">
            <a:off x="3390900" y="4286250"/>
            <a:ext cx="733425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 subject or motion reverses left/right across a cut with no cutaway or re-establishing shot to justify it.</a:t>
            </a:r>
          </a:p>
        </p:txBody>
      </p:sp>
      <p:sp>
        <p:nvSpPr>
          <p:cNvPr id="16" name="">
            <a:extLst xmlns:a="http://schemas.openxmlformats.org/drawingml/2006/main">
              <a:ext uri="{FF2B5EF4-FFF2-40B4-BE49-F238E27FC236}">
                <a16:creationId xmlns:a16="http://schemas.microsoft.com/office/drawing/2014/main" id="{0A9AC539-CBCF-42A4-AB27-8D8AE7B29B4B}"/>
              </a:ext>
            </a:extLst>
          </p:cNvPr>
          <p:cNvSpPr>
            <a:spLocks xmlns:a="http://schemas.openxmlformats.org/drawingml/2006/main" noGrp="1"/>
          </p:cNvSpPr>
          <p:nvPr/>
        </p:nvSpPr>
        <p:spPr>
          <a:xfrm xmlns:a="http://schemas.openxmlformats.org/drawingml/2006/main">
            <a:off x="742950" y="50863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8136D51-45E1-4369-9E36-C69A7306D312}"/>
              </a:ext>
            </a:extLst>
          </p:cNvPr>
          <p:cNvSpPr>
            <a:spLocks xmlns:a="http://schemas.openxmlformats.org/drawingml/2006/main" noGrp="1"/>
          </p:cNvSpPr>
          <p:nvPr/>
        </p:nvSpPr>
        <p:spPr>
          <a:xfrm xmlns:a="http://schemas.openxmlformats.org/drawingml/2006/main">
            <a:off x="742950" y="52006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Prop/position mismatch</a:t>
            </a:r>
          </a:p>
        </p:txBody>
      </p:sp>
      <p:sp>
        <p:nvSpPr>
          <p:cNvPr id="18" name="">
            <a:extLst xmlns:a="http://schemas.openxmlformats.org/drawingml/2006/main">
              <a:ext uri="{FF2B5EF4-FFF2-40B4-BE49-F238E27FC236}">
                <a16:creationId xmlns:a16="http://schemas.microsoft.com/office/drawing/2014/main" id="{3F5FA10C-3C2F-40C1-97C9-A6AFE6372103}"/>
              </a:ext>
            </a:extLst>
          </p:cNvPr>
          <p:cNvSpPr>
            <a:spLocks xmlns:a="http://schemas.openxmlformats.org/drawingml/2006/main" noGrp="1"/>
          </p:cNvSpPr>
          <p:nvPr/>
        </p:nvSpPr>
        <p:spPr>
          <a:xfrm xmlns:a="http://schemas.openxmlformats.org/drawingml/2006/main">
            <a:off x="3390900" y="5200650"/>
            <a:ext cx="733425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An object, costume detail or body position changes between takes of the same continuous moment.</a:t>
            </a:r>
          </a:p>
        </p:txBody>
      </p:sp>
      <p:sp>
        <p:nvSpPr>
          <p:cNvPr id="19" name="">
            <a:extLst xmlns:a="http://schemas.openxmlformats.org/drawingml/2006/main">
              <a:ext uri="{FF2B5EF4-FFF2-40B4-BE49-F238E27FC236}">
                <a16:creationId xmlns:a16="http://schemas.microsoft.com/office/drawing/2014/main" id="{CD57F58C-E8D7-4C6F-B315-26A4E4159146}"/>
              </a:ext>
            </a:extLst>
          </p:cNvPr>
          <p:cNvSpPr>
            <a:spLocks xmlns:a="http://schemas.openxmlformats.org/drawingml/2006/main" noGrp="1"/>
          </p:cNvSpPr>
          <p:nvPr/>
        </p:nvSpPr>
        <p:spPr>
          <a:xfrm xmlns:a="http://schemas.openxmlformats.org/drawingml/2006/main">
            <a:off x="742950" y="60007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466655622"/>
      </p:ext>
    </p:extLst>
  </p:cSld>
</p:sld>
</file>

<file path=ppt/slides/slide1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2497AD6-30BA-47AA-B2E8-1126DE2A467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F258C36-77EF-472D-B38F-D7693480361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4C1288B-5EAA-45B7-BBC6-CDF1D57B6F6E}"/>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11</a:t>
            </a:r>
          </a:p>
        </p:txBody>
      </p:sp>
      <p:sp>
        <p:nvSpPr>
          <p:cNvPr id="4" name="">
            <a:extLst xmlns:a="http://schemas.openxmlformats.org/drawingml/2006/main">
              <a:ext uri="{FF2B5EF4-FFF2-40B4-BE49-F238E27FC236}">
                <a16:creationId xmlns:a16="http://schemas.microsoft.com/office/drawing/2014/main" id="{0146D103-2671-47FD-A7C8-1C493F3A868C}"/>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deliberate jump cut</a:t>
            </a:r>
          </a:p>
        </p:txBody>
      </p:sp>
      <p:sp>
        <p:nvSpPr>
          <p:cNvPr id="5" name="">
            <a:extLst xmlns:a="http://schemas.openxmlformats.org/drawingml/2006/main">
              <a:ext uri="{FF2B5EF4-FFF2-40B4-BE49-F238E27FC236}">
                <a16:creationId xmlns:a16="http://schemas.microsoft.com/office/drawing/2014/main" id="{A2E56DB8-21AE-4E1C-B360-2B7CE5B7F22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Naming the error also lets you use it on purpose.</a:t>
            </a:r>
          </a:p>
        </p:txBody>
      </p:sp>
      <p:sp>
        <p:nvSpPr>
          <p:cNvPr id="6" name="">
            <a:extLst xmlns:a="http://schemas.openxmlformats.org/drawingml/2006/main">
              <a:ext uri="{FF2B5EF4-FFF2-40B4-BE49-F238E27FC236}">
                <a16:creationId xmlns:a16="http://schemas.microsoft.com/office/drawing/2014/main" id="{A466E168-BC3E-4A54-8CFE-48C53B306BD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FA4C29A-A59F-4108-8B75-49A88BBC9BD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bf887b781b4437b"/>
          <a:srcRect xmlns:a="http://schemas.openxmlformats.org/drawingml/2006/main" l="4922" t="0" r="492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186E5D6-C03B-4F93-8218-9CAFE892425F}"/>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99812"/>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jump cut used deliberately — compressing time, signalling instability, or making a documentary subject's edited-ness visible — is a style choice. The same cut, unnoticed and unintended, is an error.</a:t>
            </a:r>
          </a:p>
        </p:txBody>
      </p:sp>
      <p:sp>
        <p:nvSpPr>
          <p:cNvPr id="10" name="">
            <a:extLst xmlns:a="http://schemas.openxmlformats.org/drawingml/2006/main">
              <a:ext uri="{FF2B5EF4-FFF2-40B4-BE49-F238E27FC236}">
                <a16:creationId xmlns:a16="http://schemas.microsoft.com/office/drawing/2014/main" id="{C8D90E99-4B6C-41C6-AC70-3FF9EB47178E}"/>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8731C190-9C7A-4116-B47C-9179657BACCB}"/>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244B598-BB11-43F9-8BB7-E8EA092DB45D}"/>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test</a:t>
            </a:r>
          </a:p>
        </p:txBody>
      </p:sp>
      <p:sp>
        <p:nvSpPr>
          <p:cNvPr id="13" name="">
            <a:extLst xmlns:a="http://schemas.openxmlformats.org/drawingml/2006/main">
              <a:ext uri="{FF2B5EF4-FFF2-40B4-BE49-F238E27FC236}">
                <a16:creationId xmlns:a16="http://schemas.microsoft.com/office/drawing/2014/main" id="{63C39CE9-D2F3-4954-9FAF-BC087F265C8F}"/>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Ask whether the break serves the scene's meaning. If removing it would improve clarity with no expressive loss, it was an accident.</a:t>
            </a:r>
          </a:p>
        </p:txBody>
      </p:sp>
      <p:sp>
        <p:nvSpPr>
          <p:cNvPr id="14" name="">
            <a:extLst xmlns:a="http://schemas.openxmlformats.org/drawingml/2006/main">
              <a:ext uri="{FF2B5EF4-FFF2-40B4-BE49-F238E27FC236}">
                <a16:creationId xmlns:a16="http://schemas.microsoft.com/office/drawing/2014/main" id="{ADC54CA5-0EA1-452A-9297-BCFF72898D8B}"/>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524414C8-7317-4532-9899-4A6C6608D978}"/>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6EF18B2-FEFB-4A74-AECA-26FC273C8737}"/>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Where it shows up</a:t>
            </a:r>
          </a:p>
        </p:txBody>
      </p:sp>
      <p:sp>
        <p:nvSpPr>
          <p:cNvPr id="17" name="">
            <a:extLst xmlns:a="http://schemas.openxmlformats.org/drawingml/2006/main">
              <a:ext uri="{FF2B5EF4-FFF2-40B4-BE49-F238E27FC236}">
                <a16:creationId xmlns:a16="http://schemas.microsoft.com/office/drawing/2014/main" id="{D63F3A72-FC42-4B81-8CA7-C964D5CA6946}"/>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Interview footage trimmed for time is the most common deliberate jump cut in short-form nonfiction work.</a:t>
            </a:r>
          </a:p>
        </p:txBody>
      </p:sp>
    </p:spTree>
    <p:extLst>
      <p:ext uri="{BB962C8B-B14F-4D97-AF65-F5344CB8AC3E}">
        <p14:creationId xmlns:p14="http://schemas.microsoft.com/office/powerpoint/2010/main" val="448372673"/>
      </p:ext>
    </p:extLst>
  </p:cSld>
</p:sld>
</file>

<file path=ppt/slides/slide1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2D19261-8651-4167-961F-B9892D92A83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8412894-F1F8-45F7-A457-60663E270DC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3C9E935-177A-43CC-86F7-408572912ABF}"/>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12</a:t>
            </a:r>
          </a:p>
        </p:txBody>
      </p:sp>
      <p:sp>
        <p:nvSpPr>
          <p:cNvPr id="4" name="">
            <a:extLst xmlns:a="http://schemas.openxmlformats.org/drawingml/2006/main">
              <a:ext uri="{FF2B5EF4-FFF2-40B4-BE49-F238E27FC236}">
                <a16:creationId xmlns:a16="http://schemas.microsoft.com/office/drawing/2014/main" id="{0D66654D-B542-4C11-8388-2394F0B1509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re-cutting exercise, as a method</a:t>
            </a:r>
          </a:p>
        </p:txBody>
      </p:sp>
      <p:sp>
        <p:nvSpPr>
          <p:cNvPr id="5" name="">
            <a:extLst xmlns:a="http://schemas.openxmlformats.org/drawingml/2006/main">
              <a:ext uri="{FF2B5EF4-FFF2-40B4-BE49-F238E27FC236}">
                <a16:creationId xmlns:a16="http://schemas.microsoft.com/office/drawing/2014/main" id="{EA06AE1A-C8A8-46B3-BA8A-742601086C5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One shared source sequence, tested against different rhythm and continuity choices.</a:t>
            </a:r>
          </a:p>
        </p:txBody>
      </p:sp>
      <p:sp>
        <p:nvSpPr>
          <p:cNvPr id="6" name="">
            <a:extLst xmlns:a="http://schemas.openxmlformats.org/drawingml/2006/main">
              <a:ext uri="{FF2B5EF4-FFF2-40B4-BE49-F238E27FC236}">
                <a16:creationId xmlns:a16="http://schemas.microsoft.com/office/drawing/2014/main" id="{1E092E41-156C-4FC1-BB0D-DC4B991089E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42F95B8-9B49-4AFF-9EA9-D7D25F32BC7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3f27262bea541b7"/>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1A5F49B4-E135-444E-A2D0-6DD98F9F4F7F}"/>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96907"/>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The same raw footage can be cut to mean several different things. Re-cutting a shared sequence is the fastest way to observe that directly, because the variable under test is only the edit — nothing was reshot.</a:t>
            </a:r>
          </a:p>
        </p:txBody>
      </p:sp>
      <p:sp>
        <p:nvSpPr>
          <p:cNvPr id="10" name="">
            <a:extLst xmlns:a="http://schemas.openxmlformats.org/drawingml/2006/main">
              <a:ext uri="{FF2B5EF4-FFF2-40B4-BE49-F238E27FC236}">
                <a16:creationId xmlns:a16="http://schemas.microsoft.com/office/drawing/2014/main" id="{A50A6175-07EB-4420-9DBF-15A87425703F}"/>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61F229EB-4493-43BA-85B2-B450791AA3E1}"/>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89AA3A0-A904-4994-9A50-ECB729C40689}"/>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to vary</a:t>
            </a:r>
          </a:p>
        </p:txBody>
      </p:sp>
      <p:sp>
        <p:nvSpPr>
          <p:cNvPr id="13" name="">
            <a:extLst xmlns:a="http://schemas.openxmlformats.org/drawingml/2006/main">
              <a:ext uri="{FF2B5EF4-FFF2-40B4-BE49-F238E27FC236}">
                <a16:creationId xmlns:a16="http://schemas.microsoft.com/office/drawing/2014/main" id="{7907A9E8-1417-4741-90FD-444853402151}"/>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Try one pass preserving strict screen direction and a measured ASL, then a second pass with faster cuts and a deliberate line-cross.</a:t>
            </a:r>
          </a:p>
        </p:txBody>
      </p:sp>
      <p:sp>
        <p:nvSpPr>
          <p:cNvPr id="14" name="">
            <a:extLst xmlns:a="http://schemas.openxmlformats.org/drawingml/2006/main">
              <a:ext uri="{FF2B5EF4-FFF2-40B4-BE49-F238E27FC236}">
                <a16:creationId xmlns:a16="http://schemas.microsoft.com/office/drawing/2014/main" id="{D05D5917-6567-478F-8EE8-7D34245B23BF}"/>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8242FFA0-A47F-4C1B-8A49-22540AA1239B}"/>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53A767E-247D-4DB7-ABDC-99C15E3A4784}"/>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to observe</a:t>
            </a:r>
          </a:p>
        </p:txBody>
      </p:sp>
      <p:sp>
        <p:nvSpPr>
          <p:cNvPr id="17" name="">
            <a:extLst xmlns:a="http://schemas.openxmlformats.org/drawingml/2006/main">
              <a:ext uri="{FF2B5EF4-FFF2-40B4-BE49-F238E27FC236}">
                <a16:creationId xmlns:a16="http://schemas.microsoft.com/office/drawing/2014/main" id="{BD9FCEBE-7CBB-4875-8D80-D7B1B70D75E8}"/>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Which pass feels more urgent, more confusing, more controlled — and whether that matches what you intended.</a:t>
            </a:r>
          </a:p>
        </p:txBody>
      </p:sp>
    </p:spTree>
    <p:extLst>
      <p:ext uri="{BB962C8B-B14F-4D97-AF65-F5344CB8AC3E}">
        <p14:creationId xmlns:p14="http://schemas.microsoft.com/office/powerpoint/2010/main" val="1303319296"/>
      </p:ext>
    </p:extLst>
  </p:cSld>
</p:sld>
</file>

<file path=ppt/slides/slide1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BF26A09-82B0-4EBB-85E8-862CBD08DA1C}"/>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1D44AD-68C1-4BC3-B9F5-679C72DC074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EE29B684-379C-486F-BFC1-11BC9856853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13</a:t>
            </a:r>
          </a:p>
        </p:txBody>
      </p:sp>
      <p:sp>
        <p:nvSpPr>
          <p:cNvPr id="4" name="">
            <a:extLst xmlns:a="http://schemas.openxmlformats.org/drawingml/2006/main">
              <a:ext uri="{FF2B5EF4-FFF2-40B4-BE49-F238E27FC236}">
                <a16:creationId xmlns:a16="http://schemas.microsoft.com/office/drawing/2014/main" id="{C1C43252-5218-481E-A64F-3E1F04425EF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Reading rhythm and continuity together</a:t>
            </a:r>
          </a:p>
        </p:txBody>
      </p:sp>
      <p:sp>
        <p:nvSpPr>
          <p:cNvPr id="5" name="">
            <a:extLst xmlns:a="http://schemas.openxmlformats.org/drawingml/2006/main">
              <a:ext uri="{FF2B5EF4-FFF2-40B4-BE49-F238E27FC236}">
                <a16:creationId xmlns:a16="http://schemas.microsoft.com/office/drawing/2014/main" id="{6AEE4335-4E43-42BB-8E3F-B1A56047F03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four-step method for the session's reference-viewing task.</a:t>
            </a:r>
          </a:p>
        </p:txBody>
      </p:sp>
      <p:sp>
        <p:nvSpPr>
          <p:cNvPr id="6" name="">
            <a:extLst xmlns:a="http://schemas.openxmlformats.org/drawingml/2006/main">
              <a:ext uri="{FF2B5EF4-FFF2-40B4-BE49-F238E27FC236}">
                <a16:creationId xmlns:a16="http://schemas.microsoft.com/office/drawing/2014/main" id="{B1C0D5E1-DADF-4EF3-A202-327EFC3BEBB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3CEEF34-BB1C-43AF-8865-1E8862F860B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310C43DB-7934-4CCF-9742-B3CD4BB380C6}"/>
              </a:ext>
            </a:extLst>
          </p:cNvPr>
          <p:cNvSpPr>
            <a:spLocks xmlns:a="http://schemas.openxmlformats.org/drawingml/2006/main" noGrp="1"/>
          </p:cNvSpPr>
          <p:nvPr/>
        </p:nvSpPr>
        <p:spPr>
          <a:xfrm xmlns:a="http://schemas.openxmlformats.org/drawingml/2006/main">
            <a:off x="723900" y="24955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8D02048-893F-4970-BCE2-AC18AE3CCF8F}"/>
              </a:ext>
            </a:extLst>
          </p:cNvPr>
          <p:cNvSpPr>
            <a:spLocks xmlns:a="http://schemas.openxmlformats.org/drawingml/2006/main" noGrp="1"/>
          </p:cNvSpPr>
          <p:nvPr/>
        </p:nvSpPr>
        <p:spPr>
          <a:xfrm xmlns:a="http://schemas.openxmlformats.org/drawingml/2006/main">
            <a:off x="723900" y="25241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D5E641E4-B72C-4D3B-83DE-3D5E9D8BD43E}"/>
              </a:ext>
            </a:extLst>
          </p:cNvPr>
          <p:cNvSpPr>
            <a:spLocks xmlns:a="http://schemas.openxmlformats.org/drawingml/2006/main" noGrp="1"/>
          </p:cNvSpPr>
          <p:nvPr/>
        </p:nvSpPr>
        <p:spPr>
          <a:xfrm xmlns:a="http://schemas.openxmlformats.org/drawingml/2006/main">
            <a:off x="1162050" y="25050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Pick one scene with a single, clear physical action.</a:t>
            </a:r>
          </a:p>
        </p:txBody>
      </p:sp>
      <p:sp>
        <p:nvSpPr>
          <p:cNvPr id="11" name="">
            <a:extLst xmlns:a="http://schemas.openxmlformats.org/drawingml/2006/main">
              <a:ext uri="{FF2B5EF4-FFF2-40B4-BE49-F238E27FC236}">
                <a16:creationId xmlns:a16="http://schemas.microsoft.com/office/drawing/2014/main" id="{3FF1A9EE-3A5B-43CA-9A09-AB49691B547F}"/>
              </a:ext>
            </a:extLst>
          </p:cNvPr>
          <p:cNvSpPr>
            <a:spLocks xmlns:a="http://schemas.openxmlformats.org/drawingml/2006/main" noGrp="1"/>
          </p:cNvSpPr>
          <p:nvPr/>
        </p:nvSpPr>
        <p:spPr>
          <a:xfrm xmlns:a="http://schemas.openxmlformats.org/drawingml/2006/main">
            <a:off x="723900" y="31242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8DC2F20-2EAF-4A23-8EC0-08E49C987DB2}"/>
              </a:ext>
            </a:extLst>
          </p:cNvPr>
          <p:cNvSpPr>
            <a:spLocks xmlns:a="http://schemas.openxmlformats.org/drawingml/2006/main" noGrp="1"/>
          </p:cNvSpPr>
          <p:nvPr/>
        </p:nvSpPr>
        <p:spPr>
          <a:xfrm xmlns:a="http://schemas.openxmlformats.org/drawingml/2006/main">
            <a:off x="723900" y="31527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9352CF7B-B2D4-4C21-BE20-C22C2D2F8122}"/>
              </a:ext>
            </a:extLst>
          </p:cNvPr>
          <p:cNvSpPr>
            <a:spLocks xmlns:a="http://schemas.openxmlformats.org/drawingml/2006/main" noGrp="1"/>
          </p:cNvSpPr>
          <p:nvPr/>
        </p:nvSpPr>
        <p:spPr>
          <a:xfrm xmlns:a="http://schemas.openxmlformats.org/drawingml/2006/main">
            <a:off x="1162050" y="31337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Track the axis of action: note when the camera stays on one side and when it crosses.</a:t>
            </a:r>
          </a:p>
        </p:txBody>
      </p:sp>
      <p:sp>
        <p:nvSpPr>
          <p:cNvPr id="14" name="">
            <a:extLst xmlns:a="http://schemas.openxmlformats.org/drawingml/2006/main">
              <a:ext uri="{FF2B5EF4-FFF2-40B4-BE49-F238E27FC236}">
                <a16:creationId xmlns:a16="http://schemas.microsoft.com/office/drawing/2014/main" id="{071B4972-5445-48A5-8304-BF160E7231F7}"/>
              </a:ext>
            </a:extLst>
          </p:cNvPr>
          <p:cNvSpPr>
            <a:spLocks xmlns:a="http://schemas.openxmlformats.org/drawingml/2006/main" noGrp="1"/>
          </p:cNvSpPr>
          <p:nvPr/>
        </p:nvSpPr>
        <p:spPr>
          <a:xfrm xmlns:a="http://schemas.openxmlformats.org/drawingml/2006/main">
            <a:off x="723900" y="37528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75559E9-2751-4F38-9863-0AE3638D7480}"/>
              </a:ext>
            </a:extLst>
          </p:cNvPr>
          <p:cNvSpPr>
            <a:spLocks xmlns:a="http://schemas.openxmlformats.org/drawingml/2006/main" noGrp="1"/>
          </p:cNvSpPr>
          <p:nvPr/>
        </p:nvSpPr>
        <p:spPr>
          <a:xfrm xmlns:a="http://schemas.openxmlformats.org/drawingml/2006/main">
            <a:off x="723900" y="37814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CE5E0A9C-5B61-4E25-AB07-060F04222E87}"/>
              </a:ext>
            </a:extLst>
          </p:cNvPr>
          <p:cNvSpPr>
            <a:spLocks xmlns:a="http://schemas.openxmlformats.org/drawingml/2006/main" noGrp="1"/>
          </p:cNvSpPr>
          <p:nvPr/>
        </p:nvSpPr>
        <p:spPr>
          <a:xfrm xmlns:a="http://schemas.openxmlformats.org/drawingml/2006/main">
            <a:off x="1162050" y="37623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Time three consecutive shots and estimate the sequence's local ASL.</a:t>
            </a:r>
          </a:p>
        </p:txBody>
      </p:sp>
      <p:sp>
        <p:nvSpPr>
          <p:cNvPr id="17" name="">
            <a:extLst xmlns:a="http://schemas.openxmlformats.org/drawingml/2006/main">
              <a:ext uri="{FF2B5EF4-FFF2-40B4-BE49-F238E27FC236}">
                <a16:creationId xmlns:a16="http://schemas.microsoft.com/office/drawing/2014/main" id="{C17EBF14-B5D5-4FCD-86D1-F3E9D9943170}"/>
              </a:ext>
            </a:extLst>
          </p:cNvPr>
          <p:cNvSpPr>
            <a:spLocks xmlns:a="http://schemas.openxmlformats.org/drawingml/2006/main" noGrp="1"/>
          </p:cNvSpPr>
          <p:nvPr/>
        </p:nvSpPr>
        <p:spPr>
          <a:xfrm xmlns:a="http://schemas.openxmlformats.org/drawingml/2006/main">
            <a:off x="723900" y="43815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CE37AD2-7CFE-4D8D-8050-60146C0BA76F}"/>
              </a:ext>
            </a:extLst>
          </p:cNvPr>
          <p:cNvSpPr>
            <a:spLocks xmlns:a="http://schemas.openxmlformats.org/drawingml/2006/main" noGrp="1"/>
          </p:cNvSpPr>
          <p:nvPr/>
        </p:nvSpPr>
        <p:spPr>
          <a:xfrm xmlns:a="http://schemas.openxmlformats.org/drawingml/2006/main">
            <a:off x="723900" y="44100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0D7C75ED-97D2-406C-8BED-C1C26AEFFA1A}"/>
              </a:ext>
            </a:extLst>
          </p:cNvPr>
          <p:cNvSpPr>
            <a:spLocks xmlns:a="http://schemas.openxmlformats.org/drawingml/2006/main" noGrp="1"/>
          </p:cNvSpPr>
          <p:nvPr/>
        </p:nvSpPr>
        <p:spPr>
          <a:xfrm xmlns:a="http://schemas.openxmlformats.org/drawingml/2006/main">
            <a:off x="1162050" y="43910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Judge whether any line-cross or duration change is earned by the scene, or accidental.</a:t>
            </a:r>
          </a:p>
        </p:txBody>
      </p:sp>
      <p:sp>
        <p:nvSpPr>
          <p:cNvPr id="20" name="">
            <a:extLst xmlns:a="http://schemas.openxmlformats.org/drawingml/2006/main">
              <a:ext uri="{FF2B5EF4-FFF2-40B4-BE49-F238E27FC236}">
                <a16:creationId xmlns:a16="http://schemas.microsoft.com/office/drawing/2014/main" id="{2641BAB5-7A79-44EB-9024-050091B5C9F9}"/>
              </a:ext>
            </a:extLst>
          </p:cNvPr>
          <p:cNvSpPr>
            <a:spLocks xmlns:a="http://schemas.openxmlformats.org/drawingml/2006/main" noGrp="1"/>
          </p:cNvSpPr>
          <p:nvPr/>
        </p:nvSpPr>
        <p:spPr>
          <a:xfrm xmlns:a="http://schemas.openxmlformats.org/drawingml/2006/main">
            <a:off x="723900" y="52959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Directly answers session 8's reference-viewing prompt: track screen direction across a scene with a clear action.</a:t>
            </a:r>
          </a:p>
        </p:txBody>
      </p:sp>
    </p:spTree>
    <p:extLst>
      <p:ext uri="{BB962C8B-B14F-4D97-AF65-F5344CB8AC3E}">
        <p14:creationId xmlns:p14="http://schemas.microsoft.com/office/powerpoint/2010/main" val="1366731020"/>
      </p:ext>
    </p:extLst>
  </p:cSld>
</p:sld>
</file>

<file path=ppt/slides/slide1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3485FF3-007A-4353-93C2-696B38E7FAF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886E333-2A39-401B-9A23-10209FB0C6D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E978F09-1B4B-417B-B611-F06EB525414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14</a:t>
            </a:r>
          </a:p>
        </p:txBody>
      </p:sp>
      <p:sp>
        <p:nvSpPr>
          <p:cNvPr id="4" name="">
            <a:extLst xmlns:a="http://schemas.openxmlformats.org/drawingml/2006/main">
              <a:ext uri="{FF2B5EF4-FFF2-40B4-BE49-F238E27FC236}">
                <a16:creationId xmlns:a16="http://schemas.microsoft.com/office/drawing/2014/main" id="{756D989C-A3B8-4184-A894-8F4A5F0B92E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Continuity systems compared</a:t>
            </a:r>
          </a:p>
        </p:txBody>
      </p:sp>
      <p:sp>
        <p:nvSpPr>
          <p:cNvPr id="5" name="">
            <a:extLst xmlns:a="http://schemas.openxmlformats.org/drawingml/2006/main">
              <a:ext uri="{FF2B5EF4-FFF2-40B4-BE49-F238E27FC236}">
                <a16:creationId xmlns:a16="http://schemas.microsoft.com/office/drawing/2014/main" id="{46BC0BB4-E53B-4702-A7DB-E76F68459BB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Three systems, one shared diagnostic question.</a:t>
            </a:r>
          </a:p>
        </p:txBody>
      </p:sp>
      <p:sp>
        <p:nvSpPr>
          <p:cNvPr id="6" name="">
            <a:extLst xmlns:a="http://schemas.openxmlformats.org/drawingml/2006/main">
              <a:ext uri="{FF2B5EF4-FFF2-40B4-BE49-F238E27FC236}">
                <a16:creationId xmlns:a16="http://schemas.microsoft.com/office/drawing/2014/main" id="{7400B997-94D2-4F63-8C00-737735D49D7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E3A783A-5BCF-4EA9-9306-46A68200B19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E760F46-ECE0-4575-898D-D6631AC85C1C}"/>
              </a:ext>
            </a:extLst>
          </p:cNvPr>
          <p:cNvSpPr>
            <a:spLocks xmlns:a="http://schemas.openxmlformats.org/drawingml/2006/main" noGrp="1"/>
          </p:cNvSpPr>
          <p:nvPr/>
        </p:nvSpPr>
        <p:spPr>
          <a:xfrm xmlns:a="http://schemas.openxmlformats.org/drawingml/2006/main">
            <a:off x="723900" y="2514600"/>
            <a:ext cx="2476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System</a:t>
            </a:r>
          </a:p>
        </p:txBody>
      </p:sp>
      <p:sp>
        <p:nvSpPr>
          <p:cNvPr id="9" name="">
            <a:extLst xmlns:a="http://schemas.openxmlformats.org/drawingml/2006/main">
              <a:ext uri="{FF2B5EF4-FFF2-40B4-BE49-F238E27FC236}">
                <a16:creationId xmlns:a16="http://schemas.microsoft.com/office/drawing/2014/main" id="{06FD38E1-6219-41D5-816B-576563D64466}"/>
              </a:ext>
            </a:extLst>
          </p:cNvPr>
          <p:cNvSpPr>
            <a:spLocks xmlns:a="http://schemas.openxmlformats.org/drawingml/2006/main" noGrp="1"/>
          </p:cNvSpPr>
          <p:nvPr/>
        </p:nvSpPr>
        <p:spPr>
          <a:xfrm xmlns:a="http://schemas.openxmlformats.org/drawingml/2006/main">
            <a:off x="3619500" y="2514600"/>
            <a:ext cx="3619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What must agree</a:t>
            </a:r>
          </a:p>
        </p:txBody>
      </p:sp>
      <p:sp>
        <p:nvSpPr>
          <p:cNvPr id="10" name="">
            <a:extLst xmlns:a="http://schemas.openxmlformats.org/drawingml/2006/main">
              <a:ext uri="{FF2B5EF4-FFF2-40B4-BE49-F238E27FC236}">
                <a16:creationId xmlns:a16="http://schemas.microsoft.com/office/drawing/2014/main" id="{C84A2C86-13D4-440B-901C-93E510DAA886}"/>
              </a:ext>
            </a:extLst>
          </p:cNvPr>
          <p:cNvSpPr>
            <a:spLocks xmlns:a="http://schemas.openxmlformats.org/drawingml/2006/main" noGrp="1"/>
          </p:cNvSpPr>
          <p:nvPr/>
        </p:nvSpPr>
        <p:spPr>
          <a:xfrm xmlns:a="http://schemas.openxmlformats.org/drawingml/2006/main">
            <a:off x="7620000" y="2514600"/>
            <a:ext cx="3048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The diagnostic question</a:t>
            </a:r>
          </a:p>
        </p:txBody>
      </p:sp>
      <p:sp>
        <p:nvSpPr>
          <p:cNvPr id="11" name="">
            <a:extLst xmlns:a="http://schemas.openxmlformats.org/drawingml/2006/main">
              <a:ext uri="{FF2B5EF4-FFF2-40B4-BE49-F238E27FC236}">
                <a16:creationId xmlns:a16="http://schemas.microsoft.com/office/drawing/2014/main" id="{0AAFACC9-706A-457B-BF7A-C29AF482866A}"/>
              </a:ext>
            </a:extLst>
          </p:cNvPr>
          <p:cNvSpPr>
            <a:spLocks xmlns:a="http://schemas.openxmlformats.org/drawingml/2006/main" noGrp="1"/>
          </p:cNvSpPr>
          <p:nvPr/>
        </p:nvSpPr>
        <p:spPr>
          <a:xfrm xmlns:a="http://schemas.openxmlformats.org/drawingml/2006/main">
            <a:off x="723900" y="2857500"/>
            <a:ext cx="1028700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34B7B94-FA71-4D33-A730-366B5083B6F8}"/>
              </a:ext>
            </a:extLst>
          </p:cNvPr>
          <p:cNvSpPr>
            <a:spLocks xmlns:a="http://schemas.openxmlformats.org/drawingml/2006/main" noGrp="1"/>
          </p:cNvSpPr>
          <p:nvPr/>
        </p:nvSpPr>
        <p:spPr>
          <a:xfrm xmlns:a="http://schemas.openxmlformats.org/drawingml/2006/main">
            <a:off x="723900" y="312420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Light (Week 3)</a:t>
            </a:r>
          </a:p>
        </p:txBody>
      </p:sp>
      <p:sp>
        <p:nvSpPr>
          <p:cNvPr id="13" name="">
            <a:extLst xmlns:a="http://schemas.openxmlformats.org/drawingml/2006/main">
              <a:ext uri="{FF2B5EF4-FFF2-40B4-BE49-F238E27FC236}">
                <a16:creationId xmlns:a16="http://schemas.microsoft.com/office/drawing/2014/main" id="{2AEDA2FD-F775-4922-8CDB-947B58D3D9D0}"/>
              </a:ext>
            </a:extLst>
          </p:cNvPr>
          <p:cNvSpPr>
            <a:spLocks xmlns:a="http://schemas.openxmlformats.org/drawingml/2006/main" noGrp="1"/>
          </p:cNvSpPr>
          <p:nvPr/>
        </p:nvSpPr>
        <p:spPr>
          <a:xfrm xmlns:a="http://schemas.openxmlformats.org/drawingml/2006/main">
            <a:off x="3619500" y="3124200"/>
            <a:ext cx="36195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Direction, quality, colour temperature</a:t>
            </a:r>
          </a:p>
        </p:txBody>
      </p:sp>
      <p:sp>
        <p:nvSpPr>
          <p:cNvPr id="14" name="">
            <a:extLst xmlns:a="http://schemas.openxmlformats.org/drawingml/2006/main">
              <a:ext uri="{FF2B5EF4-FFF2-40B4-BE49-F238E27FC236}">
                <a16:creationId xmlns:a16="http://schemas.microsoft.com/office/drawing/2014/main" id="{33E4DA12-F5C3-409A-932C-0F13E4E615BB}"/>
              </a:ext>
            </a:extLst>
          </p:cNvPr>
          <p:cNvSpPr>
            <a:spLocks xmlns:a="http://schemas.openxmlformats.org/drawingml/2006/main" noGrp="1"/>
          </p:cNvSpPr>
          <p:nvPr/>
        </p:nvSpPr>
        <p:spPr>
          <a:xfrm xmlns:a="http://schemas.openxmlformats.org/drawingml/2006/main">
            <a:off x="7620000" y="3124200"/>
            <a:ext cx="3048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every shot in the scene share the same key?</a:t>
            </a:r>
          </a:p>
        </p:txBody>
      </p:sp>
      <p:sp>
        <p:nvSpPr>
          <p:cNvPr id="15" name="">
            <a:extLst xmlns:a="http://schemas.openxmlformats.org/drawingml/2006/main">
              <a:ext uri="{FF2B5EF4-FFF2-40B4-BE49-F238E27FC236}">
                <a16:creationId xmlns:a16="http://schemas.microsoft.com/office/drawing/2014/main" id="{DF40105B-D74B-44A6-A27F-E7708056F200}"/>
              </a:ext>
            </a:extLst>
          </p:cNvPr>
          <p:cNvSpPr>
            <a:spLocks xmlns:a="http://schemas.openxmlformats.org/drawingml/2006/main" noGrp="1"/>
          </p:cNvSpPr>
          <p:nvPr/>
        </p:nvSpPr>
        <p:spPr>
          <a:xfrm xmlns:a="http://schemas.openxmlformats.org/drawingml/2006/main">
            <a:off x="723900" y="38481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AFDDA12-44B7-41D0-8AB5-BA181A0F91EA}"/>
              </a:ext>
            </a:extLst>
          </p:cNvPr>
          <p:cNvSpPr>
            <a:spLocks xmlns:a="http://schemas.openxmlformats.org/drawingml/2006/main" noGrp="1"/>
          </p:cNvSpPr>
          <p:nvPr/>
        </p:nvSpPr>
        <p:spPr>
          <a:xfrm xmlns:a="http://schemas.openxmlformats.org/drawingml/2006/main">
            <a:off x="723900" y="398145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Sound (Week 4)</a:t>
            </a:r>
          </a:p>
        </p:txBody>
      </p:sp>
      <p:sp>
        <p:nvSpPr>
          <p:cNvPr id="17" name="">
            <a:extLst xmlns:a="http://schemas.openxmlformats.org/drawingml/2006/main">
              <a:ext uri="{FF2B5EF4-FFF2-40B4-BE49-F238E27FC236}">
                <a16:creationId xmlns:a16="http://schemas.microsoft.com/office/drawing/2014/main" id="{B85321E8-4801-4E3C-A461-7258CEF88A85}"/>
              </a:ext>
            </a:extLst>
          </p:cNvPr>
          <p:cNvSpPr>
            <a:spLocks xmlns:a="http://schemas.openxmlformats.org/drawingml/2006/main" noGrp="1"/>
          </p:cNvSpPr>
          <p:nvPr/>
        </p:nvSpPr>
        <p:spPr>
          <a:xfrm xmlns:a="http://schemas.openxmlformats.org/drawingml/2006/main">
            <a:off x="3619500" y="3981450"/>
            <a:ext cx="36195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Room tone, ambient level, mic distance</a:t>
            </a:r>
          </a:p>
        </p:txBody>
      </p:sp>
      <p:sp>
        <p:nvSpPr>
          <p:cNvPr id="18" name="">
            <a:extLst xmlns:a="http://schemas.openxmlformats.org/drawingml/2006/main">
              <a:ext uri="{FF2B5EF4-FFF2-40B4-BE49-F238E27FC236}">
                <a16:creationId xmlns:a16="http://schemas.microsoft.com/office/drawing/2014/main" id="{F5101478-36A0-41FB-ACE8-C0C0D784C72B}"/>
              </a:ext>
            </a:extLst>
          </p:cNvPr>
          <p:cNvSpPr>
            <a:spLocks xmlns:a="http://schemas.openxmlformats.org/drawingml/2006/main" noGrp="1"/>
          </p:cNvSpPr>
          <p:nvPr/>
        </p:nvSpPr>
        <p:spPr>
          <a:xfrm xmlns:a="http://schemas.openxmlformats.org/drawingml/2006/main">
            <a:off x="7620000" y="3981450"/>
            <a:ext cx="3048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the audio bed match across the cut?</a:t>
            </a:r>
          </a:p>
        </p:txBody>
      </p:sp>
      <p:sp>
        <p:nvSpPr>
          <p:cNvPr id="19" name="">
            <a:extLst xmlns:a="http://schemas.openxmlformats.org/drawingml/2006/main">
              <a:ext uri="{FF2B5EF4-FFF2-40B4-BE49-F238E27FC236}">
                <a16:creationId xmlns:a16="http://schemas.microsoft.com/office/drawing/2014/main" id="{412D95E7-37C8-4318-9514-087CBA77D9CD}"/>
              </a:ext>
            </a:extLst>
          </p:cNvPr>
          <p:cNvSpPr>
            <a:spLocks xmlns:a="http://schemas.openxmlformats.org/drawingml/2006/main" noGrp="1"/>
          </p:cNvSpPr>
          <p:nvPr/>
        </p:nvSpPr>
        <p:spPr>
          <a:xfrm xmlns:a="http://schemas.openxmlformats.org/drawingml/2006/main">
            <a:off x="723900" y="47053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C52F19B3-6606-4429-B277-AE941CE6F6E4}"/>
              </a:ext>
            </a:extLst>
          </p:cNvPr>
          <p:cNvSpPr>
            <a:spLocks xmlns:a="http://schemas.openxmlformats.org/drawingml/2006/main" noGrp="1"/>
          </p:cNvSpPr>
          <p:nvPr/>
        </p:nvSpPr>
        <p:spPr>
          <a:xfrm xmlns:a="http://schemas.openxmlformats.org/drawingml/2006/main">
            <a:off x="723900" y="483870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Space (this week)</a:t>
            </a:r>
          </a:p>
        </p:txBody>
      </p:sp>
      <p:sp>
        <p:nvSpPr>
          <p:cNvPr id="21" name="">
            <a:extLst xmlns:a="http://schemas.openxmlformats.org/drawingml/2006/main">
              <a:ext uri="{FF2B5EF4-FFF2-40B4-BE49-F238E27FC236}">
                <a16:creationId xmlns:a16="http://schemas.microsoft.com/office/drawing/2014/main" id="{EBA931F9-CD40-4CFA-9653-91024A206750}"/>
              </a:ext>
            </a:extLst>
          </p:cNvPr>
          <p:cNvSpPr>
            <a:spLocks xmlns:a="http://schemas.openxmlformats.org/drawingml/2006/main" noGrp="1"/>
          </p:cNvSpPr>
          <p:nvPr/>
        </p:nvSpPr>
        <p:spPr>
          <a:xfrm xmlns:a="http://schemas.openxmlformats.org/drawingml/2006/main">
            <a:off x="3619500" y="4838700"/>
            <a:ext cx="36195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Screen direction, eyeline, physical action</a:t>
            </a:r>
          </a:p>
        </p:txBody>
      </p:sp>
      <p:sp>
        <p:nvSpPr>
          <p:cNvPr id="22" name="">
            <a:extLst xmlns:a="http://schemas.openxmlformats.org/drawingml/2006/main">
              <a:ext uri="{FF2B5EF4-FFF2-40B4-BE49-F238E27FC236}">
                <a16:creationId xmlns:a16="http://schemas.microsoft.com/office/drawing/2014/main" id="{128F9A17-E12F-4A07-A84B-A97925B3C148}"/>
              </a:ext>
            </a:extLst>
          </p:cNvPr>
          <p:cNvSpPr>
            <a:spLocks xmlns:a="http://schemas.openxmlformats.org/drawingml/2006/main" noGrp="1"/>
          </p:cNvSpPr>
          <p:nvPr/>
        </p:nvSpPr>
        <p:spPr>
          <a:xfrm xmlns:a="http://schemas.openxmlformats.org/drawingml/2006/main">
            <a:off x="7620000" y="4838700"/>
            <a:ext cx="3048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the axis of action hold, or is a break earned?</a:t>
            </a:r>
          </a:p>
        </p:txBody>
      </p:sp>
      <p:sp>
        <p:nvSpPr>
          <p:cNvPr id="23" name="">
            <a:extLst xmlns:a="http://schemas.openxmlformats.org/drawingml/2006/main">
              <a:ext uri="{FF2B5EF4-FFF2-40B4-BE49-F238E27FC236}">
                <a16:creationId xmlns:a16="http://schemas.microsoft.com/office/drawing/2014/main" id="{0B2F4B2C-F85E-4B0F-A394-B2A3BA407832}"/>
              </a:ext>
            </a:extLst>
          </p:cNvPr>
          <p:cNvSpPr>
            <a:spLocks xmlns:a="http://schemas.openxmlformats.org/drawingml/2006/main" noGrp="1"/>
          </p:cNvSpPr>
          <p:nvPr/>
        </p:nvSpPr>
        <p:spPr>
          <a:xfrm xmlns:a="http://schemas.openxmlformats.org/drawingml/2006/main">
            <a:off x="723900" y="55626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608391557"/>
      </p:ext>
    </p:extLst>
  </p:cSld>
</p:sld>
</file>

<file path=ppt/slides/slide1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CBD39B7-701E-4DD3-A64B-3B65F047F4D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378B226-6170-4CA0-8416-41E1584E045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81CC163-9A78-45A3-937B-15A748C1C80E}"/>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15</a:t>
            </a:r>
          </a:p>
        </p:txBody>
      </p:sp>
      <p:sp>
        <p:nvSpPr>
          <p:cNvPr id="4" name="">
            <a:extLst xmlns:a="http://schemas.openxmlformats.org/drawingml/2006/main">
              <a:ext uri="{FF2B5EF4-FFF2-40B4-BE49-F238E27FC236}">
                <a16:creationId xmlns:a16="http://schemas.microsoft.com/office/drawing/2014/main" id="{0778720A-D9D2-4BCD-BBBD-7F7273747F6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From premise to production plan</a:t>
            </a:r>
          </a:p>
        </p:txBody>
      </p:sp>
      <p:sp>
        <p:nvSpPr>
          <p:cNvPr id="5" name="">
            <a:extLst xmlns:a="http://schemas.openxmlformats.org/drawingml/2006/main">
              <a:ext uri="{FF2B5EF4-FFF2-40B4-BE49-F238E27FC236}">
                <a16:creationId xmlns:a16="http://schemas.microsoft.com/office/drawing/2014/main" id="{61812171-548F-43E3-B93E-D6B42D0CDD8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one-sentence premise is a starting point, not a finished scope.</a:t>
            </a:r>
          </a:p>
        </p:txBody>
      </p:sp>
      <p:sp>
        <p:nvSpPr>
          <p:cNvPr id="6" name="">
            <a:extLst xmlns:a="http://schemas.openxmlformats.org/drawingml/2006/main">
              <a:ext uri="{FF2B5EF4-FFF2-40B4-BE49-F238E27FC236}">
                <a16:creationId xmlns:a16="http://schemas.microsoft.com/office/drawing/2014/main" id="{1986FB43-7C89-4E18-87D9-D9CA5910022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F08DAEA-8CEE-445F-A188-F467CDEA9E0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ea58950e24b4507"/>
          <a:srcRect xmlns:a="http://schemas.openxmlformats.org/drawingml/2006/main" l="10181" t="0" r="101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A6B6C2D4-F16B-4828-90EA-D59FB1695D53}"/>
              </a:ext>
            </a:extLst>
          </p:cNvPr>
          <p:cNvSpPr>
            <a:spLocks xmlns:a="http://schemas.openxmlformats.org/drawingml/2006/main" noGrp="1"/>
          </p:cNvSpPr>
          <p:nvPr/>
        </p:nvSpPr>
        <p:spPr>
          <a:xfrm xmlns:a="http://schemas.openxmlformats.org/drawingml/2006/main">
            <a:off x="533400" y="2495550"/>
            <a:ext cx="6000750" cy="1104900"/>
          </a:xfrm>
          <a:prstGeom xmlns:a="http://schemas.openxmlformats.org/drawingml/2006/main" prst="roundRect">
            <a:avLst>
              <a:gd name="adj" fmla="val 10345"/>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“A short film about my grandmother's garden” says nothing about what you can actually film, when, or with whose permission. Workshopping a premise means stress-testing it against real constraints before you commit weeks to it.</a:t>
            </a:r>
          </a:p>
        </p:txBody>
      </p:sp>
      <p:sp>
        <p:nvSpPr>
          <p:cNvPr id="10" name="">
            <a:extLst xmlns:a="http://schemas.openxmlformats.org/drawingml/2006/main">
              <a:ext uri="{FF2B5EF4-FFF2-40B4-BE49-F238E27FC236}">
                <a16:creationId xmlns:a16="http://schemas.microsoft.com/office/drawing/2014/main" id="{5750C82C-1ADF-4656-AC95-E602B6733055}"/>
              </a:ext>
            </a:extLst>
          </p:cNvPr>
          <p:cNvSpPr>
            <a:spLocks xmlns:a="http://schemas.openxmlformats.org/drawingml/2006/main" noGrp="1"/>
          </p:cNvSpPr>
          <p:nvPr/>
        </p:nvSpPr>
        <p:spPr>
          <a:xfrm xmlns:a="http://schemas.openxmlformats.org/drawingml/2006/main">
            <a:off x="533400" y="37528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3E5AFB49-9573-4729-BB83-A4A5B318CA2A}"/>
              </a:ext>
            </a:extLst>
          </p:cNvPr>
          <p:cNvSpPr>
            <a:spLocks xmlns:a="http://schemas.openxmlformats.org/drawingml/2006/main" noGrp="1"/>
          </p:cNvSpPr>
          <p:nvPr/>
        </p:nvSpPr>
        <p:spPr>
          <a:xfrm xmlns:a="http://schemas.openxmlformats.org/drawingml/2006/main">
            <a:off x="742950" y="3962400"/>
            <a:ext cx="495300" cy="47625"/>
          </a:xfrm>
          <a:prstGeom xmlns:a="http://schemas.openxmlformats.org/drawingml/2006/main" prst="roundRect">
            <a:avLst>
              <a:gd name="adj" fmla="val 50000"/>
            </a:avLst>
          </a:prstGeom>
          <a:solidFill xmlns:a="http://schemas.openxmlformats.org/drawingml/2006/main">
            <a:srgbClr val="B4544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02048EF-5787-478C-BBF8-6CC11E2BEE25}"/>
              </a:ext>
            </a:extLst>
          </p:cNvPr>
          <p:cNvSpPr>
            <a:spLocks xmlns:a="http://schemas.openxmlformats.org/drawingml/2006/main" noGrp="1"/>
          </p:cNvSpPr>
          <p:nvPr/>
        </p:nvSpPr>
        <p:spPr>
          <a:xfrm xmlns:a="http://schemas.openxmlformats.org/drawingml/2006/main">
            <a:off x="742950" y="41529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Too broad</a:t>
            </a:r>
          </a:p>
        </p:txBody>
      </p:sp>
      <p:sp>
        <p:nvSpPr>
          <p:cNvPr id="13" name="">
            <a:extLst xmlns:a="http://schemas.openxmlformats.org/drawingml/2006/main">
              <a:ext uri="{FF2B5EF4-FFF2-40B4-BE49-F238E27FC236}">
                <a16:creationId xmlns:a16="http://schemas.microsoft.com/office/drawing/2014/main" id="{D73D2140-1372-4B8E-8A83-48F78BAA27FB}"/>
              </a:ext>
            </a:extLst>
          </p:cNvPr>
          <p:cNvSpPr>
            <a:spLocks xmlns:a="http://schemas.openxmlformats.org/drawingml/2006/main" noGrp="1"/>
          </p:cNvSpPr>
          <p:nvPr/>
        </p:nvSpPr>
        <p:spPr>
          <a:xfrm xmlns:a="http://schemas.openxmlformats.org/drawingml/2006/main">
            <a:off x="742950" y="45339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premise requiring access you don't yet have, a subject who hasn't agreed, or a process that runs longer than your shoot window.</a:t>
            </a:r>
          </a:p>
        </p:txBody>
      </p:sp>
      <p:sp>
        <p:nvSpPr>
          <p:cNvPr id="14" name="">
            <a:extLst xmlns:a="http://schemas.openxmlformats.org/drawingml/2006/main">
              <a:ext uri="{FF2B5EF4-FFF2-40B4-BE49-F238E27FC236}">
                <a16:creationId xmlns:a16="http://schemas.microsoft.com/office/drawing/2014/main" id="{E7E4C4FE-476F-42CB-A414-5175597B53B8}"/>
              </a:ext>
            </a:extLst>
          </p:cNvPr>
          <p:cNvSpPr>
            <a:spLocks xmlns:a="http://schemas.openxmlformats.org/drawingml/2006/main" noGrp="1"/>
          </p:cNvSpPr>
          <p:nvPr/>
        </p:nvSpPr>
        <p:spPr>
          <a:xfrm xmlns:a="http://schemas.openxmlformats.org/drawingml/2006/main">
            <a:off x="533400" y="48958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08D2637A-DD72-400F-BBF3-1689B7C27F08}"/>
              </a:ext>
            </a:extLst>
          </p:cNvPr>
          <p:cNvSpPr>
            <a:spLocks xmlns:a="http://schemas.openxmlformats.org/drawingml/2006/main" noGrp="1"/>
          </p:cNvSpPr>
          <p:nvPr/>
        </p:nvSpPr>
        <p:spPr>
          <a:xfrm xmlns:a="http://schemas.openxmlformats.org/drawingml/2006/main">
            <a:off x="742950" y="51054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C7BEAA3-E97C-4563-B32F-E8D507CCEC58}"/>
              </a:ext>
            </a:extLst>
          </p:cNvPr>
          <p:cNvSpPr>
            <a:spLocks xmlns:a="http://schemas.openxmlformats.org/drawingml/2006/main" noGrp="1"/>
          </p:cNvSpPr>
          <p:nvPr/>
        </p:nvSpPr>
        <p:spPr>
          <a:xfrm xmlns:a="http://schemas.openxmlformats.org/drawingml/2006/main">
            <a:off x="742950" y="52959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Workshop-ready</a:t>
            </a:r>
          </a:p>
        </p:txBody>
      </p:sp>
      <p:sp>
        <p:nvSpPr>
          <p:cNvPr id="17" name="">
            <a:extLst xmlns:a="http://schemas.openxmlformats.org/drawingml/2006/main">
              <a:ext uri="{FF2B5EF4-FFF2-40B4-BE49-F238E27FC236}">
                <a16:creationId xmlns:a16="http://schemas.microsoft.com/office/drawing/2014/main" id="{5CC14BB2-208C-45FE-8506-9EDE18F00655}"/>
              </a:ext>
            </a:extLst>
          </p:cNvPr>
          <p:cNvSpPr>
            <a:spLocks xmlns:a="http://schemas.openxmlformats.org/drawingml/2006/main" noGrp="1"/>
          </p:cNvSpPr>
          <p:nvPr/>
        </p:nvSpPr>
        <p:spPr>
          <a:xfrm xmlns:a="http://schemas.openxmlformats.org/drawingml/2006/main">
            <a:off x="742950" y="56769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premise you can name the location, subject, and access plan for, in one more sentence.</a:t>
            </a:r>
          </a:p>
        </p:txBody>
      </p:sp>
    </p:spTree>
    <p:extLst>
      <p:ext uri="{BB962C8B-B14F-4D97-AF65-F5344CB8AC3E}">
        <p14:creationId xmlns:p14="http://schemas.microsoft.com/office/powerpoint/2010/main" val="745170245"/>
      </p:ext>
    </p:extLst>
  </p:cSld>
</p:sld>
</file>

<file path=ppt/slides/slide1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B956C7F-F937-4F0D-9050-015A1946E15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BD2030F-A172-44AD-BC1D-94B861C980F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E11519E-35F5-42E5-B42D-D8E44421564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16</a:t>
            </a:r>
          </a:p>
        </p:txBody>
      </p:sp>
      <p:sp>
        <p:nvSpPr>
          <p:cNvPr id="4" name="">
            <a:extLst xmlns:a="http://schemas.openxmlformats.org/drawingml/2006/main">
              <a:ext uri="{FF2B5EF4-FFF2-40B4-BE49-F238E27FC236}">
                <a16:creationId xmlns:a16="http://schemas.microsoft.com/office/drawing/2014/main" id="{FE81C19A-5619-417E-A879-967C93B95F5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scope-and-access stress test</a:t>
            </a:r>
          </a:p>
        </p:txBody>
      </p:sp>
      <p:sp>
        <p:nvSpPr>
          <p:cNvPr id="5" name="">
            <a:extLst xmlns:a="http://schemas.openxmlformats.org/drawingml/2006/main">
              <a:ext uri="{FF2B5EF4-FFF2-40B4-BE49-F238E27FC236}">
                <a16:creationId xmlns:a16="http://schemas.microsoft.com/office/drawing/2014/main" id="{D5AB6A45-E38E-450E-809C-F3A74F7FF45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Four questions a workshop should force on every premise.</a:t>
            </a:r>
          </a:p>
        </p:txBody>
      </p:sp>
      <p:sp>
        <p:nvSpPr>
          <p:cNvPr id="6" name="">
            <a:extLst xmlns:a="http://schemas.openxmlformats.org/drawingml/2006/main">
              <a:ext uri="{FF2B5EF4-FFF2-40B4-BE49-F238E27FC236}">
                <a16:creationId xmlns:a16="http://schemas.microsoft.com/office/drawing/2014/main" id="{2A9F3F99-0684-4110-93D6-4EDE837E9FB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AD14879-02F3-4FA1-B51A-9561BA7C33E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3D613EC2-3BC6-4180-ABFF-ABBE86C62735}"/>
              </a:ext>
            </a:extLst>
          </p:cNvPr>
          <p:cNvSpPr>
            <a:spLocks xmlns:a="http://schemas.openxmlformats.org/drawingml/2006/main" noGrp="1"/>
          </p:cNvSpPr>
          <p:nvPr/>
        </p:nvSpPr>
        <p:spPr>
          <a:xfrm xmlns:a="http://schemas.openxmlformats.org/drawingml/2006/main">
            <a:off x="723900" y="24765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4463D76-9D1A-485D-ACED-A7C6D4938F55}"/>
              </a:ext>
            </a:extLst>
          </p:cNvPr>
          <p:cNvSpPr>
            <a:spLocks xmlns:a="http://schemas.openxmlformats.org/drawingml/2006/main" noGrp="1"/>
          </p:cNvSpPr>
          <p:nvPr/>
        </p:nvSpPr>
        <p:spPr>
          <a:xfrm xmlns:a="http://schemas.openxmlformats.org/drawingml/2006/main">
            <a:off x="723900" y="25050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3D06FF0B-FE63-463D-A63A-99C55F9D7CEC}"/>
              </a:ext>
            </a:extLst>
          </p:cNvPr>
          <p:cNvSpPr>
            <a:spLocks xmlns:a="http://schemas.openxmlformats.org/drawingml/2006/main" noGrp="1"/>
          </p:cNvSpPr>
          <p:nvPr/>
        </p:nvSpPr>
        <p:spPr>
          <a:xfrm xmlns:a="http://schemas.openxmlformats.org/drawingml/2006/main">
            <a:off x="1162050" y="24860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Footage: can this actually be filmed in the time you have, more than once if a shot fails?</a:t>
            </a:r>
          </a:p>
        </p:txBody>
      </p:sp>
      <p:sp>
        <p:nvSpPr>
          <p:cNvPr id="11" name="">
            <a:extLst xmlns:a="http://schemas.openxmlformats.org/drawingml/2006/main">
              <a:ext uri="{FF2B5EF4-FFF2-40B4-BE49-F238E27FC236}">
                <a16:creationId xmlns:a16="http://schemas.microsoft.com/office/drawing/2014/main" id="{7ABB018B-FFBE-4AB9-A8B7-35F6EC66ABCC}"/>
              </a:ext>
            </a:extLst>
          </p:cNvPr>
          <p:cNvSpPr>
            <a:spLocks xmlns:a="http://schemas.openxmlformats.org/drawingml/2006/main" noGrp="1"/>
          </p:cNvSpPr>
          <p:nvPr/>
        </p:nvSpPr>
        <p:spPr>
          <a:xfrm xmlns:a="http://schemas.openxmlformats.org/drawingml/2006/main">
            <a:off x="723900" y="31242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3AD24F8-995E-40DA-896E-2F63ED433D28}"/>
              </a:ext>
            </a:extLst>
          </p:cNvPr>
          <p:cNvSpPr>
            <a:spLocks xmlns:a="http://schemas.openxmlformats.org/drawingml/2006/main" noGrp="1"/>
          </p:cNvSpPr>
          <p:nvPr/>
        </p:nvSpPr>
        <p:spPr>
          <a:xfrm xmlns:a="http://schemas.openxmlformats.org/drawingml/2006/main">
            <a:off x="723900" y="31527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1C0B1C67-3379-4193-9283-7D9F0D8086E9}"/>
              </a:ext>
            </a:extLst>
          </p:cNvPr>
          <p:cNvSpPr>
            <a:spLocks xmlns:a="http://schemas.openxmlformats.org/drawingml/2006/main" noGrp="1"/>
          </p:cNvSpPr>
          <p:nvPr/>
        </p:nvSpPr>
        <p:spPr>
          <a:xfrm xmlns:a="http://schemas.openxmlformats.org/drawingml/2006/main">
            <a:off x="1162050" y="31337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Access: do you already have permission from every person, place or institution the premise depends on?</a:t>
            </a:r>
          </a:p>
        </p:txBody>
      </p:sp>
      <p:sp>
        <p:nvSpPr>
          <p:cNvPr id="14" name="">
            <a:extLst xmlns:a="http://schemas.openxmlformats.org/drawingml/2006/main">
              <a:ext uri="{FF2B5EF4-FFF2-40B4-BE49-F238E27FC236}">
                <a16:creationId xmlns:a16="http://schemas.microsoft.com/office/drawing/2014/main" id="{B1DCD0C0-D33C-4163-843B-32E20F8D5CC7}"/>
              </a:ext>
            </a:extLst>
          </p:cNvPr>
          <p:cNvSpPr>
            <a:spLocks xmlns:a="http://schemas.openxmlformats.org/drawingml/2006/main" noGrp="1"/>
          </p:cNvSpPr>
          <p:nvPr/>
        </p:nvSpPr>
        <p:spPr>
          <a:xfrm xmlns:a="http://schemas.openxmlformats.org/drawingml/2006/main">
            <a:off x="723900" y="37719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42B34C2-8960-4E20-8566-012599C70434}"/>
              </a:ext>
            </a:extLst>
          </p:cNvPr>
          <p:cNvSpPr>
            <a:spLocks xmlns:a="http://schemas.openxmlformats.org/drawingml/2006/main" noGrp="1"/>
          </p:cNvSpPr>
          <p:nvPr/>
        </p:nvSpPr>
        <p:spPr>
          <a:xfrm xmlns:a="http://schemas.openxmlformats.org/drawingml/2006/main">
            <a:off x="723900" y="38004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7FBD504E-1602-439C-9243-97843FDAAB5A}"/>
              </a:ext>
            </a:extLst>
          </p:cNvPr>
          <p:cNvSpPr>
            <a:spLocks xmlns:a="http://schemas.openxmlformats.org/drawingml/2006/main" noGrp="1"/>
          </p:cNvSpPr>
          <p:nvPr/>
        </p:nvSpPr>
        <p:spPr>
          <a:xfrm xmlns:a="http://schemas.openxmlformats.org/drawingml/2006/main">
            <a:off x="1162050" y="37814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Consent: has every identifiable person agreed to appear, and do you have a record of that agreement?</a:t>
            </a:r>
          </a:p>
        </p:txBody>
      </p:sp>
      <p:sp>
        <p:nvSpPr>
          <p:cNvPr id="17" name="">
            <a:extLst xmlns:a="http://schemas.openxmlformats.org/drawingml/2006/main">
              <a:ext uri="{FF2B5EF4-FFF2-40B4-BE49-F238E27FC236}">
                <a16:creationId xmlns:a16="http://schemas.microsoft.com/office/drawing/2014/main" id="{C19A9DED-41B5-4142-BE09-ADCC7574AE41}"/>
              </a:ext>
            </a:extLst>
          </p:cNvPr>
          <p:cNvSpPr>
            <a:spLocks xmlns:a="http://schemas.openxmlformats.org/drawingml/2006/main" noGrp="1"/>
          </p:cNvSpPr>
          <p:nvPr/>
        </p:nvSpPr>
        <p:spPr>
          <a:xfrm xmlns:a="http://schemas.openxmlformats.org/drawingml/2006/main">
            <a:off x="723900" y="44196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3EE6AF61-063C-4C24-A94B-93106443CD29}"/>
              </a:ext>
            </a:extLst>
          </p:cNvPr>
          <p:cNvSpPr>
            <a:spLocks xmlns:a="http://schemas.openxmlformats.org/drawingml/2006/main" noGrp="1"/>
          </p:cNvSpPr>
          <p:nvPr/>
        </p:nvSpPr>
        <p:spPr>
          <a:xfrm xmlns:a="http://schemas.openxmlformats.org/drawingml/2006/main">
            <a:off x="723900" y="44481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0482143E-52A0-44C6-8879-2CA9C59F5A28}"/>
              </a:ext>
            </a:extLst>
          </p:cNvPr>
          <p:cNvSpPr>
            <a:spLocks xmlns:a="http://schemas.openxmlformats.org/drawingml/2006/main" noGrp="1"/>
          </p:cNvSpPr>
          <p:nvPr/>
        </p:nvSpPr>
        <p:spPr>
          <a:xfrm xmlns:a="http://schemas.openxmlformats.org/drawingml/2006/main">
            <a:off x="1162050" y="44291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Fallback: if the access falls through in week 10, is there a smaller version of this premise you can still shoot?</a:t>
            </a:r>
          </a:p>
        </p:txBody>
      </p:sp>
    </p:spTree>
    <p:extLst>
      <p:ext uri="{BB962C8B-B14F-4D97-AF65-F5344CB8AC3E}">
        <p14:creationId xmlns:p14="http://schemas.microsoft.com/office/powerpoint/2010/main" val="361965285"/>
      </p:ext>
    </p:extLst>
  </p:cSld>
</p:sld>
</file>

<file path=ppt/slides/slide1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80A89D4-4DBA-4D3F-94FE-0C1E3BD51A1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3C54F18-5BDB-4C89-A424-3A673CF4E7F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0AE2B75-16A7-41F1-98C4-0C65E53A107C}"/>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17</a:t>
            </a:r>
          </a:p>
        </p:txBody>
      </p:sp>
      <p:sp>
        <p:nvSpPr>
          <p:cNvPr id="4" name="">
            <a:extLst xmlns:a="http://schemas.openxmlformats.org/drawingml/2006/main">
              <a:ext uri="{FF2B5EF4-FFF2-40B4-BE49-F238E27FC236}">
                <a16:creationId xmlns:a16="http://schemas.microsoft.com/office/drawing/2014/main" id="{D1778791-E3AC-4744-B305-44D76E2A83A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Writing the logline</a:t>
            </a:r>
          </a:p>
        </p:txBody>
      </p:sp>
      <p:sp>
        <p:nvSpPr>
          <p:cNvPr id="5" name="">
            <a:extLst xmlns:a="http://schemas.openxmlformats.org/drawingml/2006/main">
              <a:ext uri="{FF2B5EF4-FFF2-40B4-BE49-F238E27FC236}">
                <a16:creationId xmlns:a16="http://schemas.microsoft.com/office/drawing/2014/main" id="{7CD67821-2C85-4F21-922A-E6ABD2753CA7}"/>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One or two sentences that survive contact with an audience who knows nothing about the project.</a:t>
            </a:r>
          </a:p>
        </p:txBody>
      </p:sp>
      <p:sp>
        <p:nvSpPr>
          <p:cNvPr id="6" name="">
            <a:extLst xmlns:a="http://schemas.openxmlformats.org/drawingml/2006/main">
              <a:ext uri="{FF2B5EF4-FFF2-40B4-BE49-F238E27FC236}">
                <a16:creationId xmlns:a16="http://schemas.microsoft.com/office/drawing/2014/main" id="{2CB4793E-2832-4C82-8644-491B14104499}"/>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8D5F116-D0BD-4F63-A7E7-76E98472A52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118B6471-246E-4265-B913-70F18459862B}"/>
              </a:ext>
            </a:extLst>
          </p:cNvPr>
          <p:cNvSpPr>
            <a:spLocks xmlns:a="http://schemas.openxmlformats.org/drawingml/2006/main" noGrp="1"/>
          </p:cNvSpPr>
          <p:nvPr/>
        </p:nvSpPr>
        <p:spPr>
          <a:xfrm xmlns:a="http://schemas.openxmlformats.org/drawingml/2006/main">
            <a:off x="533400" y="24574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366542CA-B300-4627-AF92-FEEA5BB40A1D}"/>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5B935BD-45B6-4C13-846E-90144F9DE76E}"/>
              </a:ext>
            </a:extLst>
          </p:cNvPr>
          <p:cNvSpPr>
            <a:spLocks xmlns:a="http://schemas.openxmlformats.org/drawingml/2006/main" noGrp="1"/>
          </p:cNvSpPr>
          <p:nvPr/>
        </p:nvSpPr>
        <p:spPr>
          <a:xfrm xmlns:a="http://schemas.openxmlformats.org/drawingml/2006/main">
            <a:off x="742950" y="28575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a logline contains</a:t>
            </a:r>
          </a:p>
        </p:txBody>
      </p:sp>
      <p:sp>
        <p:nvSpPr>
          <p:cNvPr id="11" name="">
            <a:extLst xmlns:a="http://schemas.openxmlformats.org/drawingml/2006/main">
              <a:ext uri="{FF2B5EF4-FFF2-40B4-BE49-F238E27FC236}">
                <a16:creationId xmlns:a16="http://schemas.microsoft.com/office/drawing/2014/main" id="{97096A25-F480-4601-AC1F-83BAE285149D}"/>
              </a:ext>
            </a:extLst>
          </p:cNvPr>
          <p:cNvSpPr>
            <a:spLocks xmlns:a="http://schemas.openxmlformats.org/drawingml/2006/main" noGrp="1"/>
          </p:cNvSpPr>
          <p:nvPr/>
        </p:nvSpPr>
        <p:spPr>
          <a:xfrm xmlns:a="http://schemas.openxmlformats.org/drawingml/2006/main">
            <a:off x="742950" y="32385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Who the subject is, what specific question or change the film follows, and why it matters to someone who isn't you.</a:t>
            </a:r>
          </a:p>
        </p:txBody>
      </p:sp>
      <p:sp>
        <p:nvSpPr>
          <p:cNvPr id="12" name="">
            <a:extLst xmlns:a="http://schemas.openxmlformats.org/drawingml/2006/main">
              <a:ext uri="{FF2B5EF4-FFF2-40B4-BE49-F238E27FC236}">
                <a16:creationId xmlns:a16="http://schemas.microsoft.com/office/drawing/2014/main" id="{14F95E65-47F0-4C01-AD8A-81D142814954}"/>
              </a:ext>
            </a:extLst>
          </p:cNvPr>
          <p:cNvSpPr>
            <a:spLocks xmlns:a="http://schemas.openxmlformats.org/drawingml/2006/main" noGrp="1"/>
          </p:cNvSpPr>
          <p:nvPr/>
        </p:nvSpPr>
        <p:spPr>
          <a:xfrm xmlns:a="http://schemas.openxmlformats.org/drawingml/2006/main">
            <a:off x="6372225" y="24574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7DB11E11-2C84-47F2-9B3D-F82045140009}"/>
              </a:ext>
            </a:extLst>
          </p:cNvPr>
          <p:cNvSpPr>
            <a:spLocks xmlns:a="http://schemas.openxmlformats.org/drawingml/2006/main" noGrp="1"/>
          </p:cNvSpPr>
          <p:nvPr/>
        </p:nvSpPr>
        <p:spPr>
          <a:xfrm xmlns:a="http://schemas.openxmlformats.org/drawingml/2006/main">
            <a:off x="6581775" y="26670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6BF5855-BCDB-44CF-AEF1-75C7FF19305B}"/>
              </a:ext>
            </a:extLst>
          </p:cNvPr>
          <p:cNvSpPr>
            <a:spLocks xmlns:a="http://schemas.openxmlformats.org/drawingml/2006/main" noGrp="1"/>
          </p:cNvSpPr>
          <p:nvPr/>
        </p:nvSpPr>
        <p:spPr>
          <a:xfrm xmlns:a="http://schemas.openxmlformats.org/drawingml/2006/main">
            <a:off x="6581775" y="28575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it leaves out</a:t>
            </a:r>
          </a:p>
        </p:txBody>
      </p:sp>
      <p:sp>
        <p:nvSpPr>
          <p:cNvPr id="15" name="">
            <a:extLst xmlns:a="http://schemas.openxmlformats.org/drawingml/2006/main">
              <a:ext uri="{FF2B5EF4-FFF2-40B4-BE49-F238E27FC236}">
                <a16:creationId xmlns:a16="http://schemas.microsoft.com/office/drawing/2014/main" id="{2AEC5057-B1F1-45D7-8C7F-BECC5EE25EE7}"/>
              </a:ext>
            </a:extLst>
          </p:cNvPr>
          <p:cNvSpPr>
            <a:spLocks xmlns:a="http://schemas.openxmlformats.org/drawingml/2006/main" noGrp="1"/>
          </p:cNvSpPr>
          <p:nvPr/>
        </p:nvSpPr>
        <p:spPr>
          <a:xfrm xmlns:a="http://schemas.openxmlformats.org/drawingml/2006/main">
            <a:off x="6581775" y="32385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Your production process, your equipment, your personal connection to the subject — none of that belongs in the sentence the audience reads.</a:t>
            </a:r>
          </a:p>
        </p:txBody>
      </p:sp>
      <p:sp>
        <p:nvSpPr>
          <p:cNvPr id="16" name="">
            <a:extLst xmlns:a="http://schemas.openxmlformats.org/drawingml/2006/main">
              <a:ext uri="{FF2B5EF4-FFF2-40B4-BE49-F238E27FC236}">
                <a16:creationId xmlns:a16="http://schemas.microsoft.com/office/drawing/2014/main" id="{814F59B7-AD67-420B-8D19-A724E729B415}"/>
              </a:ext>
            </a:extLst>
          </p:cNvPr>
          <p:cNvSpPr>
            <a:spLocks xmlns:a="http://schemas.openxmlformats.org/drawingml/2006/main" noGrp="1"/>
          </p:cNvSpPr>
          <p:nvPr/>
        </p:nvSpPr>
        <p:spPr>
          <a:xfrm xmlns:a="http://schemas.openxmlformats.org/drawingml/2006/main">
            <a:off x="533400" y="487680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89412"/>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Test: read the logline to someone who has never heard about the project. If they can't say what the film is about, the logline isn't done.</a:t>
            </a:r>
          </a:p>
        </p:txBody>
      </p:sp>
    </p:spTree>
    <p:extLst>
      <p:ext uri="{BB962C8B-B14F-4D97-AF65-F5344CB8AC3E}">
        <p14:creationId xmlns:p14="http://schemas.microsoft.com/office/powerpoint/2010/main" val="1897853097"/>
      </p:ext>
    </p:extLst>
  </p:cSld>
</p:sld>
</file>

<file path=ppt/slides/slide1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900B4C0-926F-4F5A-9664-B19E96552F1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5AAAC27-E5C3-4874-B5D1-9A074125F15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BE9AEBD-AAD6-4078-AD69-A59D0BCD48F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18</a:t>
            </a:r>
          </a:p>
        </p:txBody>
      </p:sp>
      <p:sp>
        <p:nvSpPr>
          <p:cNvPr id="4" name="">
            <a:extLst xmlns:a="http://schemas.openxmlformats.org/drawingml/2006/main">
              <a:ext uri="{FF2B5EF4-FFF2-40B4-BE49-F238E27FC236}">
                <a16:creationId xmlns:a16="http://schemas.microsoft.com/office/drawing/2014/main" id="{79498BA4-7CA6-4D70-885D-7760BBAFD98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Writing the audience statement</a:t>
            </a:r>
          </a:p>
        </p:txBody>
      </p:sp>
      <p:sp>
        <p:nvSpPr>
          <p:cNvPr id="5" name="">
            <a:extLst xmlns:a="http://schemas.openxmlformats.org/drawingml/2006/main">
              <a:ext uri="{FF2B5EF4-FFF2-40B4-BE49-F238E27FC236}">
                <a16:creationId xmlns:a16="http://schemas.microsoft.com/office/drawing/2014/main" id="{5C72F5A2-00C6-421C-A9C4-C0B1706161D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Naming who the film is for changes almost every craft decision downstream.</a:t>
            </a:r>
          </a:p>
        </p:txBody>
      </p:sp>
      <p:sp>
        <p:nvSpPr>
          <p:cNvPr id="6" name="">
            <a:extLst xmlns:a="http://schemas.openxmlformats.org/drawingml/2006/main">
              <a:ext uri="{FF2B5EF4-FFF2-40B4-BE49-F238E27FC236}">
                <a16:creationId xmlns:a16="http://schemas.microsoft.com/office/drawing/2014/main" id="{915A5290-0C71-4E01-86F2-27B652B34BB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AA29823-C477-4284-B9E6-D348847D751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6A440C2-0F7B-4A35-8401-2447EFCAF570}"/>
              </a:ext>
            </a:extLst>
          </p:cNvPr>
          <p:cNvSpPr>
            <a:spLocks xmlns:a="http://schemas.openxmlformats.org/drawingml/2006/main" noGrp="1"/>
          </p:cNvSpPr>
          <p:nvPr/>
        </p:nvSpPr>
        <p:spPr>
          <a:xfrm xmlns:a="http://schemas.openxmlformats.org/drawingml/2006/main">
            <a:off x="742950" y="245745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C7831A"/>
                </a:solidFill>
                <a:latin typeface="Aptos"/>
                <a:ea typeface="Aptos"/>
                <a:cs typeface="Aptos"/>
              </a:defRPr>
            </a:pPr>
            <a:r>
              <a:rPr sz="1425" b="1">
                <a:solidFill>
                  <a:srgbClr val="C7831A"/>
                </a:solidFill>
                <a:latin typeface="Aptos"/>
                <a:ea typeface="Aptos"/>
                <a:cs typeface="Aptos"/>
              </a:rPr>
              <a:t>Someone unfamiliar with the subject</a:t>
            </a:r>
          </a:p>
        </p:txBody>
      </p:sp>
      <p:sp>
        <p:nvSpPr>
          <p:cNvPr id="9" name="">
            <a:extLst xmlns:a="http://schemas.openxmlformats.org/drawingml/2006/main">
              <a:ext uri="{FF2B5EF4-FFF2-40B4-BE49-F238E27FC236}">
                <a16:creationId xmlns:a16="http://schemas.microsoft.com/office/drawing/2014/main" id="{A7E8B731-7C17-4083-BFF0-4F6E7BC5258D}"/>
              </a:ext>
            </a:extLst>
          </p:cNvPr>
          <p:cNvSpPr>
            <a:spLocks xmlns:a="http://schemas.openxmlformats.org/drawingml/2006/main" noGrp="1"/>
          </p:cNvSpPr>
          <p:nvPr/>
        </p:nvSpPr>
        <p:spPr>
          <a:xfrm xmlns:a="http://schemas.openxmlformats.org/drawingml/2006/main">
            <a:off x="5334000" y="2457450"/>
            <a:ext cx="5429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Needs more context, explanation and orientation inside the edit.</a:t>
            </a:r>
          </a:p>
        </p:txBody>
      </p:sp>
      <p:sp>
        <p:nvSpPr>
          <p:cNvPr id="10" name="">
            <a:extLst xmlns:a="http://schemas.openxmlformats.org/drawingml/2006/main">
              <a:ext uri="{FF2B5EF4-FFF2-40B4-BE49-F238E27FC236}">
                <a16:creationId xmlns:a16="http://schemas.microsoft.com/office/drawing/2014/main" id="{EE5F8038-280E-4D21-BCA6-8004F41BFF4B}"/>
              </a:ext>
            </a:extLst>
          </p:cNvPr>
          <p:cNvSpPr>
            <a:spLocks xmlns:a="http://schemas.openxmlformats.org/drawingml/2006/main" noGrp="1"/>
          </p:cNvSpPr>
          <p:nvPr/>
        </p:nvSpPr>
        <p:spPr>
          <a:xfrm xmlns:a="http://schemas.openxmlformats.org/drawingml/2006/main">
            <a:off x="742950" y="32575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65F5428-11F1-4230-8363-8DC69966658A}"/>
              </a:ext>
            </a:extLst>
          </p:cNvPr>
          <p:cNvSpPr>
            <a:spLocks xmlns:a="http://schemas.openxmlformats.org/drawingml/2006/main" noGrp="1"/>
          </p:cNvSpPr>
          <p:nvPr/>
        </p:nvSpPr>
        <p:spPr>
          <a:xfrm xmlns:a="http://schemas.openxmlformats.org/drawingml/2006/main">
            <a:off x="742950" y="337185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C7831A"/>
                </a:solidFill>
                <a:latin typeface="Aptos"/>
                <a:ea typeface="Aptos"/>
                <a:cs typeface="Aptos"/>
              </a:defRPr>
            </a:pPr>
            <a:r>
              <a:rPr sz="1425" b="1">
                <a:solidFill>
                  <a:srgbClr val="C7831A"/>
                </a:solidFill>
                <a:latin typeface="Aptos"/>
                <a:ea typeface="Aptos"/>
                <a:cs typeface="Aptos"/>
              </a:rPr>
              <a:t>Someone who already knows the subject</a:t>
            </a:r>
          </a:p>
        </p:txBody>
      </p:sp>
      <p:sp>
        <p:nvSpPr>
          <p:cNvPr id="12" name="">
            <a:extLst xmlns:a="http://schemas.openxmlformats.org/drawingml/2006/main">
              <a:ext uri="{FF2B5EF4-FFF2-40B4-BE49-F238E27FC236}">
                <a16:creationId xmlns:a16="http://schemas.microsoft.com/office/drawing/2014/main" id="{B5B30631-AB54-4C37-B69D-70130B161BB6}"/>
              </a:ext>
            </a:extLst>
          </p:cNvPr>
          <p:cNvSpPr>
            <a:spLocks xmlns:a="http://schemas.openxmlformats.org/drawingml/2006/main" noGrp="1"/>
          </p:cNvSpPr>
          <p:nvPr/>
        </p:nvSpPr>
        <p:spPr>
          <a:xfrm xmlns:a="http://schemas.openxmlformats.org/drawingml/2006/main">
            <a:off x="5334000" y="3371850"/>
            <a:ext cx="5429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Can be shown more implication, less exposition — trust the cut.</a:t>
            </a:r>
          </a:p>
        </p:txBody>
      </p:sp>
      <p:sp>
        <p:nvSpPr>
          <p:cNvPr id="13" name="">
            <a:extLst xmlns:a="http://schemas.openxmlformats.org/drawingml/2006/main">
              <a:ext uri="{FF2B5EF4-FFF2-40B4-BE49-F238E27FC236}">
                <a16:creationId xmlns:a16="http://schemas.microsoft.com/office/drawing/2014/main" id="{A49CD055-C12C-40A0-84DA-C1E3CA427994}"/>
              </a:ext>
            </a:extLst>
          </p:cNvPr>
          <p:cNvSpPr>
            <a:spLocks xmlns:a="http://schemas.openxmlformats.org/drawingml/2006/main" noGrp="1"/>
          </p:cNvSpPr>
          <p:nvPr/>
        </p:nvSpPr>
        <p:spPr>
          <a:xfrm xmlns:a="http://schemas.openxmlformats.org/drawingml/2006/main">
            <a:off x="742950" y="41719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586A827-0809-4841-A8C9-46936FFD62A1}"/>
              </a:ext>
            </a:extLst>
          </p:cNvPr>
          <p:cNvSpPr>
            <a:spLocks xmlns:a="http://schemas.openxmlformats.org/drawingml/2006/main" noGrp="1"/>
          </p:cNvSpPr>
          <p:nvPr/>
        </p:nvSpPr>
        <p:spPr>
          <a:xfrm xmlns:a="http://schemas.openxmlformats.org/drawingml/2006/main">
            <a:off x="742950" y="428625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C7831A"/>
                </a:solidFill>
                <a:latin typeface="Aptos"/>
                <a:ea typeface="Aptos"/>
                <a:cs typeface="Aptos"/>
              </a:defRPr>
            </a:pPr>
            <a:r>
              <a:rPr sz="1425" b="1">
                <a:solidFill>
                  <a:srgbClr val="C7831A"/>
                </a:solidFill>
                <a:latin typeface="Aptos"/>
                <a:ea typeface="Aptos"/>
                <a:cs typeface="Aptos"/>
              </a:rPr>
              <a:t>A general public audience</a:t>
            </a:r>
          </a:p>
        </p:txBody>
      </p:sp>
      <p:sp>
        <p:nvSpPr>
          <p:cNvPr id="15" name="">
            <a:extLst xmlns:a="http://schemas.openxmlformats.org/drawingml/2006/main">
              <a:ext uri="{FF2B5EF4-FFF2-40B4-BE49-F238E27FC236}">
                <a16:creationId xmlns:a16="http://schemas.microsoft.com/office/drawing/2014/main" id="{F5E284BA-90E1-44D7-9F35-E26FA53720B4}"/>
              </a:ext>
            </a:extLst>
          </p:cNvPr>
          <p:cNvSpPr>
            <a:spLocks xmlns:a="http://schemas.openxmlformats.org/drawingml/2006/main" noGrp="1"/>
          </p:cNvSpPr>
          <p:nvPr/>
        </p:nvSpPr>
        <p:spPr>
          <a:xfrm xmlns:a="http://schemas.openxmlformats.org/drawingml/2006/main">
            <a:off x="5334000" y="4286250"/>
            <a:ext cx="5429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Needs a clear point of entry in the first 15 seconds or they leave.</a:t>
            </a:r>
          </a:p>
        </p:txBody>
      </p:sp>
      <p:sp>
        <p:nvSpPr>
          <p:cNvPr id="16" name="">
            <a:extLst xmlns:a="http://schemas.openxmlformats.org/drawingml/2006/main">
              <a:ext uri="{FF2B5EF4-FFF2-40B4-BE49-F238E27FC236}">
                <a16:creationId xmlns:a16="http://schemas.microsoft.com/office/drawing/2014/main" id="{441E0A1B-8D90-4BBC-8A7C-42AF17F0017B}"/>
              </a:ext>
            </a:extLst>
          </p:cNvPr>
          <p:cNvSpPr>
            <a:spLocks xmlns:a="http://schemas.openxmlformats.org/drawingml/2006/main" noGrp="1"/>
          </p:cNvSpPr>
          <p:nvPr/>
        </p:nvSpPr>
        <p:spPr>
          <a:xfrm xmlns:a="http://schemas.openxmlformats.org/drawingml/2006/main">
            <a:off x="742950" y="50863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AA0D1E1-3F09-4492-8A00-7E0B7B85CCB2}"/>
              </a:ext>
            </a:extLst>
          </p:cNvPr>
          <p:cNvSpPr>
            <a:spLocks xmlns:a="http://schemas.openxmlformats.org/drawingml/2006/main" noGrp="1"/>
          </p:cNvSpPr>
          <p:nvPr/>
        </p:nvSpPr>
        <p:spPr>
          <a:xfrm xmlns:a="http://schemas.openxmlformats.org/drawingml/2006/main">
            <a:off x="742950" y="520065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C7831A"/>
                </a:solidFill>
                <a:latin typeface="Aptos"/>
                <a:ea typeface="Aptos"/>
                <a:cs typeface="Aptos"/>
              </a:defRPr>
            </a:pPr>
            <a:r>
              <a:rPr sz="1425" b="1">
                <a:solidFill>
                  <a:srgbClr val="C7831A"/>
                </a:solidFill>
                <a:latin typeface="Aptos"/>
                <a:ea typeface="Aptos"/>
                <a:cs typeface="Aptos"/>
              </a:rPr>
              <a:t>A specific community the subject belongs to</a:t>
            </a:r>
          </a:p>
        </p:txBody>
      </p:sp>
      <p:sp>
        <p:nvSpPr>
          <p:cNvPr id="18" name="">
            <a:extLst xmlns:a="http://schemas.openxmlformats.org/drawingml/2006/main">
              <a:ext uri="{FF2B5EF4-FFF2-40B4-BE49-F238E27FC236}">
                <a16:creationId xmlns:a16="http://schemas.microsoft.com/office/drawing/2014/main" id="{A6B9BE5E-941B-4589-8445-0BD0ABBD89BA}"/>
              </a:ext>
            </a:extLst>
          </p:cNvPr>
          <p:cNvSpPr>
            <a:spLocks xmlns:a="http://schemas.openxmlformats.org/drawingml/2006/main" noGrp="1"/>
          </p:cNvSpPr>
          <p:nvPr/>
        </p:nvSpPr>
        <p:spPr>
          <a:xfrm xmlns:a="http://schemas.openxmlformats.org/drawingml/2006/main">
            <a:off x="5334000" y="5200650"/>
            <a:ext cx="5429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Carries the highest ethical weight — they will notice a misrepresentation fastest.</a:t>
            </a:r>
          </a:p>
        </p:txBody>
      </p:sp>
      <p:sp>
        <p:nvSpPr>
          <p:cNvPr id="19" name="">
            <a:extLst xmlns:a="http://schemas.openxmlformats.org/drawingml/2006/main">
              <a:ext uri="{FF2B5EF4-FFF2-40B4-BE49-F238E27FC236}">
                <a16:creationId xmlns:a16="http://schemas.microsoft.com/office/drawing/2014/main" id="{E598EF92-E285-4C92-92DE-962BB1265FE3}"/>
              </a:ext>
            </a:extLst>
          </p:cNvPr>
          <p:cNvSpPr>
            <a:spLocks xmlns:a="http://schemas.openxmlformats.org/drawingml/2006/main" noGrp="1"/>
          </p:cNvSpPr>
          <p:nvPr/>
        </p:nvSpPr>
        <p:spPr>
          <a:xfrm xmlns:a="http://schemas.openxmlformats.org/drawingml/2006/main">
            <a:off x="742950" y="60007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471276784"/>
      </p:ext>
    </p:extLst>
  </p:cSld>
</p:sld>
</file>

<file path=ppt/slides/slide1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C8BAB68-E71B-458C-B78E-83BF052BDA7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BE965CA-93BA-4127-9C71-6517C5C73D2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3609F5A-152A-4343-A434-7C8B6BA3D39E}"/>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19</a:t>
            </a:r>
          </a:p>
        </p:txBody>
      </p:sp>
      <p:sp>
        <p:nvSpPr>
          <p:cNvPr id="4" name="">
            <a:extLst xmlns:a="http://schemas.openxmlformats.org/drawingml/2006/main">
              <a:ext uri="{FF2B5EF4-FFF2-40B4-BE49-F238E27FC236}">
                <a16:creationId xmlns:a16="http://schemas.microsoft.com/office/drawing/2014/main" id="{E90D78BF-89DB-4305-94AB-4A1CF0E29D4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first production plan</a:t>
            </a:r>
          </a:p>
        </p:txBody>
      </p:sp>
      <p:sp>
        <p:nvSpPr>
          <p:cNvPr id="5" name="">
            <a:extLst xmlns:a="http://schemas.openxmlformats.org/drawingml/2006/main">
              <a:ext uri="{FF2B5EF4-FFF2-40B4-BE49-F238E27FC236}">
                <a16:creationId xmlns:a16="http://schemas.microsoft.com/office/drawing/2014/main" id="{285AD1FA-4140-4DCA-8682-3B34B45EAD0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the plan needs to answer before you shoot a single frame.</a:t>
            </a:r>
          </a:p>
        </p:txBody>
      </p:sp>
      <p:sp>
        <p:nvSpPr>
          <p:cNvPr id="6" name="">
            <a:extLst xmlns:a="http://schemas.openxmlformats.org/drawingml/2006/main">
              <a:ext uri="{FF2B5EF4-FFF2-40B4-BE49-F238E27FC236}">
                <a16:creationId xmlns:a16="http://schemas.microsoft.com/office/drawing/2014/main" id="{C223104C-696F-4B73-8A06-D9992D05FE0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2686276-E8F2-4B69-B359-16EED0E0627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80F3F6FA-40F5-4C16-B48B-A8DC759BCD41}"/>
              </a:ext>
            </a:extLst>
          </p:cNvPr>
          <p:cNvSpPr>
            <a:spLocks xmlns:a="http://schemas.openxmlformats.org/drawingml/2006/main" noGrp="1"/>
          </p:cNvSpPr>
          <p:nvPr/>
        </p:nvSpPr>
        <p:spPr>
          <a:xfrm xmlns:a="http://schemas.openxmlformats.org/drawingml/2006/main">
            <a:off x="742950" y="24574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Subject and consent</a:t>
            </a:r>
          </a:p>
        </p:txBody>
      </p:sp>
      <p:sp>
        <p:nvSpPr>
          <p:cNvPr id="9" name="">
            <a:extLst xmlns:a="http://schemas.openxmlformats.org/drawingml/2006/main">
              <a:ext uri="{FF2B5EF4-FFF2-40B4-BE49-F238E27FC236}">
                <a16:creationId xmlns:a16="http://schemas.microsoft.com/office/drawing/2014/main" id="{B91CD76F-342E-4225-9D31-1ABE4D1F9A73}"/>
              </a:ext>
            </a:extLst>
          </p:cNvPr>
          <p:cNvSpPr>
            <a:spLocks xmlns:a="http://schemas.openxmlformats.org/drawingml/2006/main" noGrp="1"/>
          </p:cNvSpPr>
          <p:nvPr/>
        </p:nvSpPr>
        <p:spPr>
          <a:xfrm xmlns:a="http://schemas.openxmlformats.org/drawingml/2006/main">
            <a:off x="3810000" y="2457450"/>
            <a:ext cx="6858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Who appears, and what have they agreed to — in writing where possible.</a:t>
            </a:r>
          </a:p>
        </p:txBody>
      </p:sp>
      <p:sp>
        <p:nvSpPr>
          <p:cNvPr id="10" name="">
            <a:extLst xmlns:a="http://schemas.openxmlformats.org/drawingml/2006/main">
              <a:ext uri="{FF2B5EF4-FFF2-40B4-BE49-F238E27FC236}">
                <a16:creationId xmlns:a16="http://schemas.microsoft.com/office/drawing/2014/main" id="{B2A196CB-42A5-4E0D-8F1B-3C53FD668844}"/>
              </a:ext>
            </a:extLst>
          </p:cNvPr>
          <p:cNvSpPr>
            <a:spLocks xmlns:a="http://schemas.openxmlformats.org/drawingml/2006/main" noGrp="1"/>
          </p:cNvSpPr>
          <p:nvPr/>
        </p:nvSpPr>
        <p:spPr>
          <a:xfrm xmlns:a="http://schemas.openxmlformats.org/drawingml/2006/main">
            <a:off x="742950" y="32575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D46197F-7423-4A20-B7FC-841490398E71}"/>
              </a:ext>
            </a:extLst>
          </p:cNvPr>
          <p:cNvSpPr>
            <a:spLocks xmlns:a="http://schemas.openxmlformats.org/drawingml/2006/main" noGrp="1"/>
          </p:cNvSpPr>
          <p:nvPr/>
        </p:nvSpPr>
        <p:spPr>
          <a:xfrm xmlns:a="http://schemas.openxmlformats.org/drawingml/2006/main">
            <a:off x="742950" y="33718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Location and access</a:t>
            </a:r>
          </a:p>
        </p:txBody>
      </p:sp>
      <p:sp>
        <p:nvSpPr>
          <p:cNvPr id="12" name="">
            <a:extLst xmlns:a="http://schemas.openxmlformats.org/drawingml/2006/main">
              <a:ext uri="{FF2B5EF4-FFF2-40B4-BE49-F238E27FC236}">
                <a16:creationId xmlns:a16="http://schemas.microsoft.com/office/drawing/2014/main" id="{A832A01A-1671-4811-9784-77AE679D5B30}"/>
              </a:ext>
            </a:extLst>
          </p:cNvPr>
          <p:cNvSpPr>
            <a:spLocks xmlns:a="http://schemas.openxmlformats.org/drawingml/2006/main" noGrp="1"/>
          </p:cNvSpPr>
          <p:nvPr/>
        </p:nvSpPr>
        <p:spPr>
          <a:xfrm xmlns:a="http://schemas.openxmlformats.org/drawingml/2006/main">
            <a:off x="3810000" y="3371850"/>
            <a:ext cx="6858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Where you will film, and what permission that location requires.</a:t>
            </a:r>
          </a:p>
        </p:txBody>
      </p:sp>
      <p:sp>
        <p:nvSpPr>
          <p:cNvPr id="13" name="">
            <a:extLst xmlns:a="http://schemas.openxmlformats.org/drawingml/2006/main">
              <a:ext uri="{FF2B5EF4-FFF2-40B4-BE49-F238E27FC236}">
                <a16:creationId xmlns:a16="http://schemas.microsoft.com/office/drawing/2014/main" id="{0CF5B9FE-966A-46D1-8397-BF8396856178}"/>
              </a:ext>
            </a:extLst>
          </p:cNvPr>
          <p:cNvSpPr>
            <a:spLocks xmlns:a="http://schemas.openxmlformats.org/drawingml/2006/main" noGrp="1"/>
          </p:cNvSpPr>
          <p:nvPr/>
        </p:nvSpPr>
        <p:spPr>
          <a:xfrm xmlns:a="http://schemas.openxmlformats.org/drawingml/2006/main">
            <a:off x="742950" y="41719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1D29D89-FB84-41D5-A9A8-C0EF158E7BCE}"/>
              </a:ext>
            </a:extLst>
          </p:cNvPr>
          <p:cNvSpPr>
            <a:spLocks xmlns:a="http://schemas.openxmlformats.org/drawingml/2006/main" noGrp="1"/>
          </p:cNvSpPr>
          <p:nvPr/>
        </p:nvSpPr>
        <p:spPr>
          <a:xfrm xmlns:a="http://schemas.openxmlformats.org/drawingml/2006/main">
            <a:off x="742950" y="42862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Shot list</a:t>
            </a:r>
          </a:p>
        </p:txBody>
      </p:sp>
      <p:sp>
        <p:nvSpPr>
          <p:cNvPr id="15" name="">
            <a:extLst xmlns:a="http://schemas.openxmlformats.org/drawingml/2006/main">
              <a:ext uri="{FF2B5EF4-FFF2-40B4-BE49-F238E27FC236}">
                <a16:creationId xmlns:a16="http://schemas.microsoft.com/office/drawing/2014/main" id="{4D09A699-6BEA-4829-B8CF-A88631A3FF54}"/>
              </a:ext>
            </a:extLst>
          </p:cNvPr>
          <p:cNvSpPr>
            <a:spLocks xmlns:a="http://schemas.openxmlformats.org/drawingml/2006/main" noGrp="1"/>
          </p:cNvSpPr>
          <p:nvPr/>
        </p:nvSpPr>
        <p:spPr>
          <a:xfrm xmlns:a="http://schemas.openxmlformats.org/drawingml/2006/main">
            <a:off x="3810000" y="4286250"/>
            <a:ext cx="6858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The specific shots this premise needs — not everything you could film.</a:t>
            </a:r>
          </a:p>
        </p:txBody>
      </p:sp>
      <p:sp>
        <p:nvSpPr>
          <p:cNvPr id="16" name="">
            <a:extLst xmlns:a="http://schemas.openxmlformats.org/drawingml/2006/main">
              <a:ext uri="{FF2B5EF4-FFF2-40B4-BE49-F238E27FC236}">
                <a16:creationId xmlns:a16="http://schemas.microsoft.com/office/drawing/2014/main" id="{EC593AC6-EEE4-48D9-AE65-C61E4C1F7A7F}"/>
              </a:ext>
            </a:extLst>
          </p:cNvPr>
          <p:cNvSpPr>
            <a:spLocks xmlns:a="http://schemas.openxmlformats.org/drawingml/2006/main" noGrp="1"/>
          </p:cNvSpPr>
          <p:nvPr/>
        </p:nvSpPr>
        <p:spPr>
          <a:xfrm xmlns:a="http://schemas.openxmlformats.org/drawingml/2006/main">
            <a:off x="742950" y="50863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5750B899-A0DB-481B-8F3A-5D84AC4472D8}"/>
              </a:ext>
            </a:extLst>
          </p:cNvPr>
          <p:cNvSpPr>
            <a:spLocks xmlns:a="http://schemas.openxmlformats.org/drawingml/2006/main" noGrp="1"/>
          </p:cNvSpPr>
          <p:nvPr/>
        </p:nvSpPr>
        <p:spPr>
          <a:xfrm xmlns:a="http://schemas.openxmlformats.org/drawingml/2006/main">
            <a:off x="742950" y="52006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Contingency</a:t>
            </a:r>
          </a:p>
        </p:txBody>
      </p:sp>
      <p:sp>
        <p:nvSpPr>
          <p:cNvPr id="18" name="">
            <a:extLst xmlns:a="http://schemas.openxmlformats.org/drawingml/2006/main">
              <a:ext uri="{FF2B5EF4-FFF2-40B4-BE49-F238E27FC236}">
                <a16:creationId xmlns:a16="http://schemas.microsoft.com/office/drawing/2014/main" id="{C861A92C-6E5A-453F-9C98-F8CF6AD746E4}"/>
              </a:ext>
            </a:extLst>
          </p:cNvPr>
          <p:cNvSpPr>
            <a:spLocks xmlns:a="http://schemas.openxmlformats.org/drawingml/2006/main" noGrp="1"/>
          </p:cNvSpPr>
          <p:nvPr/>
        </p:nvSpPr>
        <p:spPr>
          <a:xfrm xmlns:a="http://schemas.openxmlformats.org/drawingml/2006/main">
            <a:off x="3810000" y="5200650"/>
            <a:ext cx="6858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What happens if a location, a subject, or a day of weather falls through.</a:t>
            </a:r>
          </a:p>
        </p:txBody>
      </p:sp>
      <p:sp>
        <p:nvSpPr>
          <p:cNvPr id="19" name="">
            <a:extLst xmlns:a="http://schemas.openxmlformats.org/drawingml/2006/main">
              <a:ext uri="{FF2B5EF4-FFF2-40B4-BE49-F238E27FC236}">
                <a16:creationId xmlns:a16="http://schemas.microsoft.com/office/drawing/2014/main" id="{552696D8-08F1-40C6-9574-7C23323A8843}"/>
              </a:ext>
            </a:extLst>
          </p:cNvPr>
          <p:cNvSpPr>
            <a:spLocks xmlns:a="http://schemas.openxmlformats.org/drawingml/2006/main" noGrp="1"/>
          </p:cNvSpPr>
          <p:nvPr/>
        </p:nvSpPr>
        <p:spPr>
          <a:xfrm xmlns:a="http://schemas.openxmlformats.org/drawingml/2006/main">
            <a:off x="742950" y="60007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836962560"/>
      </p:ext>
    </p:extLst>
  </p:cSld>
</p:sld>
</file>

<file path=ppt/slides/slide2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3CDB0DE-9A4C-4109-9E8C-31696FC8319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65CB6BF-E436-49DF-90A9-1C4CDD7CDC1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A7203EE-88D8-457B-AB05-774A32ACCBE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20</a:t>
            </a:r>
          </a:p>
        </p:txBody>
      </p:sp>
      <p:sp>
        <p:nvSpPr>
          <p:cNvPr id="4" name="">
            <a:extLst xmlns:a="http://schemas.openxmlformats.org/drawingml/2006/main">
              <a:ext uri="{FF2B5EF4-FFF2-40B4-BE49-F238E27FC236}">
                <a16:creationId xmlns:a16="http://schemas.microsoft.com/office/drawing/2014/main" id="{D1B0153F-5027-4BE9-BEF0-EC7F3BDBE15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Where continuity discipline pays off later</a:t>
            </a:r>
          </a:p>
        </p:txBody>
      </p:sp>
      <p:sp>
        <p:nvSpPr>
          <p:cNvPr id="5" name="">
            <a:extLst xmlns:a="http://schemas.openxmlformats.org/drawingml/2006/main">
              <a:ext uri="{FF2B5EF4-FFF2-40B4-BE49-F238E27FC236}">
                <a16:creationId xmlns:a16="http://schemas.microsoft.com/office/drawing/2014/main" id="{5C80D0DC-290F-4056-9AEE-9DF2F00F140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Every choice this week is graded, later, against final-project.md's criteria.</a:t>
            </a:r>
          </a:p>
        </p:txBody>
      </p:sp>
      <p:sp>
        <p:nvSpPr>
          <p:cNvPr id="6" name="">
            <a:extLst xmlns:a="http://schemas.openxmlformats.org/drawingml/2006/main">
              <a:ext uri="{FF2B5EF4-FFF2-40B4-BE49-F238E27FC236}">
                <a16:creationId xmlns:a16="http://schemas.microsoft.com/office/drawing/2014/main" id="{633E38E3-14E9-47D3-B925-4FBB6433780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2B37A9C-3C32-4227-89B4-5A20BA9F5F6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B11A3C61-89B5-4C44-BB6E-07589C0E8B5F}"/>
              </a:ext>
            </a:extLst>
          </p:cNvPr>
          <p:cNvSpPr>
            <a:spLocks xmlns:a="http://schemas.openxmlformats.org/drawingml/2006/main" noGrp="1"/>
          </p:cNvSpPr>
          <p:nvPr/>
        </p:nvSpPr>
        <p:spPr>
          <a:xfrm xmlns:a="http://schemas.openxmlformats.org/drawingml/2006/main">
            <a:off x="533400" y="245745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122536E8-0367-4FA8-B913-6986EFE848AA}"/>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671374C-1755-41EB-9EF4-C54C029359E6}"/>
              </a:ext>
            </a:extLst>
          </p:cNvPr>
          <p:cNvSpPr>
            <a:spLocks xmlns:a="http://schemas.openxmlformats.org/drawingml/2006/main" noGrp="1"/>
          </p:cNvSpPr>
          <p:nvPr/>
        </p:nvSpPr>
        <p:spPr>
          <a:xfrm xmlns:a="http://schemas.openxmlformats.org/drawingml/2006/main">
            <a:off x="742950" y="285750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Editing and revision (25%)</a:t>
            </a:r>
          </a:p>
        </p:txBody>
      </p:sp>
      <p:sp>
        <p:nvSpPr>
          <p:cNvPr id="11" name="">
            <a:extLst xmlns:a="http://schemas.openxmlformats.org/drawingml/2006/main">
              <a:ext uri="{FF2B5EF4-FFF2-40B4-BE49-F238E27FC236}">
                <a16:creationId xmlns:a16="http://schemas.microsoft.com/office/drawing/2014/main" id="{DAC7D9A4-97ED-45FF-AB4A-A4871ECFB5D7}"/>
              </a:ext>
            </a:extLst>
          </p:cNvPr>
          <p:cNvSpPr>
            <a:spLocks xmlns:a="http://schemas.openxmlformats.org/drawingml/2006/main" noGrp="1"/>
          </p:cNvSpPr>
          <p:nvPr/>
        </p:nvSpPr>
        <p:spPr>
          <a:xfrm xmlns:a="http://schemas.openxmlformats.org/drawingml/2006/main">
            <a:off x="742950" y="323850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Continuity and rhythm discipline is exactly what this criterion assesses in the finished cut.</a:t>
            </a:r>
          </a:p>
        </p:txBody>
      </p:sp>
      <p:sp>
        <p:nvSpPr>
          <p:cNvPr id="12" name="">
            <a:extLst xmlns:a="http://schemas.openxmlformats.org/drawingml/2006/main">
              <a:ext uri="{FF2B5EF4-FFF2-40B4-BE49-F238E27FC236}">
                <a16:creationId xmlns:a16="http://schemas.microsoft.com/office/drawing/2014/main" id="{6D9D04C7-8518-4CAE-97D0-2C53640E532F}"/>
              </a:ext>
            </a:extLst>
          </p:cNvPr>
          <p:cNvSpPr>
            <a:spLocks xmlns:a="http://schemas.openxmlformats.org/drawingml/2006/main" noGrp="1"/>
          </p:cNvSpPr>
          <p:nvPr/>
        </p:nvSpPr>
        <p:spPr>
          <a:xfrm xmlns:a="http://schemas.openxmlformats.org/drawingml/2006/main">
            <a:off x="4429125" y="245745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B9E67E4F-BEFF-46B5-BBB6-096BF2274D45}"/>
              </a:ext>
            </a:extLst>
          </p:cNvPr>
          <p:cNvSpPr>
            <a:spLocks xmlns:a="http://schemas.openxmlformats.org/drawingml/2006/main" noGrp="1"/>
          </p:cNvSpPr>
          <p:nvPr/>
        </p:nvSpPr>
        <p:spPr>
          <a:xfrm xmlns:a="http://schemas.openxmlformats.org/drawingml/2006/main">
            <a:off x="4638675" y="26670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DB94A58-DF89-4CE3-8F13-B2FA234C8AC8}"/>
              </a:ext>
            </a:extLst>
          </p:cNvPr>
          <p:cNvSpPr>
            <a:spLocks xmlns:a="http://schemas.openxmlformats.org/drawingml/2006/main" noGrp="1"/>
          </p:cNvSpPr>
          <p:nvPr/>
        </p:nvSpPr>
        <p:spPr>
          <a:xfrm xmlns:a="http://schemas.openxmlformats.org/drawingml/2006/main">
            <a:off x="4638675" y="285750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Story, structure, audience (30%)</a:t>
            </a:r>
          </a:p>
        </p:txBody>
      </p:sp>
      <p:sp>
        <p:nvSpPr>
          <p:cNvPr id="15" name="">
            <a:extLst xmlns:a="http://schemas.openxmlformats.org/drawingml/2006/main">
              <a:ext uri="{FF2B5EF4-FFF2-40B4-BE49-F238E27FC236}">
                <a16:creationId xmlns:a16="http://schemas.microsoft.com/office/drawing/2014/main" id="{077D58AB-347F-47B0-9C51-287B8BB4CAE3}"/>
              </a:ext>
            </a:extLst>
          </p:cNvPr>
          <p:cNvSpPr>
            <a:spLocks xmlns:a="http://schemas.openxmlformats.org/drawingml/2006/main" noGrp="1"/>
          </p:cNvSpPr>
          <p:nvPr/>
        </p:nvSpPr>
        <p:spPr>
          <a:xfrm xmlns:a="http://schemas.openxmlformats.org/drawingml/2006/main">
            <a:off x="4638675" y="323850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scoped premise with a clear logline and audience statement is the foundation this criterion is built on.</a:t>
            </a:r>
          </a:p>
        </p:txBody>
      </p:sp>
      <p:sp>
        <p:nvSpPr>
          <p:cNvPr id="16" name="">
            <a:extLst xmlns:a="http://schemas.openxmlformats.org/drawingml/2006/main">
              <a:ext uri="{FF2B5EF4-FFF2-40B4-BE49-F238E27FC236}">
                <a16:creationId xmlns:a16="http://schemas.microsoft.com/office/drawing/2014/main" id="{F3291F81-AB3F-4E20-9BAD-235588BB92FC}"/>
              </a:ext>
            </a:extLst>
          </p:cNvPr>
          <p:cNvSpPr>
            <a:spLocks xmlns:a="http://schemas.openxmlformats.org/drawingml/2006/main" noGrp="1"/>
          </p:cNvSpPr>
          <p:nvPr/>
        </p:nvSpPr>
        <p:spPr>
          <a:xfrm xmlns:a="http://schemas.openxmlformats.org/drawingml/2006/main">
            <a:off x="8324850" y="245745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190D12F2-D684-4E26-9B09-18C4A8FAD3F5}"/>
              </a:ext>
            </a:extLst>
          </p:cNvPr>
          <p:cNvSpPr>
            <a:spLocks xmlns:a="http://schemas.openxmlformats.org/drawingml/2006/main" noGrp="1"/>
          </p:cNvSpPr>
          <p:nvPr/>
        </p:nvSpPr>
        <p:spPr>
          <a:xfrm xmlns:a="http://schemas.openxmlformats.org/drawingml/2006/main">
            <a:off x="8534400" y="266700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A2C1BC19-1C4C-4387-8928-19A3FBD30DB0}"/>
              </a:ext>
            </a:extLst>
          </p:cNvPr>
          <p:cNvSpPr>
            <a:spLocks xmlns:a="http://schemas.openxmlformats.org/drawingml/2006/main" noGrp="1"/>
          </p:cNvSpPr>
          <p:nvPr/>
        </p:nvSpPr>
        <p:spPr>
          <a:xfrm xmlns:a="http://schemas.openxmlformats.org/drawingml/2006/main">
            <a:off x="8534400" y="285750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Dossier, ethics, attribution (20%)</a:t>
            </a:r>
          </a:p>
        </p:txBody>
      </p:sp>
      <p:sp>
        <p:nvSpPr>
          <p:cNvPr id="19" name="">
            <a:extLst xmlns:a="http://schemas.openxmlformats.org/drawingml/2006/main">
              <a:ext uri="{FF2B5EF4-FFF2-40B4-BE49-F238E27FC236}">
                <a16:creationId xmlns:a16="http://schemas.microsoft.com/office/drawing/2014/main" id="{BE61183F-3FA6-429A-BD42-2B8359C023A5}"/>
              </a:ext>
            </a:extLst>
          </p:cNvPr>
          <p:cNvSpPr>
            <a:spLocks xmlns:a="http://schemas.openxmlformats.org/drawingml/2006/main" noGrp="1"/>
          </p:cNvSpPr>
          <p:nvPr/>
        </p:nvSpPr>
        <p:spPr>
          <a:xfrm xmlns:a="http://schemas.openxmlformats.org/drawingml/2006/main">
            <a:off x="8534400" y="323850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consent/media record you start this week becomes required dossier evidence in Week 12.</a:t>
            </a:r>
          </a:p>
        </p:txBody>
      </p:sp>
    </p:spTree>
    <p:extLst>
      <p:ext uri="{BB962C8B-B14F-4D97-AF65-F5344CB8AC3E}">
        <p14:creationId xmlns:p14="http://schemas.microsoft.com/office/powerpoint/2010/main" val="261196797"/>
      </p:ext>
    </p:extLst>
  </p:cSld>
</p:sld>
</file>

<file path=ppt/slides/slide2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D3533BC-CC88-40F9-9128-8B9D78611C8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1AE759B-AF49-42DF-A737-EA4B1D35E3C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22A2A25-3958-43F5-B724-915D397C3DC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21</a:t>
            </a:r>
          </a:p>
        </p:txBody>
      </p:sp>
      <p:sp>
        <p:nvSpPr>
          <p:cNvPr id="4" name="">
            <a:extLst xmlns:a="http://schemas.openxmlformats.org/drawingml/2006/main">
              <a:ext uri="{FF2B5EF4-FFF2-40B4-BE49-F238E27FC236}">
                <a16:creationId xmlns:a16="http://schemas.microsoft.com/office/drawing/2014/main" id="{17C58217-C8A9-4378-9E79-A770E788398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Case study: reading a scene for its axis</a:t>
            </a:r>
          </a:p>
        </p:txBody>
      </p:sp>
      <p:sp>
        <p:nvSpPr>
          <p:cNvPr id="5" name="">
            <a:extLst xmlns:a="http://schemas.openxmlformats.org/drawingml/2006/main">
              <a:ext uri="{FF2B5EF4-FFF2-40B4-BE49-F238E27FC236}">
                <a16:creationId xmlns:a16="http://schemas.microsoft.com/office/drawing/2014/main" id="{59264848-B30E-4410-AA77-7480E823E8F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Walking through the reference-viewing task on a two-person exchange.</a:t>
            </a:r>
          </a:p>
        </p:txBody>
      </p:sp>
      <p:sp>
        <p:nvSpPr>
          <p:cNvPr id="6" name="">
            <a:extLst xmlns:a="http://schemas.openxmlformats.org/drawingml/2006/main">
              <a:ext uri="{FF2B5EF4-FFF2-40B4-BE49-F238E27FC236}">
                <a16:creationId xmlns:a16="http://schemas.microsoft.com/office/drawing/2014/main" id="{BDC594BB-D423-4EF6-9B5E-EF217E64977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32FDC8D-BB1D-4C36-BE40-4A806EF626D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b56e177ffb44325"/>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5FD6CCEB-E154-4970-98D4-68094C526C70}"/>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Watch the exchange once for content, then a second time only for geometry: where is the axis drawn, does every shot stay on one side of it, and if it crosses, what earns that crossing?</a:t>
            </a:r>
          </a:p>
        </p:txBody>
      </p:sp>
      <p:sp>
        <p:nvSpPr>
          <p:cNvPr id="10" name="">
            <a:extLst xmlns:a="http://schemas.openxmlformats.org/drawingml/2006/main">
              <a:ext uri="{FF2B5EF4-FFF2-40B4-BE49-F238E27FC236}">
                <a16:creationId xmlns:a16="http://schemas.microsoft.com/office/drawing/2014/main" id="{1992A3AA-11DE-4070-9452-7F7D7E37604B}"/>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22082352-524F-43B1-ACCC-E66B1D152CED}"/>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F08831D-ABAD-4ABF-9A39-9460950A8E44}"/>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holds attention</a:t>
            </a:r>
          </a:p>
        </p:txBody>
      </p:sp>
      <p:sp>
        <p:nvSpPr>
          <p:cNvPr id="13" name="">
            <a:extLst xmlns:a="http://schemas.openxmlformats.org/drawingml/2006/main">
              <a:ext uri="{FF2B5EF4-FFF2-40B4-BE49-F238E27FC236}">
                <a16:creationId xmlns:a16="http://schemas.microsoft.com/office/drawing/2014/main" id="{8ACA857C-4FFA-43C7-8C5C-2A43B2793B5E}"/>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held axis lets the viewer stop thinking about space and start thinking about what's being said.</a:t>
            </a:r>
          </a:p>
        </p:txBody>
      </p:sp>
      <p:sp>
        <p:nvSpPr>
          <p:cNvPr id="14" name="">
            <a:extLst xmlns:a="http://schemas.openxmlformats.org/drawingml/2006/main">
              <a:ext uri="{FF2B5EF4-FFF2-40B4-BE49-F238E27FC236}">
                <a16:creationId xmlns:a16="http://schemas.microsoft.com/office/drawing/2014/main" id="{9E23123C-8B26-4445-87DB-90124B6BF2F9}"/>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2C5EC7BE-2D9F-463B-B09B-955A26131A53}"/>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6EA2441-5D28-4559-9AE4-39A252B7417C}"/>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breaks it</a:t>
            </a:r>
          </a:p>
        </p:txBody>
      </p:sp>
      <p:sp>
        <p:nvSpPr>
          <p:cNvPr id="17" name="">
            <a:extLst xmlns:a="http://schemas.openxmlformats.org/drawingml/2006/main">
              <a:ext uri="{FF2B5EF4-FFF2-40B4-BE49-F238E27FC236}">
                <a16:creationId xmlns:a16="http://schemas.microsoft.com/office/drawing/2014/main" id="{6BE2B54B-31B3-4C2C-B26F-17A7EFE1DEDB}"/>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An uncut crossing mid-conversation forces the viewer to briefly re-locate both speakers before they can listen again.</a:t>
            </a:r>
          </a:p>
        </p:txBody>
      </p:sp>
    </p:spTree>
    <p:extLst>
      <p:ext uri="{BB962C8B-B14F-4D97-AF65-F5344CB8AC3E}">
        <p14:creationId xmlns:p14="http://schemas.microsoft.com/office/powerpoint/2010/main" val="1034309566"/>
      </p:ext>
    </p:extLst>
  </p:cSld>
</p:sld>
</file>

<file path=ppt/slides/slide2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5AD0ED7-0E28-4A72-AFCE-725FBA3E54E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E7A32B7-5B94-457F-9028-E7BCA467B00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B083B60-FDB4-46A1-991A-CB164ABBB53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22</a:t>
            </a:r>
          </a:p>
        </p:txBody>
      </p:sp>
      <p:sp>
        <p:nvSpPr>
          <p:cNvPr id="4" name="">
            <a:extLst xmlns:a="http://schemas.openxmlformats.org/drawingml/2006/main">
              <a:ext uri="{FF2B5EF4-FFF2-40B4-BE49-F238E27FC236}">
                <a16:creationId xmlns:a16="http://schemas.microsoft.com/office/drawing/2014/main" id="{2828DACD-7DBF-4C00-8E2C-2AF5676DB7EF}"/>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Common mistakes at this stage</a:t>
            </a:r>
          </a:p>
        </p:txBody>
      </p:sp>
      <p:sp>
        <p:nvSpPr>
          <p:cNvPr id="5" name="">
            <a:extLst xmlns:a="http://schemas.openxmlformats.org/drawingml/2006/main">
              <a:ext uri="{FF2B5EF4-FFF2-40B4-BE49-F238E27FC236}">
                <a16:creationId xmlns:a16="http://schemas.microsoft.com/office/drawing/2014/main" id="{C89AA3EB-C8E4-4A02-8383-24DB4310BDC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tends to go wrong between diagnosing continuity and applying it.</a:t>
            </a:r>
          </a:p>
        </p:txBody>
      </p:sp>
      <p:sp>
        <p:nvSpPr>
          <p:cNvPr id="6" name="">
            <a:extLst xmlns:a="http://schemas.openxmlformats.org/drawingml/2006/main">
              <a:ext uri="{FF2B5EF4-FFF2-40B4-BE49-F238E27FC236}">
                <a16:creationId xmlns:a16="http://schemas.microsoft.com/office/drawing/2014/main" id="{6E532253-6B8C-4DBB-BB49-EB5115F8060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5A29FD0-28D0-4133-9D40-8FEAA98A734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BC5E861-1FF8-4F7D-A990-94C9573466A1}"/>
              </a:ext>
            </a:extLst>
          </p:cNvPr>
          <p:cNvSpPr>
            <a:spLocks xmlns:a="http://schemas.openxmlformats.org/drawingml/2006/main" noGrp="1"/>
          </p:cNvSpPr>
          <p:nvPr/>
        </p:nvSpPr>
        <p:spPr>
          <a:xfrm xmlns:a="http://schemas.openxmlformats.org/drawingml/2006/main">
            <a:off x="742950" y="2457450"/>
            <a:ext cx="4000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B4544A"/>
                </a:solidFill>
                <a:latin typeface="Aptos"/>
                <a:ea typeface="Aptos"/>
                <a:cs typeface="Aptos"/>
              </a:defRPr>
            </a:pPr>
            <a:r>
              <a:rPr sz="1425" b="1">
                <a:solidFill>
                  <a:srgbClr val="B4544A"/>
                </a:solidFill>
                <a:latin typeface="Aptos"/>
                <a:ea typeface="Aptos"/>
                <a:cs typeface="Aptos"/>
              </a:rPr>
              <a:t>Treating the 180 rule as absolute</a:t>
            </a:r>
          </a:p>
        </p:txBody>
      </p:sp>
      <p:sp>
        <p:nvSpPr>
          <p:cNvPr id="9" name="">
            <a:extLst xmlns:a="http://schemas.openxmlformats.org/drawingml/2006/main">
              <a:ext uri="{FF2B5EF4-FFF2-40B4-BE49-F238E27FC236}">
                <a16:creationId xmlns:a16="http://schemas.microsoft.com/office/drawing/2014/main" id="{BF3115E4-9DBB-4613-9011-5D97BF204F6D}"/>
              </a:ext>
            </a:extLst>
          </p:cNvPr>
          <p:cNvSpPr>
            <a:spLocks xmlns:a="http://schemas.openxmlformats.org/drawingml/2006/main" noGrp="1"/>
          </p:cNvSpPr>
          <p:nvPr/>
        </p:nvSpPr>
        <p:spPr>
          <a:xfrm xmlns:a="http://schemas.openxmlformats.org/drawingml/2006/main">
            <a:off x="4953000" y="2457450"/>
            <a:ext cx="5810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It is a default, not a law — legitimate resets exist and are common in professional work.</a:t>
            </a:r>
          </a:p>
        </p:txBody>
      </p:sp>
      <p:sp>
        <p:nvSpPr>
          <p:cNvPr id="10" name="">
            <a:extLst xmlns:a="http://schemas.openxmlformats.org/drawingml/2006/main">
              <a:ext uri="{FF2B5EF4-FFF2-40B4-BE49-F238E27FC236}">
                <a16:creationId xmlns:a16="http://schemas.microsoft.com/office/drawing/2014/main" id="{04779FF0-3363-4F1F-947E-37CCAB8AC7CA}"/>
              </a:ext>
            </a:extLst>
          </p:cNvPr>
          <p:cNvSpPr>
            <a:spLocks xmlns:a="http://schemas.openxmlformats.org/drawingml/2006/main" noGrp="1"/>
          </p:cNvSpPr>
          <p:nvPr/>
        </p:nvSpPr>
        <p:spPr>
          <a:xfrm xmlns:a="http://schemas.openxmlformats.org/drawingml/2006/main">
            <a:off x="742950" y="32575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922BF98-CD57-41A2-80AE-3DC520C90ED5}"/>
              </a:ext>
            </a:extLst>
          </p:cNvPr>
          <p:cNvSpPr>
            <a:spLocks xmlns:a="http://schemas.openxmlformats.org/drawingml/2006/main" noGrp="1"/>
          </p:cNvSpPr>
          <p:nvPr/>
        </p:nvSpPr>
        <p:spPr>
          <a:xfrm xmlns:a="http://schemas.openxmlformats.org/drawingml/2006/main">
            <a:off x="742950" y="3371850"/>
            <a:ext cx="4000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B4544A"/>
                </a:solidFill>
                <a:latin typeface="Aptos"/>
                <a:ea typeface="Aptos"/>
                <a:cs typeface="Aptos"/>
              </a:defRPr>
            </a:pPr>
            <a:r>
              <a:rPr sz="1425" b="1">
                <a:solidFill>
                  <a:srgbClr val="B4544A"/>
                </a:solidFill>
                <a:latin typeface="Aptos"/>
                <a:ea typeface="Aptos"/>
                <a:cs typeface="Aptos"/>
              </a:rPr>
              <a:t>Cutting on rhythm alone</a:t>
            </a:r>
          </a:p>
        </p:txBody>
      </p:sp>
      <p:sp>
        <p:nvSpPr>
          <p:cNvPr id="12" name="">
            <a:extLst xmlns:a="http://schemas.openxmlformats.org/drawingml/2006/main">
              <a:ext uri="{FF2B5EF4-FFF2-40B4-BE49-F238E27FC236}">
                <a16:creationId xmlns:a16="http://schemas.microsoft.com/office/drawing/2014/main" id="{4A31F90B-57B3-429B-B2C6-ADF83052A300}"/>
              </a:ext>
            </a:extLst>
          </p:cNvPr>
          <p:cNvSpPr>
            <a:spLocks xmlns:a="http://schemas.openxmlformats.org/drawingml/2006/main" noGrp="1"/>
          </p:cNvSpPr>
          <p:nvPr/>
        </p:nvSpPr>
        <p:spPr>
          <a:xfrm xmlns:a="http://schemas.openxmlformats.org/drawingml/2006/main">
            <a:off x="4953000" y="3371850"/>
            <a:ext cx="5810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 fast cut with a broken action match still reads as an error, however energetic it feels.</a:t>
            </a:r>
          </a:p>
        </p:txBody>
      </p:sp>
      <p:sp>
        <p:nvSpPr>
          <p:cNvPr id="13" name="">
            <a:extLst xmlns:a="http://schemas.openxmlformats.org/drawingml/2006/main">
              <a:ext uri="{FF2B5EF4-FFF2-40B4-BE49-F238E27FC236}">
                <a16:creationId xmlns:a16="http://schemas.microsoft.com/office/drawing/2014/main" id="{FCA68996-F318-408B-84E6-D37426C6724F}"/>
              </a:ext>
            </a:extLst>
          </p:cNvPr>
          <p:cNvSpPr>
            <a:spLocks xmlns:a="http://schemas.openxmlformats.org/drawingml/2006/main" noGrp="1"/>
          </p:cNvSpPr>
          <p:nvPr/>
        </p:nvSpPr>
        <p:spPr>
          <a:xfrm xmlns:a="http://schemas.openxmlformats.org/drawingml/2006/main">
            <a:off x="742950" y="41719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200D7F9-F72F-49E1-BAAC-E50A03A6843E}"/>
              </a:ext>
            </a:extLst>
          </p:cNvPr>
          <p:cNvSpPr>
            <a:spLocks xmlns:a="http://schemas.openxmlformats.org/drawingml/2006/main" noGrp="1"/>
          </p:cNvSpPr>
          <p:nvPr/>
        </p:nvSpPr>
        <p:spPr>
          <a:xfrm xmlns:a="http://schemas.openxmlformats.org/drawingml/2006/main">
            <a:off x="742950" y="4286250"/>
            <a:ext cx="4000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B4544A"/>
                </a:solidFill>
                <a:latin typeface="Aptos"/>
                <a:ea typeface="Aptos"/>
                <a:cs typeface="Aptos"/>
              </a:defRPr>
            </a:pPr>
            <a:r>
              <a:rPr sz="1425" b="1">
                <a:solidFill>
                  <a:srgbClr val="B4544A"/>
                </a:solidFill>
                <a:latin typeface="Aptos"/>
                <a:ea typeface="Aptos"/>
                <a:cs typeface="Aptos"/>
              </a:rPr>
              <a:t>Premise too personal to scope</a:t>
            </a:r>
          </a:p>
        </p:txBody>
      </p:sp>
      <p:sp>
        <p:nvSpPr>
          <p:cNvPr id="15" name="">
            <a:extLst xmlns:a="http://schemas.openxmlformats.org/drawingml/2006/main">
              <a:ext uri="{FF2B5EF4-FFF2-40B4-BE49-F238E27FC236}">
                <a16:creationId xmlns:a16="http://schemas.microsoft.com/office/drawing/2014/main" id="{E191861A-6A1C-40BA-8B38-B1245D83B57C}"/>
              </a:ext>
            </a:extLst>
          </p:cNvPr>
          <p:cNvSpPr>
            <a:spLocks xmlns:a="http://schemas.openxmlformats.org/drawingml/2006/main" noGrp="1"/>
          </p:cNvSpPr>
          <p:nvPr/>
        </p:nvSpPr>
        <p:spPr>
          <a:xfrm xmlns:a="http://schemas.openxmlformats.org/drawingml/2006/main">
            <a:off x="4953000" y="4286250"/>
            <a:ext cx="5810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“I'll figure out access once I start filming” is not a production plan.</a:t>
            </a:r>
          </a:p>
        </p:txBody>
      </p:sp>
      <p:sp>
        <p:nvSpPr>
          <p:cNvPr id="16" name="">
            <a:extLst xmlns:a="http://schemas.openxmlformats.org/drawingml/2006/main">
              <a:ext uri="{FF2B5EF4-FFF2-40B4-BE49-F238E27FC236}">
                <a16:creationId xmlns:a16="http://schemas.microsoft.com/office/drawing/2014/main" id="{89779EF0-E16A-460C-BCDE-FBCDA72EE815}"/>
              </a:ext>
            </a:extLst>
          </p:cNvPr>
          <p:cNvSpPr>
            <a:spLocks xmlns:a="http://schemas.openxmlformats.org/drawingml/2006/main" noGrp="1"/>
          </p:cNvSpPr>
          <p:nvPr/>
        </p:nvSpPr>
        <p:spPr>
          <a:xfrm xmlns:a="http://schemas.openxmlformats.org/drawingml/2006/main">
            <a:off x="742950" y="50863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0CA206B-1CA6-4816-934E-3AB8244152D7}"/>
              </a:ext>
            </a:extLst>
          </p:cNvPr>
          <p:cNvSpPr>
            <a:spLocks xmlns:a="http://schemas.openxmlformats.org/drawingml/2006/main" noGrp="1"/>
          </p:cNvSpPr>
          <p:nvPr/>
        </p:nvSpPr>
        <p:spPr>
          <a:xfrm xmlns:a="http://schemas.openxmlformats.org/drawingml/2006/main">
            <a:off x="742950" y="5200650"/>
            <a:ext cx="4000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B4544A"/>
                </a:solidFill>
                <a:latin typeface="Aptos"/>
                <a:ea typeface="Aptos"/>
                <a:cs typeface="Aptos"/>
              </a:defRPr>
            </a:pPr>
            <a:r>
              <a:rPr sz="1425" b="1">
                <a:solidFill>
                  <a:srgbClr val="B4544A"/>
                </a:solidFill>
                <a:latin typeface="Aptos"/>
                <a:ea typeface="Aptos"/>
                <a:cs typeface="Aptos"/>
              </a:rPr>
              <a:t>Skipping the consent record</a:t>
            </a:r>
          </a:p>
        </p:txBody>
      </p:sp>
      <p:sp>
        <p:nvSpPr>
          <p:cNvPr id="18" name="">
            <a:extLst xmlns:a="http://schemas.openxmlformats.org/drawingml/2006/main">
              <a:ext uri="{FF2B5EF4-FFF2-40B4-BE49-F238E27FC236}">
                <a16:creationId xmlns:a16="http://schemas.microsoft.com/office/drawing/2014/main" id="{768B65F0-B217-489E-A7C7-5A497B9FA6F4}"/>
              </a:ext>
            </a:extLst>
          </p:cNvPr>
          <p:cNvSpPr>
            <a:spLocks xmlns:a="http://schemas.openxmlformats.org/drawingml/2006/main" noGrp="1"/>
          </p:cNvSpPr>
          <p:nvPr/>
        </p:nvSpPr>
        <p:spPr>
          <a:xfrm xmlns:a="http://schemas.openxmlformats.org/drawingml/2006/main">
            <a:off x="4953000" y="5200650"/>
            <a:ext cx="58102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An undocumented verbal agreement will not satisfy the Week 12 dossier requirement.</a:t>
            </a:r>
          </a:p>
        </p:txBody>
      </p:sp>
      <p:sp>
        <p:nvSpPr>
          <p:cNvPr id="19" name="">
            <a:extLst xmlns:a="http://schemas.openxmlformats.org/drawingml/2006/main">
              <a:ext uri="{FF2B5EF4-FFF2-40B4-BE49-F238E27FC236}">
                <a16:creationId xmlns:a16="http://schemas.microsoft.com/office/drawing/2014/main" id="{01721536-9DF9-4609-95FD-F751CCC0864A}"/>
              </a:ext>
            </a:extLst>
          </p:cNvPr>
          <p:cNvSpPr>
            <a:spLocks xmlns:a="http://schemas.openxmlformats.org/drawingml/2006/main" noGrp="1"/>
          </p:cNvSpPr>
          <p:nvPr/>
        </p:nvSpPr>
        <p:spPr>
          <a:xfrm xmlns:a="http://schemas.openxmlformats.org/drawingml/2006/main">
            <a:off x="742950" y="6000750"/>
            <a:ext cx="10334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421286348"/>
      </p:ext>
    </p:extLst>
  </p:cSld>
</p:sld>
</file>

<file path=ppt/slides/slide2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D910560-AE04-43F6-BF15-2F97B000F49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5562B84-E17F-45E7-9CFB-D31E9359EA0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E2ABA9D-DBFC-434F-94B7-3978DE0DB99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23</a:t>
            </a:r>
          </a:p>
        </p:txBody>
      </p:sp>
      <p:sp>
        <p:nvSpPr>
          <p:cNvPr id="4" name="">
            <a:extLst xmlns:a="http://schemas.openxmlformats.org/drawingml/2006/main">
              <a:ext uri="{FF2B5EF4-FFF2-40B4-BE49-F238E27FC236}">
                <a16:creationId xmlns:a16="http://schemas.microsoft.com/office/drawing/2014/main" id="{F2B14CCD-5474-492E-8487-7E076A96BC4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On set: capturing coverage that survives the edit</a:t>
            </a:r>
          </a:p>
        </p:txBody>
      </p:sp>
      <p:sp>
        <p:nvSpPr>
          <p:cNvPr id="5" name="">
            <a:extLst xmlns:a="http://schemas.openxmlformats.org/drawingml/2006/main">
              <a:ext uri="{FF2B5EF4-FFF2-40B4-BE49-F238E27FC236}">
                <a16:creationId xmlns:a16="http://schemas.microsoft.com/office/drawing/2014/main" id="{2F2D6170-3288-4C46-BFF6-92923985E57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Continuity discipline starts at the shoot, not the timeline.</a:t>
            </a:r>
          </a:p>
        </p:txBody>
      </p:sp>
      <p:sp>
        <p:nvSpPr>
          <p:cNvPr id="6" name="">
            <a:extLst xmlns:a="http://schemas.openxmlformats.org/drawingml/2006/main">
              <a:ext uri="{FF2B5EF4-FFF2-40B4-BE49-F238E27FC236}">
                <a16:creationId xmlns:a16="http://schemas.microsoft.com/office/drawing/2014/main" id="{D20A686C-B512-4F83-8AB6-6FAC5D120FA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D648111-E42D-4916-B643-4E9F5B3F0A0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35b397c77f1404f"/>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EFDDF006-45DE-40F1-9C29-5B77F2A294A9}"/>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An editor cannot invent a matching action or a legal line-cross from footage that was never shot. Note the axis and the action's start/end point on set, before the crew moves on.</a:t>
            </a:r>
          </a:p>
        </p:txBody>
      </p:sp>
      <p:sp>
        <p:nvSpPr>
          <p:cNvPr id="10" name="">
            <a:extLst xmlns:a="http://schemas.openxmlformats.org/drawingml/2006/main">
              <a:ext uri="{FF2B5EF4-FFF2-40B4-BE49-F238E27FC236}">
                <a16:creationId xmlns:a16="http://schemas.microsoft.com/office/drawing/2014/main" id="{CA3B72AF-C88C-432F-9ED4-3C7A2A367A0E}"/>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099C2AC6-B6C4-46F6-9E58-63B7A50ADBB2}"/>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542A1F5-00B2-4CEE-BBA3-3B539F97860D}"/>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On-set habit</a:t>
            </a:r>
          </a:p>
        </p:txBody>
      </p:sp>
      <p:sp>
        <p:nvSpPr>
          <p:cNvPr id="13" name="">
            <a:extLst xmlns:a="http://schemas.openxmlformats.org/drawingml/2006/main">
              <a:ext uri="{FF2B5EF4-FFF2-40B4-BE49-F238E27FC236}">
                <a16:creationId xmlns:a16="http://schemas.microsoft.com/office/drawing/2014/main" id="{AAEE5D5B-C7FB-49C0-8D87-BD7B7A85E637}"/>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Call out the axis position out loud before every setup change, so everyone on set tracks it, not just the director.</a:t>
            </a:r>
          </a:p>
        </p:txBody>
      </p:sp>
      <p:sp>
        <p:nvSpPr>
          <p:cNvPr id="14" name="">
            <a:extLst xmlns:a="http://schemas.openxmlformats.org/drawingml/2006/main">
              <a:ext uri="{FF2B5EF4-FFF2-40B4-BE49-F238E27FC236}">
                <a16:creationId xmlns:a16="http://schemas.microsoft.com/office/drawing/2014/main" id="{54694A11-2C2B-42A5-92CA-53DA51806516}"/>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795552DE-9BFA-4119-A4D1-E50702754556}"/>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CA6A61A-1C07-4B5E-87FF-F513790A5EC9}"/>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Coverage insurance</a:t>
            </a:r>
          </a:p>
        </p:txBody>
      </p:sp>
      <p:sp>
        <p:nvSpPr>
          <p:cNvPr id="17" name="">
            <a:extLst xmlns:a="http://schemas.openxmlformats.org/drawingml/2006/main">
              <a:ext uri="{FF2B5EF4-FFF2-40B4-BE49-F238E27FC236}">
                <a16:creationId xmlns:a16="http://schemas.microsoft.com/office/drawing/2014/main" id="{7AD9370D-B9FA-43C6-9034-093C9E349352}"/>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Shoot one clean cutaway per scene even if you don't think you'll need it — it is the cheapest continuity fix available in the edit.</a:t>
            </a:r>
          </a:p>
        </p:txBody>
      </p:sp>
    </p:spTree>
    <p:extLst>
      <p:ext uri="{BB962C8B-B14F-4D97-AF65-F5344CB8AC3E}">
        <p14:creationId xmlns:p14="http://schemas.microsoft.com/office/powerpoint/2010/main" val="898914488"/>
      </p:ext>
    </p:extLst>
  </p:cSld>
</p:sld>
</file>

<file path=ppt/slides/slide2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CAAD5C5-0EBD-4292-B7C2-F3F358A8E4B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3AED2CC-E133-40D3-9382-A09C9EA2326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F43C219-C085-4532-83D5-F0C5EF46386C}"/>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24</a:t>
            </a:r>
          </a:p>
        </p:txBody>
      </p:sp>
      <p:sp>
        <p:nvSpPr>
          <p:cNvPr id="4" name="">
            <a:extLst xmlns:a="http://schemas.openxmlformats.org/drawingml/2006/main">
              <a:ext uri="{FF2B5EF4-FFF2-40B4-BE49-F238E27FC236}">
                <a16:creationId xmlns:a16="http://schemas.microsoft.com/office/drawing/2014/main" id="{705FEE31-62DD-403B-8930-C7ECBC943F8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Week 8 in-session exercise</a:t>
            </a:r>
          </a:p>
        </p:txBody>
      </p:sp>
      <p:sp>
        <p:nvSpPr>
          <p:cNvPr id="5" name="">
            <a:extLst xmlns:a="http://schemas.openxmlformats.org/drawingml/2006/main">
              <a:ext uri="{FF2B5EF4-FFF2-40B4-BE49-F238E27FC236}">
                <a16:creationId xmlns:a16="http://schemas.microsoft.com/office/drawing/2014/main" id="{C335DAB3-C0B5-4442-B571-67919419E08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you produce and submit for this session.</a:t>
            </a:r>
          </a:p>
        </p:txBody>
      </p:sp>
      <p:sp>
        <p:nvSpPr>
          <p:cNvPr id="6" name="">
            <a:extLst xmlns:a="http://schemas.openxmlformats.org/drawingml/2006/main">
              <a:ext uri="{FF2B5EF4-FFF2-40B4-BE49-F238E27FC236}">
                <a16:creationId xmlns:a16="http://schemas.microsoft.com/office/drawing/2014/main" id="{3D55F142-E9A0-461B-AA5B-59193F282D5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121CBB7-CDBB-4803-8EBE-8CC3E42DD5F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64A604C-404A-4051-BDCD-709B6AE03513}"/>
              </a:ext>
            </a:extLst>
          </p:cNvPr>
          <p:cNvSpPr>
            <a:spLocks xmlns:a="http://schemas.openxmlformats.org/drawingml/2006/main" noGrp="1"/>
          </p:cNvSpPr>
          <p:nvPr/>
        </p:nvSpPr>
        <p:spPr>
          <a:xfrm xmlns:a="http://schemas.openxmlformats.org/drawingml/2006/main">
            <a:off x="685800" y="2457450"/>
            <a:ext cx="1428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Brief</a:t>
            </a:r>
          </a:p>
        </p:txBody>
      </p:sp>
      <p:sp>
        <p:nvSpPr>
          <p:cNvPr id="9" name="">
            <a:extLst xmlns:a="http://schemas.openxmlformats.org/drawingml/2006/main">
              <a:ext uri="{FF2B5EF4-FFF2-40B4-BE49-F238E27FC236}">
                <a16:creationId xmlns:a16="http://schemas.microsoft.com/office/drawing/2014/main" id="{19FE4148-AEB3-447A-B398-3CF21E4F59A9}"/>
              </a:ext>
            </a:extLst>
          </p:cNvPr>
          <p:cNvSpPr>
            <a:spLocks xmlns:a="http://schemas.openxmlformats.org/drawingml/2006/main" noGrp="1"/>
          </p:cNvSpPr>
          <p:nvPr/>
        </p:nvSpPr>
        <p:spPr>
          <a:xfrm xmlns:a="http://schemas.openxmlformats.org/drawingml/2006/main">
            <a:off x="2381250" y="2457450"/>
            <a:ext cx="8191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91807"/>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Diagnose two continuity problems in a shared sequence, then re-cut it to fix or deliberately re-interpret them.</a:t>
            </a:r>
          </a:p>
        </p:txBody>
      </p:sp>
      <p:sp>
        <p:nvSpPr>
          <p:cNvPr id="10" name="">
            <a:extLst xmlns:a="http://schemas.openxmlformats.org/drawingml/2006/main">
              <a:ext uri="{FF2B5EF4-FFF2-40B4-BE49-F238E27FC236}">
                <a16:creationId xmlns:a16="http://schemas.microsoft.com/office/drawing/2014/main" id="{8ED427A6-816D-4A84-B3BA-A43E1450623A}"/>
              </a:ext>
            </a:extLst>
          </p:cNvPr>
          <p:cNvSpPr>
            <a:spLocks xmlns:a="http://schemas.openxmlformats.org/drawingml/2006/main" noGrp="1"/>
          </p:cNvSpPr>
          <p:nvPr/>
        </p:nvSpPr>
        <p:spPr>
          <a:xfrm xmlns:a="http://schemas.openxmlformats.org/drawingml/2006/main">
            <a:off x="685800" y="3219450"/>
            <a:ext cx="1809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Constraints</a:t>
            </a:r>
          </a:p>
        </p:txBody>
      </p:sp>
      <p:sp>
        <p:nvSpPr>
          <p:cNvPr id="11" name="">
            <a:extLst xmlns:a="http://schemas.openxmlformats.org/drawingml/2006/main">
              <a:ext uri="{FF2B5EF4-FFF2-40B4-BE49-F238E27FC236}">
                <a16:creationId xmlns:a16="http://schemas.microsoft.com/office/drawing/2014/main" id="{E6AA6AD3-6E03-41DB-A42E-0E285CF36D75}"/>
              </a:ext>
            </a:extLst>
          </p:cNvPr>
          <p:cNvSpPr>
            <a:spLocks xmlns:a="http://schemas.openxmlformats.org/drawingml/2006/main" noGrp="1"/>
          </p:cNvSpPr>
          <p:nvPr/>
        </p:nvSpPr>
        <p:spPr>
          <a:xfrm xmlns:a="http://schemas.openxmlformats.org/drawingml/2006/main">
            <a:off x="2381250" y="3219450"/>
            <a:ext cx="8191500" cy="495300"/>
          </a:xfrm>
          <a:prstGeom xmlns:a="http://schemas.openxmlformats.org/drawingml/2006/main" prst="roundRect">
            <a:avLst>
              <a:gd name="adj" fmla="val 2307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Use only the provided footage — no reshoots. Name each continuity choice you changed and why.</a:t>
            </a:r>
          </a:p>
        </p:txBody>
      </p:sp>
      <p:sp>
        <p:nvSpPr>
          <p:cNvPr id="12" name="">
            <a:extLst xmlns:a="http://schemas.openxmlformats.org/drawingml/2006/main">
              <a:ext uri="{FF2B5EF4-FFF2-40B4-BE49-F238E27FC236}">
                <a16:creationId xmlns:a16="http://schemas.microsoft.com/office/drawing/2014/main" id="{4B20BF7E-5CEA-49EF-A239-B3F12EF68C2A}"/>
              </a:ext>
            </a:extLst>
          </p:cNvPr>
          <p:cNvSpPr>
            <a:spLocks xmlns:a="http://schemas.openxmlformats.org/drawingml/2006/main" noGrp="1"/>
          </p:cNvSpPr>
          <p:nvPr/>
        </p:nvSpPr>
        <p:spPr>
          <a:xfrm xmlns:a="http://schemas.openxmlformats.org/drawingml/2006/main">
            <a:off x="685800" y="4152900"/>
            <a:ext cx="20002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Evidence to submit</a:t>
            </a:r>
          </a:p>
        </p:txBody>
      </p:sp>
      <p:sp>
        <p:nvSpPr>
          <p:cNvPr id="13" name="">
            <a:extLst xmlns:a="http://schemas.openxmlformats.org/drawingml/2006/main">
              <a:ext uri="{FF2B5EF4-FFF2-40B4-BE49-F238E27FC236}">
                <a16:creationId xmlns:a16="http://schemas.microsoft.com/office/drawing/2014/main" id="{EEF9E3EF-63BA-44CB-A5EB-3BB7936A5B0D}"/>
              </a:ext>
            </a:extLst>
          </p:cNvPr>
          <p:cNvSpPr>
            <a:spLocks xmlns:a="http://schemas.openxmlformats.org/drawingml/2006/main" noGrp="1"/>
          </p:cNvSpPr>
          <p:nvPr/>
        </p:nvSpPr>
        <p:spPr>
          <a:xfrm xmlns:a="http://schemas.openxmlformats.org/drawingml/2006/main">
            <a:off x="2381250" y="4152900"/>
            <a:ext cx="8191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The re-cut sequence, a one-sentence final-project premise, and your first production plan draft.</a:t>
            </a:r>
          </a:p>
        </p:txBody>
      </p:sp>
    </p:spTree>
    <p:extLst>
      <p:ext uri="{BB962C8B-B14F-4D97-AF65-F5344CB8AC3E}">
        <p14:creationId xmlns:p14="http://schemas.microsoft.com/office/powerpoint/2010/main" val="1657322503"/>
      </p:ext>
    </p:extLst>
  </p:cSld>
</p:sld>
</file>

<file path=ppt/slides/slide2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4181AE1-F272-4B53-B883-1787E30F334C}"/>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2F76705-7021-4EC7-AB85-54B32CF641A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C898D7A-248A-4A6A-894F-4400B846B4A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25</a:t>
            </a:r>
          </a:p>
        </p:txBody>
      </p:sp>
      <p:sp>
        <p:nvSpPr>
          <p:cNvPr id="4" name="">
            <a:extLst xmlns:a="http://schemas.openxmlformats.org/drawingml/2006/main">
              <a:ext uri="{FF2B5EF4-FFF2-40B4-BE49-F238E27FC236}">
                <a16:creationId xmlns:a16="http://schemas.microsoft.com/office/drawing/2014/main" id="{43C7B697-A650-4409-97C9-FF7661BCCD1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review rubric</a:t>
            </a:r>
          </a:p>
        </p:txBody>
      </p:sp>
      <p:sp>
        <p:nvSpPr>
          <p:cNvPr id="5" name="">
            <a:extLst xmlns:a="http://schemas.openxmlformats.org/drawingml/2006/main">
              <a:ext uri="{FF2B5EF4-FFF2-40B4-BE49-F238E27FC236}">
                <a16:creationId xmlns:a16="http://schemas.microsoft.com/office/drawing/2014/main" id="{011D3392-086D-4D1F-8854-FCDDA435CE1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How continuity and rhythm choices are assessed in your re-cut and premise work.</a:t>
            </a:r>
          </a:p>
        </p:txBody>
      </p:sp>
      <p:sp>
        <p:nvSpPr>
          <p:cNvPr id="6" name="">
            <a:extLst xmlns:a="http://schemas.openxmlformats.org/drawingml/2006/main">
              <a:ext uri="{FF2B5EF4-FFF2-40B4-BE49-F238E27FC236}">
                <a16:creationId xmlns:a16="http://schemas.microsoft.com/office/drawing/2014/main" id="{98E1BA31-EB84-4DC6-98C8-96DE84E087D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A35D6B9-8C3F-45FB-A1A7-FD36972F077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684EF674-F69A-4015-81BC-7BA51995552D}"/>
              </a:ext>
            </a:extLst>
          </p:cNvPr>
          <p:cNvSpPr>
            <a:spLocks xmlns:a="http://schemas.openxmlformats.org/drawingml/2006/main" noGrp="1"/>
          </p:cNvSpPr>
          <p:nvPr/>
        </p:nvSpPr>
        <p:spPr>
          <a:xfrm xmlns:a="http://schemas.openxmlformats.org/drawingml/2006/main">
            <a:off x="742950" y="24574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Screen direction</a:t>
            </a:r>
          </a:p>
        </p:txBody>
      </p:sp>
      <p:sp>
        <p:nvSpPr>
          <p:cNvPr id="9" name="">
            <a:extLst xmlns:a="http://schemas.openxmlformats.org/drawingml/2006/main">
              <a:ext uri="{FF2B5EF4-FFF2-40B4-BE49-F238E27FC236}">
                <a16:creationId xmlns:a16="http://schemas.microsoft.com/office/drawing/2014/main" id="{FF40840D-63A1-4A1E-8C43-1D601BD2792A}"/>
              </a:ext>
            </a:extLst>
          </p:cNvPr>
          <p:cNvSpPr>
            <a:spLocks xmlns:a="http://schemas.openxmlformats.org/drawingml/2006/main" noGrp="1"/>
          </p:cNvSpPr>
          <p:nvPr/>
        </p:nvSpPr>
        <p:spPr>
          <a:xfrm xmlns:a="http://schemas.openxmlformats.org/drawingml/2006/main">
            <a:off x="3390900" y="2457450"/>
            <a:ext cx="733425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The axis of action is held, or any crossing is earned by a cutaway or re-establishing shot.</a:t>
            </a:r>
          </a:p>
        </p:txBody>
      </p:sp>
      <p:sp>
        <p:nvSpPr>
          <p:cNvPr id="10" name="">
            <a:extLst xmlns:a="http://schemas.openxmlformats.org/drawingml/2006/main">
              <a:ext uri="{FF2B5EF4-FFF2-40B4-BE49-F238E27FC236}">
                <a16:creationId xmlns:a16="http://schemas.microsoft.com/office/drawing/2014/main" id="{DDF9E16A-805B-491E-8524-37999481BC33}"/>
              </a:ext>
            </a:extLst>
          </p:cNvPr>
          <p:cNvSpPr>
            <a:spLocks xmlns:a="http://schemas.openxmlformats.org/drawingml/2006/main" noGrp="1"/>
          </p:cNvSpPr>
          <p:nvPr/>
        </p:nvSpPr>
        <p:spPr>
          <a:xfrm xmlns:a="http://schemas.openxmlformats.org/drawingml/2006/main">
            <a:off x="742950" y="29813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EF66201-9556-4390-9348-95888C3A2DF6}"/>
              </a:ext>
            </a:extLst>
          </p:cNvPr>
          <p:cNvSpPr>
            <a:spLocks xmlns:a="http://schemas.openxmlformats.org/drawingml/2006/main" noGrp="1"/>
          </p:cNvSpPr>
          <p:nvPr/>
        </p:nvSpPr>
        <p:spPr>
          <a:xfrm xmlns:a="http://schemas.openxmlformats.org/drawingml/2006/main">
            <a:off x="742950" y="32004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Action matching</a:t>
            </a:r>
          </a:p>
        </p:txBody>
      </p:sp>
      <p:sp>
        <p:nvSpPr>
          <p:cNvPr id="12" name="">
            <a:extLst xmlns:a="http://schemas.openxmlformats.org/drawingml/2006/main">
              <a:ext uri="{FF2B5EF4-FFF2-40B4-BE49-F238E27FC236}">
                <a16:creationId xmlns:a16="http://schemas.microsoft.com/office/drawing/2014/main" id="{BE7AD5CB-EC45-4287-AE01-FD58B21369E7}"/>
              </a:ext>
            </a:extLst>
          </p:cNvPr>
          <p:cNvSpPr>
            <a:spLocks xmlns:a="http://schemas.openxmlformats.org/drawingml/2006/main" noGrp="1"/>
          </p:cNvSpPr>
          <p:nvPr/>
        </p:nvSpPr>
        <p:spPr>
          <a:xfrm xmlns:a="http://schemas.openxmlformats.org/drawingml/2006/main">
            <a:off x="3390900" y="3200400"/>
            <a:ext cx="733425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Cuts inside a physical action preserve position, direction and speed.</a:t>
            </a:r>
          </a:p>
        </p:txBody>
      </p:sp>
      <p:sp>
        <p:nvSpPr>
          <p:cNvPr id="13" name="">
            <a:extLst xmlns:a="http://schemas.openxmlformats.org/drawingml/2006/main">
              <a:ext uri="{FF2B5EF4-FFF2-40B4-BE49-F238E27FC236}">
                <a16:creationId xmlns:a16="http://schemas.microsoft.com/office/drawing/2014/main" id="{2C373760-87B5-46B9-8992-0D9D7335F1CB}"/>
              </a:ext>
            </a:extLst>
          </p:cNvPr>
          <p:cNvSpPr>
            <a:spLocks xmlns:a="http://schemas.openxmlformats.org/drawingml/2006/main" noGrp="1"/>
          </p:cNvSpPr>
          <p:nvPr/>
        </p:nvSpPr>
        <p:spPr>
          <a:xfrm xmlns:a="http://schemas.openxmlformats.org/drawingml/2006/main">
            <a:off x="742950" y="37242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94E524B-39BB-477B-B35F-5F947AFF6ACB}"/>
              </a:ext>
            </a:extLst>
          </p:cNvPr>
          <p:cNvSpPr>
            <a:spLocks xmlns:a="http://schemas.openxmlformats.org/drawingml/2006/main" noGrp="1"/>
          </p:cNvSpPr>
          <p:nvPr/>
        </p:nvSpPr>
        <p:spPr>
          <a:xfrm xmlns:a="http://schemas.openxmlformats.org/drawingml/2006/main">
            <a:off x="742950" y="39433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Rhythm</a:t>
            </a:r>
          </a:p>
        </p:txBody>
      </p:sp>
      <p:sp>
        <p:nvSpPr>
          <p:cNvPr id="15" name="">
            <a:extLst xmlns:a="http://schemas.openxmlformats.org/drawingml/2006/main">
              <a:ext uri="{FF2B5EF4-FFF2-40B4-BE49-F238E27FC236}">
                <a16:creationId xmlns:a16="http://schemas.microsoft.com/office/drawing/2014/main" id="{2C5A337B-25DF-44AD-9165-381FFB6FA1FD}"/>
              </a:ext>
            </a:extLst>
          </p:cNvPr>
          <p:cNvSpPr>
            <a:spLocks xmlns:a="http://schemas.openxmlformats.org/drawingml/2006/main" noGrp="1"/>
          </p:cNvSpPr>
          <p:nvPr/>
        </p:nvSpPr>
        <p:spPr>
          <a:xfrm xmlns:a="http://schemas.openxmlformats.org/drawingml/2006/main">
            <a:off x="3390900" y="3943350"/>
            <a:ext cx="733425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Shot duration tracks the content and emotional weight of each shot, not a fixed pace.</a:t>
            </a:r>
          </a:p>
        </p:txBody>
      </p:sp>
      <p:sp>
        <p:nvSpPr>
          <p:cNvPr id="16" name="">
            <a:extLst xmlns:a="http://schemas.openxmlformats.org/drawingml/2006/main">
              <a:ext uri="{FF2B5EF4-FFF2-40B4-BE49-F238E27FC236}">
                <a16:creationId xmlns:a16="http://schemas.microsoft.com/office/drawing/2014/main" id="{8B4DCCE8-7273-4763-A2C8-7A1BB4D356C0}"/>
              </a:ext>
            </a:extLst>
          </p:cNvPr>
          <p:cNvSpPr>
            <a:spLocks xmlns:a="http://schemas.openxmlformats.org/drawingml/2006/main" noGrp="1"/>
          </p:cNvSpPr>
          <p:nvPr/>
        </p:nvSpPr>
        <p:spPr>
          <a:xfrm xmlns:a="http://schemas.openxmlformats.org/drawingml/2006/main">
            <a:off x="742950" y="44672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8079FC5-5882-4228-A95A-C21B7818AF5B}"/>
              </a:ext>
            </a:extLst>
          </p:cNvPr>
          <p:cNvSpPr>
            <a:spLocks xmlns:a="http://schemas.openxmlformats.org/drawingml/2006/main" noGrp="1"/>
          </p:cNvSpPr>
          <p:nvPr/>
        </p:nvSpPr>
        <p:spPr>
          <a:xfrm xmlns:a="http://schemas.openxmlformats.org/drawingml/2006/main">
            <a:off x="742950" y="46863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Premise scope</a:t>
            </a:r>
          </a:p>
        </p:txBody>
      </p:sp>
      <p:sp>
        <p:nvSpPr>
          <p:cNvPr id="18" name="">
            <a:extLst xmlns:a="http://schemas.openxmlformats.org/drawingml/2006/main">
              <a:ext uri="{FF2B5EF4-FFF2-40B4-BE49-F238E27FC236}">
                <a16:creationId xmlns:a16="http://schemas.microsoft.com/office/drawing/2014/main" id="{52C4B8F4-21AF-4F2A-99A6-313A3CDAE2BE}"/>
              </a:ext>
            </a:extLst>
          </p:cNvPr>
          <p:cNvSpPr>
            <a:spLocks xmlns:a="http://schemas.openxmlformats.org/drawingml/2006/main" noGrp="1"/>
          </p:cNvSpPr>
          <p:nvPr/>
        </p:nvSpPr>
        <p:spPr>
          <a:xfrm xmlns:a="http://schemas.openxmlformats.org/drawingml/2006/main">
            <a:off x="3390900" y="4686300"/>
            <a:ext cx="733425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The one-sentence premise names a subject, access plan and fallback that are all realistic.</a:t>
            </a:r>
          </a:p>
        </p:txBody>
      </p:sp>
      <p:sp>
        <p:nvSpPr>
          <p:cNvPr id="19" name="">
            <a:extLst xmlns:a="http://schemas.openxmlformats.org/drawingml/2006/main">
              <a:ext uri="{FF2B5EF4-FFF2-40B4-BE49-F238E27FC236}">
                <a16:creationId xmlns:a16="http://schemas.microsoft.com/office/drawing/2014/main" id="{B76D2F0D-17EC-4B73-A705-E20C2B1D779A}"/>
              </a:ext>
            </a:extLst>
          </p:cNvPr>
          <p:cNvSpPr>
            <a:spLocks xmlns:a="http://schemas.openxmlformats.org/drawingml/2006/main" noGrp="1"/>
          </p:cNvSpPr>
          <p:nvPr/>
        </p:nvSpPr>
        <p:spPr>
          <a:xfrm xmlns:a="http://schemas.openxmlformats.org/drawingml/2006/main">
            <a:off x="742950" y="52101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311526194"/>
      </p:ext>
    </p:extLst>
  </p:cSld>
</p:sld>
</file>

<file path=ppt/slides/slide2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AC343EF-7AC8-4322-B652-441A8EA26BAC}"/>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1CBD965-AA2F-4843-870D-BB6073C8ADE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10AE69B-6D0B-4B85-BF61-0F988B0785C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8  /  26</a:t>
            </a:r>
          </a:p>
        </p:txBody>
      </p:sp>
      <p:sp>
        <p:nvSpPr>
          <p:cNvPr id="4" name="">
            <a:extLst xmlns:a="http://schemas.openxmlformats.org/drawingml/2006/main">
              <a:ext uri="{FF2B5EF4-FFF2-40B4-BE49-F238E27FC236}">
                <a16:creationId xmlns:a16="http://schemas.microsoft.com/office/drawing/2014/main" id="{BEE1C6C0-30E6-4677-9C24-A4710C2CA58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Recommended practice and preparation</a:t>
            </a:r>
          </a:p>
        </p:txBody>
      </p:sp>
      <p:sp>
        <p:nvSpPr>
          <p:cNvPr id="5" name="">
            <a:extLst xmlns:a="http://schemas.openxmlformats.org/drawingml/2006/main">
              <a:ext uri="{FF2B5EF4-FFF2-40B4-BE49-F238E27FC236}">
                <a16:creationId xmlns:a16="http://schemas.microsoft.com/office/drawing/2014/main" id="{48FBCC49-5643-4A82-AA6D-AD01C811A83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Before next session.</a:t>
            </a:r>
          </a:p>
        </p:txBody>
      </p:sp>
      <p:sp>
        <p:nvSpPr>
          <p:cNvPr id="6" name="">
            <a:extLst xmlns:a="http://schemas.openxmlformats.org/drawingml/2006/main">
              <a:ext uri="{FF2B5EF4-FFF2-40B4-BE49-F238E27FC236}">
                <a16:creationId xmlns:a16="http://schemas.microsoft.com/office/drawing/2014/main" id="{18EA6C01-8E84-49BC-AAA3-951DAF125AD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226EF6E-8B1E-4810-AB12-4E8C8A08706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81651A3-BCE2-440F-A592-5DCBBC3208FD}"/>
              </a:ext>
            </a:extLst>
          </p:cNvPr>
          <p:cNvSpPr>
            <a:spLocks xmlns:a="http://schemas.openxmlformats.org/drawingml/2006/main" noGrp="1"/>
          </p:cNvSpPr>
          <p:nvPr/>
        </p:nvSpPr>
        <p:spPr>
          <a:xfrm xmlns:a="http://schemas.openxmlformats.org/drawingml/2006/main">
            <a:off x="685800" y="23812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Continuity reference</a:t>
            </a:r>
          </a:p>
        </p:txBody>
      </p:sp>
      <p:sp>
        <p:nvSpPr>
          <p:cNvPr id="9" name="">
            <a:extLst xmlns:a="http://schemas.openxmlformats.org/drawingml/2006/main">
              <a:ext uri="{FF2B5EF4-FFF2-40B4-BE49-F238E27FC236}">
                <a16:creationId xmlns:a16="http://schemas.microsoft.com/office/drawing/2014/main" id="{3924609A-259A-43C6-8715-B7A8EFB8EC83}"/>
              </a:ext>
            </a:extLst>
          </p:cNvPr>
          <p:cNvSpPr>
            <a:spLocks xmlns:a="http://schemas.openxmlformats.org/drawingml/2006/main" noGrp="1"/>
          </p:cNvSpPr>
          <p:nvPr/>
        </p:nvSpPr>
        <p:spPr>
          <a:xfrm xmlns:a="http://schemas.openxmlformats.org/drawingml/2006/main">
            <a:off x="685800" y="27813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No Film School, Understanding the 180-degree rule and axis of action: https://nofilmschool.com/180-degree-rule</a:t>
            </a:r>
          </a:p>
        </p:txBody>
      </p:sp>
      <p:sp>
        <p:nvSpPr>
          <p:cNvPr id="10" name="">
            <a:extLst xmlns:a="http://schemas.openxmlformats.org/drawingml/2006/main">
              <a:ext uri="{FF2B5EF4-FFF2-40B4-BE49-F238E27FC236}">
                <a16:creationId xmlns:a16="http://schemas.microsoft.com/office/drawing/2014/main" id="{B34BD718-FAEC-4E7D-A208-8A75097BD299}"/>
              </a:ext>
            </a:extLst>
          </p:cNvPr>
          <p:cNvSpPr>
            <a:spLocks xmlns:a="http://schemas.openxmlformats.org/drawingml/2006/main" noGrp="1"/>
          </p:cNvSpPr>
          <p:nvPr/>
        </p:nvSpPr>
        <p:spPr>
          <a:xfrm xmlns:a="http://schemas.openxmlformats.org/drawingml/2006/main">
            <a:off x="685800" y="348615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Editing rhythm reference</a:t>
            </a:r>
          </a:p>
        </p:txBody>
      </p:sp>
      <p:sp>
        <p:nvSpPr>
          <p:cNvPr id="11" name="">
            <a:extLst xmlns:a="http://schemas.openxmlformats.org/drawingml/2006/main">
              <a:ext uri="{FF2B5EF4-FFF2-40B4-BE49-F238E27FC236}">
                <a16:creationId xmlns:a16="http://schemas.microsoft.com/office/drawing/2014/main" id="{12831007-07D3-421B-99A9-443617F28D49}"/>
              </a:ext>
            </a:extLst>
          </p:cNvPr>
          <p:cNvSpPr>
            <a:spLocks xmlns:a="http://schemas.openxmlformats.org/drawingml/2006/main" noGrp="1"/>
          </p:cNvSpPr>
          <p:nvPr/>
        </p:nvSpPr>
        <p:spPr>
          <a:xfrm xmlns:a="http://schemas.openxmlformats.org/drawingml/2006/main">
            <a:off x="685800" y="38862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Walter Murch, In the Blink of an Eye (on rhythm and the rule of six): referenced via course reading list.</a:t>
            </a:r>
          </a:p>
        </p:txBody>
      </p:sp>
      <p:sp>
        <p:nvSpPr>
          <p:cNvPr id="12" name="">
            <a:extLst xmlns:a="http://schemas.openxmlformats.org/drawingml/2006/main">
              <a:ext uri="{FF2B5EF4-FFF2-40B4-BE49-F238E27FC236}">
                <a16:creationId xmlns:a16="http://schemas.microsoft.com/office/drawing/2014/main" id="{27FE8405-9816-469F-9767-486B2108C5E8}"/>
              </a:ext>
            </a:extLst>
          </p:cNvPr>
          <p:cNvSpPr>
            <a:spLocks xmlns:a="http://schemas.openxmlformats.org/drawingml/2006/main" noGrp="1"/>
          </p:cNvSpPr>
          <p:nvPr/>
        </p:nvSpPr>
        <p:spPr>
          <a:xfrm xmlns:a="http://schemas.openxmlformats.org/drawingml/2006/main">
            <a:off x="685800" y="46101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 to Week 9</a:t>
            </a:r>
          </a:p>
        </p:txBody>
      </p:sp>
      <p:sp>
        <p:nvSpPr>
          <p:cNvPr id="13" name="">
            <a:extLst xmlns:a="http://schemas.openxmlformats.org/drawingml/2006/main">
              <a:ext uri="{FF2B5EF4-FFF2-40B4-BE49-F238E27FC236}">
                <a16:creationId xmlns:a16="http://schemas.microsoft.com/office/drawing/2014/main" id="{37EFC7A4-5AEA-4E01-B3D3-2702AA989A74}"/>
              </a:ext>
            </a:extLst>
          </p:cNvPr>
          <p:cNvSpPr>
            <a:spLocks xmlns:a="http://schemas.openxmlformats.org/drawingml/2006/main" noGrp="1"/>
          </p:cNvSpPr>
          <p:nvPr/>
        </p:nvSpPr>
        <p:spPr>
          <a:xfrm xmlns:a="http://schemas.openxmlformats.org/drawingml/2006/main">
            <a:off x="685800" y="5010150"/>
            <a:ext cx="990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44515C"/>
                </a:solidFill>
                <a:latin typeface="Aptos"/>
                <a:ea typeface="Aptos"/>
                <a:cs typeface="Aptos"/>
              </a:defRPr>
            </a:pPr>
            <a:r>
              <a:rPr sz="1500" b="1">
                <a:solidFill>
                  <a:srgbClr val="44515C"/>
                </a:solidFill>
                <a:latin typeface="Aptos"/>
                <a:ea typeface="Aptos"/>
                <a:cs typeface="Aptos"/>
              </a:rPr>
              <a:t>Your re-cut sequence and production plan draft, ready to workshop against caption and music choices.</a:t>
            </a:r>
          </a:p>
        </p:txBody>
      </p:sp>
    </p:spTree>
    <p:extLst>
      <p:ext uri="{BB962C8B-B14F-4D97-AF65-F5344CB8AC3E}">
        <p14:creationId xmlns:p14="http://schemas.microsoft.com/office/powerpoint/2010/main" val="6478453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2026-09-13T05:30:47.8670000Z</dcterms:created>
  <dcterms:modified xsi:type="dcterms:W3CDTF">2026-09-13T05:30:47.8670000Z</dcterms:modified>
</coreProperties>
</file>