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13b69c3eec4a36" /><Relationship Type="http://schemas.openxmlformats.org/officeDocument/2006/relationships/extended-properties" Target="/docProps/app.xml" Id="Ra68b5234182d4589" /><Relationship Type="http://schemas.openxmlformats.org/officeDocument/2006/relationships/officeDocument" Target="/ppt/presentation.xml" Id="R6809b5b1d1dc415b" /></Relationships>
</file>

<file path=ppt/presentation.xml><?xml version="1.0" encoding="utf-8"?>
<p:presentation xmlns:p="http://schemas.openxmlformats.org/presentationml/2006/main">
  <p:sldMasterIdLst>
    <p:sldMasterId xmlns:r="http://schemas.openxmlformats.org/officeDocument/2006/relationships" id="2147483648" r:id="R849a2ea19acd48db"/>
  </p:sldMasterIdLst>
  <p:notesMasterIdLst>
    <p:notesMasterId xmlns:r="http://schemas.openxmlformats.org/officeDocument/2006/relationships" r:id="Rc8a9d8180b134ae1"/>
  </p:notesMasterIdLst>
  <p:sldIdLst>
    <p:sldId xmlns:r="http://schemas.openxmlformats.org/officeDocument/2006/relationships" id="256" r:id="R1d828bfdb00d4453"/>
    <p:sldId xmlns:r="http://schemas.openxmlformats.org/officeDocument/2006/relationships" id="257" r:id="R47ced17ef3cb44c0"/>
    <p:sldId xmlns:r="http://schemas.openxmlformats.org/officeDocument/2006/relationships" id="258" r:id="R703211b91feb45d1"/>
    <p:sldId xmlns:r="http://schemas.openxmlformats.org/officeDocument/2006/relationships" id="259" r:id="R0979e47bcdf14615"/>
    <p:sldId xmlns:r="http://schemas.openxmlformats.org/officeDocument/2006/relationships" id="260" r:id="R9453f498c7e94040"/>
    <p:sldId xmlns:r="http://schemas.openxmlformats.org/officeDocument/2006/relationships" id="261" r:id="R6dd271bab55149a5"/>
    <p:sldId xmlns:r="http://schemas.openxmlformats.org/officeDocument/2006/relationships" id="262" r:id="Raf36fa57e3f04805"/>
    <p:sldId xmlns:r="http://schemas.openxmlformats.org/officeDocument/2006/relationships" id="263" r:id="R2d7ba8486e834086"/>
    <p:sldId xmlns:r="http://schemas.openxmlformats.org/officeDocument/2006/relationships" id="264" r:id="R5df6ad56307b4eeb"/>
    <p:sldId xmlns:r="http://schemas.openxmlformats.org/officeDocument/2006/relationships" id="265" r:id="R5021e7e22ed542a2"/>
    <p:sldId xmlns:r="http://schemas.openxmlformats.org/officeDocument/2006/relationships" id="266" r:id="R1913f6e0b37d4621"/>
    <p:sldId xmlns:r="http://schemas.openxmlformats.org/officeDocument/2006/relationships" id="267" r:id="R9a588f8306e74c70"/>
    <p:sldId xmlns:r="http://schemas.openxmlformats.org/officeDocument/2006/relationships" id="268" r:id="R07f37281ad1e48a4"/>
    <p:sldId xmlns:r="http://schemas.openxmlformats.org/officeDocument/2006/relationships" id="269" r:id="R8d01aed75abe41eb"/>
    <p:sldId xmlns:r="http://schemas.openxmlformats.org/officeDocument/2006/relationships" id="270" r:id="Rfdac6cd0675d43d1"/>
    <p:sldId xmlns:r="http://schemas.openxmlformats.org/officeDocument/2006/relationships" id="271" r:id="Rbce36f50b3c94074"/>
    <p:sldId xmlns:r="http://schemas.openxmlformats.org/officeDocument/2006/relationships" id="272" r:id="R06189d5d412c474f"/>
    <p:sldId xmlns:r="http://schemas.openxmlformats.org/officeDocument/2006/relationships" id="273" r:id="Rdf46ecbd8a7c4120"/>
    <p:sldId xmlns:r="http://schemas.openxmlformats.org/officeDocument/2006/relationships" id="274" r:id="R7215ced32df14361"/>
    <p:sldId xmlns:r="http://schemas.openxmlformats.org/officeDocument/2006/relationships" id="275" r:id="Rc628c4e2d9d949f5"/>
    <p:sldId xmlns:r="http://schemas.openxmlformats.org/officeDocument/2006/relationships" id="276" r:id="R37c7c1fb7b564442"/>
    <p:sldId xmlns:r="http://schemas.openxmlformats.org/officeDocument/2006/relationships" id="277" r:id="R69289b1d33d04f23"/>
    <p:sldId xmlns:r="http://schemas.openxmlformats.org/officeDocument/2006/relationships" id="278" r:id="Raa79436bbd3346cc"/>
    <p:sldId xmlns:r="http://schemas.openxmlformats.org/officeDocument/2006/relationships" id="279" r:id="R882d0277c28b4bdf"/>
    <p:sldId xmlns:r="http://schemas.openxmlformats.org/officeDocument/2006/relationships" id="280" r:id="R114d662032e74657"/>
    <p:sldId xmlns:r="http://schemas.openxmlformats.org/officeDocument/2006/relationships" id="281" r:id="R119602bd92b545d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902c45a616e4817" /><Relationship Type="http://schemas.openxmlformats.org/officeDocument/2006/relationships/slideMaster" Target="/ppt/slideMasters/slideMaster1.xml" Id="R849a2ea19acd48db" /><Relationship Type="http://schemas.openxmlformats.org/officeDocument/2006/relationships/notesMaster" Target="/ppt/notesMasters/notesMaster1.xml" Id="Rc8a9d8180b134ae1" /><Relationship Type="http://schemas.openxmlformats.org/officeDocument/2006/relationships/presProps" Target="/ppt/presProps.xml" Id="R74251e28bae64918" /><Relationship Type="http://schemas.openxmlformats.org/officeDocument/2006/relationships/tableStyles" Target="/ppt/tableStyles.xml" Id="Rd0ca3a0e296b4fcb" /><Relationship Type="http://schemas.openxmlformats.org/officeDocument/2006/relationships/slide" Target="/ppt/slides/slide1.xml" Id="R1d828bfdb00d4453" /><Relationship Type="http://schemas.openxmlformats.org/officeDocument/2006/relationships/slide" Target="/ppt/slides/slide2.xml" Id="R47ced17ef3cb44c0" /><Relationship Type="http://schemas.openxmlformats.org/officeDocument/2006/relationships/slide" Target="/ppt/slides/slide3.xml" Id="R703211b91feb45d1" /><Relationship Type="http://schemas.openxmlformats.org/officeDocument/2006/relationships/slide" Target="/ppt/slides/slide4.xml" Id="R0979e47bcdf14615" /><Relationship Type="http://schemas.openxmlformats.org/officeDocument/2006/relationships/slide" Target="/ppt/slides/slide5.xml" Id="R9453f498c7e94040" /><Relationship Type="http://schemas.openxmlformats.org/officeDocument/2006/relationships/slide" Target="/ppt/slides/slide6.xml" Id="R6dd271bab55149a5" /><Relationship Type="http://schemas.openxmlformats.org/officeDocument/2006/relationships/slide" Target="/ppt/slides/slide7.xml" Id="Raf36fa57e3f04805" /><Relationship Type="http://schemas.openxmlformats.org/officeDocument/2006/relationships/slide" Target="/ppt/slides/slide8.xml" Id="R2d7ba8486e834086" /><Relationship Type="http://schemas.openxmlformats.org/officeDocument/2006/relationships/slide" Target="/ppt/slides/slide9.xml" Id="R5df6ad56307b4eeb" /><Relationship Type="http://schemas.openxmlformats.org/officeDocument/2006/relationships/slide" Target="/ppt/slides/slide10.xml" Id="R5021e7e22ed542a2" /><Relationship Type="http://schemas.openxmlformats.org/officeDocument/2006/relationships/slide" Target="/ppt/slides/slide11.xml" Id="R1913f6e0b37d4621" /><Relationship Type="http://schemas.openxmlformats.org/officeDocument/2006/relationships/slide" Target="/ppt/slides/slide12.xml" Id="R9a588f8306e74c70" /><Relationship Type="http://schemas.openxmlformats.org/officeDocument/2006/relationships/slide" Target="/ppt/slides/slide13.xml" Id="R07f37281ad1e48a4" /><Relationship Type="http://schemas.openxmlformats.org/officeDocument/2006/relationships/slide" Target="/ppt/slides/slide14.xml" Id="R8d01aed75abe41eb" /><Relationship Type="http://schemas.openxmlformats.org/officeDocument/2006/relationships/slide" Target="/ppt/slides/slide15.xml" Id="Rfdac6cd0675d43d1" /><Relationship Type="http://schemas.openxmlformats.org/officeDocument/2006/relationships/slide" Target="/ppt/slides/slide16.xml" Id="Rbce36f50b3c94074" /><Relationship Type="http://schemas.openxmlformats.org/officeDocument/2006/relationships/slide" Target="/ppt/slides/slide17.xml" Id="R06189d5d412c474f" /><Relationship Type="http://schemas.openxmlformats.org/officeDocument/2006/relationships/slide" Target="/ppt/slides/slide18.xml" Id="Rdf46ecbd8a7c4120" /><Relationship Type="http://schemas.openxmlformats.org/officeDocument/2006/relationships/slide" Target="/ppt/slides/slide19.xml" Id="R7215ced32df14361" /><Relationship Type="http://schemas.openxmlformats.org/officeDocument/2006/relationships/slide" Target="/ppt/slides/slide20.xml" Id="Rc628c4e2d9d949f5" /><Relationship Type="http://schemas.openxmlformats.org/officeDocument/2006/relationships/slide" Target="/ppt/slides/slide21.xml" Id="R37c7c1fb7b564442" /><Relationship Type="http://schemas.openxmlformats.org/officeDocument/2006/relationships/slide" Target="/ppt/slides/slide22.xml" Id="R69289b1d33d04f23" /><Relationship Type="http://schemas.openxmlformats.org/officeDocument/2006/relationships/slide" Target="/ppt/slides/slide23.xml" Id="Raa79436bbd3346cc" /><Relationship Type="http://schemas.openxmlformats.org/officeDocument/2006/relationships/slide" Target="/ppt/slides/slide24.xml" Id="R882d0277c28b4bdf" /><Relationship Type="http://schemas.openxmlformats.org/officeDocument/2006/relationships/slide" Target="/ppt/slides/slide25.xml" Id="R114d662032e74657" /><Relationship Type="http://schemas.openxmlformats.org/officeDocument/2006/relationships/slide" Target="/ppt/slides/slide26.xml" Id="R119602bd92b545d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880083e1b5043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a2aa97f100c4098" /><Relationship Type="http://schemas.openxmlformats.org/officeDocument/2006/relationships/notesMaster" Target="/ppt/notesMasters/notesMaster1.xml" Id="R798a2bc5ace34962" /></Relationships>
</file>

<file path=ppt/notesSlides/_rels/notesSlide2.xml.rels>&#65279;<?xml version="1.0" encoding="utf-8"?><Relationships xmlns="http://schemas.openxmlformats.org/package/2006/relationships"><Relationship Type="http://schemas.openxmlformats.org/officeDocument/2006/relationships/slide" Target="/ppt/slides/slide2.xml" Id="Ra280e9b0b4c34ac9" /><Relationship Type="http://schemas.openxmlformats.org/officeDocument/2006/relationships/notesMaster" Target="/ppt/notesMasters/notesMaster1.xml" Id="R550c508fd6064916" /></Relationships>
</file>

<file path=ppt/notesSlides/_rels/notesSlide3.xml.rels>&#65279;<?xml version="1.0" encoding="utf-8"?><Relationships xmlns="http://schemas.openxmlformats.org/package/2006/relationships"><Relationship Type="http://schemas.openxmlformats.org/officeDocument/2006/relationships/slide" Target="/ppt/slides/slide3.xml" Id="R671788cc9be44e4d" /><Relationship Type="http://schemas.openxmlformats.org/officeDocument/2006/relationships/notesMaster" Target="/ppt/notesMasters/notesMaster1.xml" Id="R0627d69cafb54d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b670ff04ff4c8a" /><Relationship Type="http://schemas.openxmlformats.org/officeDocument/2006/relationships/notesMaster" Target="/ppt/notesMasters/notesMaster1.xml" Id="R2058690f024b4853" /></Relationships>
</file>

<file path=ppt/notesSlides/_rels/notesSlide5.xml.rels>&#65279;<?xml version="1.0" encoding="utf-8"?><Relationships xmlns="http://schemas.openxmlformats.org/package/2006/relationships"><Relationship Type="http://schemas.openxmlformats.org/officeDocument/2006/relationships/slide" Target="/ppt/slides/slide5.xml" Id="R5d898c60759f40c3" /><Relationship Type="http://schemas.openxmlformats.org/officeDocument/2006/relationships/notesMaster" Target="/ppt/notesMasters/notesMaster1.xml" Id="R88544954941a4648" /></Relationships>
</file>

<file path=ppt/notesSlides/_rels/notesSlide6.xml.rels>&#65279;<?xml version="1.0" encoding="utf-8"?><Relationships xmlns="http://schemas.openxmlformats.org/package/2006/relationships"><Relationship Type="http://schemas.openxmlformats.org/officeDocument/2006/relationships/slide" Target="/ppt/slides/slide6.xml" Id="R0728fc976c9744fc" /><Relationship Type="http://schemas.openxmlformats.org/officeDocument/2006/relationships/notesMaster" Target="/ppt/notesMasters/notesMaster1.xml" Id="Rc192e08fd80840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173870e2670a4f47" /><Relationship Type="http://schemas.openxmlformats.org/officeDocument/2006/relationships/notesMaster" Target="/ppt/notesMasters/notesMaster1.xml" Id="R53916cb7958c4dc9"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312271d567453c" /><Relationship Type="http://schemas.openxmlformats.org/officeDocument/2006/relationships/notesMaster" Target="/ppt/notesMasters/notesMaster1.xml" Id="Rb0309e9f31cf4eac" /></Relationships>
</file>

<file path=ppt/notesSlides/_rels/notesSlide9.xml.rels>&#65279;<?xml version="1.0" encoding="utf-8"?><Relationships xmlns="http://schemas.openxmlformats.org/package/2006/relationships"><Relationship Type="http://schemas.openxmlformats.org/officeDocument/2006/relationships/slide" Target="/ppt/slides/slide9.xml" Id="R60222bad2c22415c" /><Relationship Type="http://schemas.openxmlformats.org/officeDocument/2006/relationships/notesMaster" Target="/ppt/notesMasters/notesMaster1.xml" Id="Re7fddcd9e188494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31065ac400c4fd0" /><Relationship Type="http://schemas.openxmlformats.org/officeDocument/2006/relationships/notesMaster" Target="/ppt/notesMasters/notesMaster1.xml" Id="Ra7aecbc8d65148f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7d4fca31694699" /><Relationship Type="http://schemas.openxmlformats.org/officeDocument/2006/relationships/notesMaster" Target="/ppt/notesMasters/notesMaster1.xml" Id="R4713be7f32cd475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25c65386ca24ec8" /><Relationship Type="http://schemas.openxmlformats.org/officeDocument/2006/relationships/notesMaster" Target="/ppt/notesMasters/notesMaster1.xml" Id="R86ca942d495641d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3f7d0c1e8434f59" /><Relationship Type="http://schemas.openxmlformats.org/officeDocument/2006/relationships/notesMaster" Target="/ppt/notesMasters/notesMaster1.xml" Id="R045f3757cb8b440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c3f66cbcef64c88" /><Relationship Type="http://schemas.openxmlformats.org/officeDocument/2006/relationships/notesMaster" Target="/ppt/notesMasters/notesMaster1.xml" Id="R7a7f3e3079f6441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07832b3532042fe" /><Relationship Type="http://schemas.openxmlformats.org/officeDocument/2006/relationships/notesMaster" Target="/ppt/notesMasters/notesMaster1.xml" Id="R7febd7b050a241f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58a5472ceed4621" /><Relationship Type="http://schemas.openxmlformats.org/officeDocument/2006/relationships/notesMaster" Target="/ppt/notesMasters/notesMaster1.xml" Id="R0ccefcaacdf546c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cefefea9a6c437b" /><Relationship Type="http://schemas.openxmlformats.org/officeDocument/2006/relationships/notesMaster" Target="/ppt/notesMasters/notesMaster1.xml" Id="Rf5e4d20ddd7440d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3ef6f1f5952484b" /><Relationship Type="http://schemas.openxmlformats.org/officeDocument/2006/relationships/notesMaster" Target="/ppt/notesMasters/notesMaster1.xml" Id="Rd749f14b858a42f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713a2890c4e4cc8" /><Relationship Type="http://schemas.openxmlformats.org/officeDocument/2006/relationships/notesMaster" Target="/ppt/notesMasters/notesMaster1.xml" Id="R829d2ae8cd494e3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ecd1cd076bb4780" /><Relationship Type="http://schemas.openxmlformats.org/officeDocument/2006/relationships/notesMaster" Target="/ppt/notesMasters/notesMaster1.xml" Id="Rc4b5b56080e64a4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0bc8b5a9a1942b4" /><Relationship Type="http://schemas.openxmlformats.org/officeDocument/2006/relationships/notesMaster" Target="/ppt/notesMasters/notesMaster1.xml" Id="R3b3ef83d146743c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569fabc126b4f2f" /><Relationship Type="http://schemas.openxmlformats.org/officeDocument/2006/relationships/notesMaster" Target="/ppt/notesMasters/notesMaster1.xml" Id="Rd92d17d46bfb4cc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ec80dd06beb437f" /><Relationship Type="http://schemas.openxmlformats.org/officeDocument/2006/relationships/notesMaster" Target="/ppt/notesMasters/notesMaster1.xml" Id="R829e70a318014a9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8d7f1bd0c7740be" /><Relationship Type="http://schemas.openxmlformats.org/officeDocument/2006/relationships/notesMaster" Target="/ppt/notesMasters/notesMaster1.xml" Id="Ra226c8b51a394f8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978e4c4b1444063" /><Relationship Type="http://schemas.openxmlformats.org/officeDocument/2006/relationships/notesMaster" Target="/ppt/notesMasters/notesMaster1.xml" Id="R45e8c6b84a69441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e05a5048df94fb0" /><Relationship Type="http://schemas.openxmlformats.org/officeDocument/2006/relationships/notesMaster" Target="/ppt/notesMasters/notesMaster1.xml" Id="Re34208d9e9a1432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https://images.unsplash.com/photo-1779896412277-c4fd15c7a89c — photographer Sandisk (@sandisk), accessed 13 Sep 2026</a:t>
            </a:r>
          </a:p>
          <a:p xmlns:a="http://schemas.openxmlformats.org/drawingml/2006/main">
            <a:r>
              <a:t>Course teaching content is original.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course learning outcomes, aligned to session 7's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terminology distinction. A first assembly is judged on completeness and order; a rough cut on story; a fine cut on finishing only — conflating the stages produces feedback aimed at the wrong problem.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7's instruction to bring “an editable first assembly, even if it is incomplete”.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reframing 'framing' as an editorial choice among available coverage, not only a camera-operation choice — directly supports session 7's critique-vocabulary term.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rhythm as a describable pattern of shot duration, distinct from pacing-as-vibe — gives students a concrete way to use the term in the session's screening.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continuity as a checkable promise between adjoining shots, extending the 180-degree-line idea from earlier weeks into a critique-session vocabulary term. Unsplash: https://images.unsplash.com/photo-1637248578458-934f03db3ea2 — photographer Leuchtturm Entertainment (@leuchtturm_entertainment),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point of view as an editorial/positional choice for a first-cut critique, not only a shot-type choice. Unsplash: https://images.unsplash.com/photo-1548607634-9f8cfca5d944 — photographer Jakob Owens (@jakobowens1),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worked example applying all four critique-vocabulary terms to one imagined scene, modelling the language students should use when giving feedback in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familiarity bias in self-editing — sets up the four distance techniques on the next two slides.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two self-critique distance techniques, directly supporting the reference-viewing task's request to identify a story decision distinct from polish. Unsplash image asset (accessed 13 Sep 2026); reused from the Week 5 asset set.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framing the in-session peer screening as a structured instance of the 'show a stranger' distance technique rather than a separate idea. Unsplash image asset (accessed 13 Sep 2026); reused from the Week 6 asset set.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method for diagnosing structural intent-vs-delivery gaps, directly implementing session 7's 'identify the story it currently tells' instruction.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diagnostic tool for testing structural clarity before committing to a revision, feeding directly into the revision-triage slides that follow.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L-cuts and J-cuts as a named editing technique for softening cut points. Unsplash (Unsplash+): https://plus.unsplash.com/premium_photo-1723827940632-386e1bed4003 — photographer Behnam Norouzi (@behy_studio),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audit method connecting the production log (carried since session 1) to first-assembly diagnosis. Unsplash image asset (accessed 13 Sep 2026); reused from the Week 5 asset set.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revision-triage method, directly implementing session 7's ‘you leave with one revision priority’ outcome. Unsplash: https://images.unsplash.com/photo-1674509036252-5a517959a3b4 — photographer Christian Brok (@jcbrok),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ordering principle: fixing colour or sound on a scene that later gets cut wastes the work — structure must stabilise first.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coaching on how to phrase peer feedback using the session's shared critique vocabulary, so feedback names a mechanism rather than only a reaction.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synthesis of the session deliverable, directly matching session 7's 'you leave with one revision priority and a submission checklist' outcome. Unsplash (Unsplash+): https://plus.unsplash.com/premium_photo-1683309563255-fef9e541cdec — photographer Olivie Strauss (@olivie_strauss),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rubric walkthrough of Assignment 1's exact marking weights, so revision priorities are chosen against real marks rather than guessed importance.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directly addressing Assignment 1's spec line: ‘the final sequence shows a real change rather than simply documenting a place.’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checkpoint tying Assignment 1's 'reflection, consent and media record' criterion (20%) directly to the first-assembly review, not left until submission.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7's reference-viewing prompt: ‘Watch a rough-looking short video that still holds your attention. Which story decision matters more than polish?’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7's 'Afterwards' instruction to start noting the final-project question, without pre-empting Week 8's premise-development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External resources: Walter Murch, In the Blink of an Eye; Adobe J-cut/L-cut reference. Accessed 13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e542d647d78437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a8098995b034b62" /><Relationship Type="http://schemas.openxmlformats.org/officeDocument/2006/relationships/slideLayout" Target="/ppt/slideLayouts/slideLayout1.xml" Id="Rcce8053415ca464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ce8053415ca464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43ef30b2ea64808" /><Relationship Type="http://schemas.openxmlformats.org/officeDocument/2006/relationships/image" Target="/ppt/media/image.jpeg" Id="R1a6a0c05284848ca" /><Relationship Type="http://schemas.openxmlformats.org/officeDocument/2006/relationships/notesSlide" Target="/ppt/notesSlides/notesSlide1.xml" Id="R721a285ba7b7435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3321d3878014d48" /><Relationship Type="http://schemas.openxmlformats.org/officeDocument/2006/relationships/notesSlide" Target="/ppt/notesSlides/notesSlide2.xml" Id="R9a3c47d5a60a441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42e70b7edaa4c54" /><Relationship Type="http://schemas.openxmlformats.org/officeDocument/2006/relationships/notesSlide" Target="/ppt/notesSlides/notesSlide3.xml" Id="Rdd5d056520e64a5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973aa1d9d7c4842" /><Relationship Type="http://schemas.openxmlformats.org/officeDocument/2006/relationships/notesSlide" Target="/ppt/notesSlides/notesSlide4.xml" Id="Ra7fcbf70918c49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5c37d0999794f3c" /><Relationship Type="http://schemas.openxmlformats.org/officeDocument/2006/relationships/image" Target="/ppt/media/image2.jpeg" Id="Rd386b72f7f8c4b45" /><Relationship Type="http://schemas.openxmlformats.org/officeDocument/2006/relationships/notesSlide" Target="/ppt/notesSlides/notesSlide5.xml" Id="R838cbba961694b5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cbf56868fae444b" /><Relationship Type="http://schemas.openxmlformats.org/officeDocument/2006/relationships/notesSlide" Target="/ppt/notesSlides/notesSlide6.xml" Id="Rec650b7242b2444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3ef4ee1bd4845eb" /><Relationship Type="http://schemas.openxmlformats.org/officeDocument/2006/relationships/image" Target="/ppt/media/image3.jpeg" Id="R02e3a93773c64115" /><Relationship Type="http://schemas.openxmlformats.org/officeDocument/2006/relationships/notesSlide" Target="/ppt/notesSlides/notesSlide7.xml" Id="R8e472eaea50b421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f01343589a54c9d" /><Relationship Type="http://schemas.openxmlformats.org/officeDocument/2006/relationships/image" Target="/ppt/media/image4.jpeg" Id="Ra69390fdf18c47c7" /><Relationship Type="http://schemas.openxmlformats.org/officeDocument/2006/relationships/notesSlide" Target="/ppt/notesSlides/notesSlide8.xml" Id="R5c537261c66f423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ce8ff395a03457d" /><Relationship Type="http://schemas.openxmlformats.org/officeDocument/2006/relationships/notesSlide" Target="/ppt/notesSlides/notesSlide9.xml" Id="Re70158962f41433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e260f123c464d2e" /><Relationship Type="http://schemas.openxmlformats.org/officeDocument/2006/relationships/notesSlide" Target="/ppt/notesSlides/notesSlide10.xml" Id="R73c0ffcd743d4fe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4f86f8524674b06" /><Relationship Type="http://schemas.openxmlformats.org/officeDocument/2006/relationships/image" Target="/ppt/media/image5.jpeg" Id="R14a4ff047b29443a" /><Relationship Type="http://schemas.openxmlformats.org/officeDocument/2006/relationships/notesSlide" Target="/ppt/notesSlides/notesSlide11.xml" Id="R7f2190dcc80c4c5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da5c3992cc4429a" /><Relationship Type="http://schemas.openxmlformats.org/officeDocument/2006/relationships/image" Target="/ppt/media/image6.jpeg" Id="Rd1e14ee17ac64d04" /><Relationship Type="http://schemas.openxmlformats.org/officeDocument/2006/relationships/notesSlide" Target="/ppt/notesSlides/notesSlide12.xml" Id="R9a702a8f7a8d4ac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b4a9f4a89a645d3" /><Relationship Type="http://schemas.openxmlformats.org/officeDocument/2006/relationships/notesSlide" Target="/ppt/notesSlides/notesSlide13.xml" Id="R7a09eb37832e4e3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139ee1282b645bd" /><Relationship Type="http://schemas.openxmlformats.org/officeDocument/2006/relationships/notesSlide" Target="/ppt/notesSlides/notesSlide14.xml" Id="Rb75e2a3e43ec4e1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660b86edb624c6c" /><Relationship Type="http://schemas.openxmlformats.org/officeDocument/2006/relationships/image" Target="/ppt/media/image7.jpeg" Id="R5319ea5114814519" /><Relationship Type="http://schemas.openxmlformats.org/officeDocument/2006/relationships/notesSlide" Target="/ppt/notesSlides/notesSlide15.xml" Id="R829a968bc502480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f060378859d4851" /><Relationship Type="http://schemas.openxmlformats.org/officeDocument/2006/relationships/image" Target="/ppt/media/image8.jpeg" Id="R1f160270ed5b444f" /><Relationship Type="http://schemas.openxmlformats.org/officeDocument/2006/relationships/notesSlide" Target="/ppt/notesSlides/notesSlide16.xml" Id="R784f742b1d444b2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d7f8f7d8f4a44b3" /><Relationship Type="http://schemas.openxmlformats.org/officeDocument/2006/relationships/image" Target="/ppt/media/image9.jpeg" Id="Rfb8f2a876b2b438d" /><Relationship Type="http://schemas.openxmlformats.org/officeDocument/2006/relationships/notesSlide" Target="/ppt/notesSlides/notesSlide17.xml" Id="R9642f474d2e040b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b47d5138556f4ba9" /><Relationship Type="http://schemas.openxmlformats.org/officeDocument/2006/relationships/notesSlide" Target="/ppt/notesSlides/notesSlide18.xml" Id="R3bc87e88ae354ca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55c188aa9214cbd" /><Relationship Type="http://schemas.openxmlformats.org/officeDocument/2006/relationships/notesSlide" Target="/ppt/notesSlides/notesSlide19.xml" Id="R6c3cea501b9d47d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e0f3288e6df4a8d" /><Relationship Type="http://schemas.openxmlformats.org/officeDocument/2006/relationships/image" Target="/ppt/media/image10.jpeg" Id="R022d99fec8e444ef" /><Relationship Type="http://schemas.openxmlformats.org/officeDocument/2006/relationships/notesSlide" Target="/ppt/notesSlides/notesSlide20.xml" Id="Rf230c271ab5e410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44c1d38edc243a5" /><Relationship Type="http://schemas.openxmlformats.org/officeDocument/2006/relationships/notesSlide" Target="/ppt/notesSlides/notesSlide21.xml" Id="Rf85bf6dc8d6b448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dd962f2d16140d7" /><Relationship Type="http://schemas.openxmlformats.org/officeDocument/2006/relationships/notesSlide" Target="/ppt/notesSlides/notesSlide22.xml" Id="Rabce2833e358427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6b42adb64be4baa" /><Relationship Type="http://schemas.openxmlformats.org/officeDocument/2006/relationships/notesSlide" Target="/ppt/notesSlides/notesSlide23.xml" Id="R3ea24cd4e66042e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e4ec3ae5f0894e86" /><Relationship Type="http://schemas.openxmlformats.org/officeDocument/2006/relationships/notesSlide" Target="/ppt/notesSlides/notesSlide24.xml" Id="R6220258fa5a1433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da0d4f6321a4a59" /><Relationship Type="http://schemas.openxmlformats.org/officeDocument/2006/relationships/notesSlide" Target="/ppt/notesSlides/notesSlide25.xml" Id="Ra017eb7471d44be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ed9e15b9bb9c4dd6" /><Relationship Type="http://schemas.openxmlformats.org/officeDocument/2006/relationships/notesSlide" Target="/ppt/notesSlides/notesSlide26.xml" Id="R5cd353464cc84512" /></Relationships>
</file>

<file path=ppt/slides/slide1.xml><?xml version="1.0" encoding="utf-8"?>
<p:sld xmlns:p="http://schemas.openxmlformats.org/presentationml/2006/main">
  <p:cSld>
    <p:bg>
      <p:bgPr>
        <a:solidFill xmlns:a="http://schemas.openxmlformats.org/drawingml/2006/main">
          <a:srgbClr val="1E252B"/>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a6a0c05284848ca"/>
          <a:srcRect xmlns:a="http://schemas.openxmlformats.org/drawingml/2006/main" l="19609" t="0" r="19609" b="0"/>
          <a:stretch xmlns:a="http://schemas.openxmlformats.org/drawingml/2006/main">
            <a:fillRect l="0" t="0" r="0" b="0"/>
          </a:stretch>
        </p:blipFill>
        <p:spPr>
          <a:xfrm xmlns:a="http://schemas.openxmlformats.org/drawingml/2006/main">
            <a:off x="6477000" y="0"/>
            <a:ext cx="5715000" cy="6858000"/>
          </a:xfrm>
          <a:prstGeom xmlns:a="http://schemas.openxmlformats.org/drawingml/2006/main" prst="roundRect">
            <a:avLst>
              <a:gd name="adj" fmla="val 2000"/>
            </a:avLst>
          </a:prstGeom>
        </p:spPr>
      </p:pic>
      <p:sp>
        <p:nvSpPr>
          <p:cNvPr id="2" name="">
            <a:extLst xmlns:a="http://schemas.openxmlformats.org/drawingml/2006/main">
              <a:ext uri="{FF2B5EF4-FFF2-40B4-BE49-F238E27FC236}">
                <a16:creationId xmlns:a16="http://schemas.microsoft.com/office/drawing/2014/main" id="{AF584C96-AC2E-4037-A1E8-F2590144CC30}"/>
              </a:ext>
            </a:extLst>
          </p:cNvPr>
          <p:cNvSpPr>
            <a:spLocks xmlns:a="http://schemas.openxmlformats.org/drawingml/2006/main" noGrp="1"/>
          </p:cNvSpPr>
          <p:nvPr/>
        </p:nvSpPr>
        <p:spPr>
          <a:xfrm xmlns:a="http://schemas.openxmlformats.org/drawingml/2006/main">
            <a:off x="0" y="0"/>
            <a:ext cx="6858000" cy="6858000"/>
          </a:xfrm>
          <a:prstGeom xmlns:a="http://schemas.openxmlformats.org/drawingml/2006/main" prst="roundRect">
            <a:avLst>
              <a:gd name="adj" fmla="val 1667"/>
            </a:avLst>
          </a:prstGeom>
          <a:solidFill xmlns:a="http://schemas.openxmlformats.org/drawingml/2006/main">
            <a:srgbClr val="1E252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41B9E2E-2DFA-42DE-A501-055F3C95287D}"/>
              </a:ext>
            </a:extLst>
          </p:cNvPr>
          <p:cNvSpPr>
            <a:spLocks xmlns:a="http://schemas.openxmlformats.org/drawingml/2006/main" noGrp="1"/>
          </p:cNvSpPr>
          <p:nvPr/>
        </p:nvSpPr>
        <p:spPr>
          <a:xfrm xmlns:a="http://schemas.openxmlformats.org/drawingml/2006/main">
            <a:off x="533400" y="609600"/>
            <a:ext cx="704850" cy="6667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2B07CF9C-0D14-4F7B-8B7F-7B36CA8E9E52}"/>
              </a:ext>
            </a:extLst>
          </p:cNvPr>
          <p:cNvSpPr>
            <a:spLocks xmlns:a="http://schemas.openxmlformats.org/drawingml/2006/main" noGrp="1"/>
          </p:cNvSpPr>
          <p:nvPr/>
        </p:nvSpPr>
        <p:spPr>
          <a:xfrm xmlns:a="http://schemas.openxmlformats.org/drawingml/2006/main">
            <a:off x="533400" y="895350"/>
            <a:ext cx="295275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l">
              <a:defRPr sz="1200" b="1">
                <a:solidFill>
                  <a:srgbClr val="F1DFC0"/>
                </a:solidFill>
                <a:latin typeface="Aptos"/>
                <a:ea typeface="Aptos"/>
                <a:cs typeface="Aptos"/>
              </a:defRPr>
            </a:pPr>
            <a:r>
              <a:rPr sz="1200" b="1">
                <a:solidFill>
                  <a:srgbClr val="F1DFC0"/>
                </a:solidFill>
                <a:latin typeface="Aptos"/>
                <a:ea typeface="Aptos"/>
                <a:cs typeface="Aptos"/>
              </a:rPr>
              <a:t>SLOP / UNIVERSITY</a:t>
            </a:r>
          </a:p>
        </p:txBody>
      </p:sp>
      <p:sp>
        <p:nvSpPr>
          <p:cNvPr id="5" name="">
            <a:extLst xmlns:a="http://schemas.openxmlformats.org/drawingml/2006/main">
              <a:ext uri="{FF2B5EF4-FFF2-40B4-BE49-F238E27FC236}">
                <a16:creationId xmlns:a16="http://schemas.microsoft.com/office/drawing/2014/main" id="{C4EA134C-0A3E-4AEE-A709-29660155199A}"/>
              </a:ext>
            </a:extLst>
          </p:cNvPr>
          <p:cNvSpPr>
            <a:spLocks xmlns:a="http://schemas.openxmlformats.org/drawingml/2006/main" noGrp="1"/>
          </p:cNvSpPr>
          <p:nvPr/>
        </p:nvSpPr>
        <p:spPr>
          <a:xfrm xmlns:a="http://schemas.openxmlformats.org/drawingml/2006/main">
            <a:off x="533400" y="1695450"/>
            <a:ext cx="4000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1">
                <a:solidFill>
                  <a:srgbClr val="F1DFC0"/>
                </a:solidFill>
                <a:latin typeface="Aptos"/>
                <a:ea typeface="Aptos"/>
                <a:cs typeface="Aptos"/>
              </a:defRPr>
            </a:pPr>
            <a:r>
              <a:rPr sz="1350" b="1">
                <a:solidFill>
                  <a:srgbClr val="F1DFC0"/>
                </a:solidFill>
                <a:latin typeface="Aptos"/>
                <a:ea typeface="Aptos"/>
                <a:cs typeface="Aptos"/>
              </a:rPr>
              <a:t>SLOP1416  /  WEEK 7</a:t>
            </a:r>
          </a:p>
        </p:txBody>
      </p:sp>
      <p:sp>
        <p:nvSpPr>
          <p:cNvPr id="6" name="">
            <a:extLst xmlns:a="http://schemas.openxmlformats.org/drawingml/2006/main">
              <a:ext uri="{FF2B5EF4-FFF2-40B4-BE49-F238E27FC236}">
                <a16:creationId xmlns:a16="http://schemas.microsoft.com/office/drawing/2014/main" id="{0A8C2630-BB35-4896-A2D6-428BB92A6BB9}"/>
              </a:ext>
            </a:extLst>
          </p:cNvPr>
          <p:cNvSpPr>
            <a:spLocks xmlns:a="http://schemas.openxmlformats.org/drawingml/2006/main" noGrp="1"/>
          </p:cNvSpPr>
          <p:nvPr/>
        </p:nvSpPr>
        <p:spPr>
          <a:xfrm xmlns:a="http://schemas.openxmlformats.org/drawingml/2006/main">
            <a:off x="533400" y="2171700"/>
            <a:ext cx="561975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3750" b="1">
                <a:solidFill>
                  <a:srgbClr val="FFFFFF"/>
                </a:solidFill>
                <a:latin typeface="Aptos"/>
                <a:ea typeface="Aptos"/>
                <a:cs typeface="Aptos"/>
              </a:defRPr>
            </a:pPr>
            <a:r>
              <a:rPr sz="3750" b="1">
                <a:solidFill>
                  <a:srgbClr val="FFFFFF"/>
                </a:solidFill>
                <a:latin typeface="Aptos"/>
                <a:ea typeface="Aptos"/>
                <a:cs typeface="Aptos"/>
              </a:rPr>
              <a:t>First Assemblies</a:t>
            </a:r>
          </a:p>
        </p:txBody>
      </p:sp>
      <p:sp>
        <p:nvSpPr>
          <p:cNvPr id="7" name="">
            <a:extLst xmlns:a="http://schemas.openxmlformats.org/drawingml/2006/main">
              <a:ext uri="{FF2B5EF4-FFF2-40B4-BE49-F238E27FC236}">
                <a16:creationId xmlns:a16="http://schemas.microsoft.com/office/drawing/2014/main" id="{AFDC5615-65DF-47A8-B3FF-CB8D3344F63C}"/>
              </a:ext>
            </a:extLst>
          </p:cNvPr>
          <p:cNvSpPr>
            <a:spLocks xmlns:a="http://schemas.openxmlformats.org/drawingml/2006/main" noGrp="1"/>
          </p:cNvSpPr>
          <p:nvPr/>
        </p:nvSpPr>
        <p:spPr>
          <a:xfrm xmlns:a="http://schemas.openxmlformats.org/drawingml/2006/main">
            <a:off x="533400" y="3200400"/>
            <a:ext cx="5429250" cy="1047750"/>
          </a:xfrm>
          <a:prstGeom xmlns:a="http://schemas.openxmlformats.org/drawingml/2006/main" prst="roundRect">
            <a:avLst>
              <a:gd name="adj" fmla="val 1090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FFFFFF"/>
                </a:solidFill>
                <a:latin typeface="Aptos"/>
                <a:ea typeface="Aptos"/>
                <a:cs typeface="Aptos"/>
              </a:defRPr>
            </a:pPr>
            <a:r>
              <a:rPr sz="1500" b="0">
                <a:solidFill>
                  <a:srgbClr val="FFFFFF"/>
                </a:solidFill>
                <a:latin typeface="Aptos"/>
                <a:ea typeface="Aptos"/>
                <a:cs typeface="Aptos"/>
              </a:rPr>
              <a:t>Building a first cut, learning to see what story it actually tells, and choosing one revision that matters more than the rest.</a:t>
            </a:r>
          </a:p>
        </p:txBody>
      </p:sp>
    </p:spTree>
    <p:extLst>
      <p:ext uri="{BB962C8B-B14F-4D97-AF65-F5344CB8AC3E}">
        <p14:creationId xmlns:p14="http://schemas.microsoft.com/office/powerpoint/2010/main" val="1125512182"/>
      </p:ext>
    </p:extLst>
  </p:cSld>
</p:sld>
</file>

<file path=ppt/slides/slide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A74B657-4377-4B05-8BB4-E208DBBA0C25}"/>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74C3721-FF70-4543-9AB8-2C637D27827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ED4AD1F-B031-4484-A072-01F29B277DC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02</a:t>
            </a:r>
          </a:p>
        </p:txBody>
      </p:sp>
      <p:sp>
        <p:nvSpPr>
          <p:cNvPr id="4" name="">
            <a:extLst xmlns:a="http://schemas.openxmlformats.org/drawingml/2006/main">
              <a:ext uri="{FF2B5EF4-FFF2-40B4-BE49-F238E27FC236}">
                <a16:creationId xmlns:a16="http://schemas.microsoft.com/office/drawing/2014/main" id="{9189112D-F64A-416E-A5EB-0B12B2B646C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outcomes</a:t>
            </a:r>
          </a:p>
        </p:txBody>
      </p:sp>
      <p:sp>
        <p:nvSpPr>
          <p:cNvPr id="5" name="">
            <a:extLst xmlns:a="http://schemas.openxmlformats.org/drawingml/2006/main">
              <a:ext uri="{FF2B5EF4-FFF2-40B4-BE49-F238E27FC236}">
                <a16:creationId xmlns:a16="http://schemas.microsoft.com/office/drawing/2014/main" id="{A1FE0C6E-721B-4E16-84C3-93F650D412CA}"/>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By the end of this lecture you can assemble, diagnose and prioritise — not just cut clips together.</a:t>
            </a:r>
          </a:p>
        </p:txBody>
      </p:sp>
      <p:sp>
        <p:nvSpPr>
          <p:cNvPr id="6" name="">
            <a:extLst xmlns:a="http://schemas.openxmlformats.org/drawingml/2006/main">
              <a:ext uri="{FF2B5EF4-FFF2-40B4-BE49-F238E27FC236}">
                <a16:creationId xmlns:a16="http://schemas.microsoft.com/office/drawing/2014/main" id="{3B3550A1-C3A2-4751-97B4-3EFB00C2EE5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EC9D37A-E78F-4400-8E15-81C94916FFE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0E22E93A-D59C-4927-A2DE-ADDA8690884C}"/>
              </a:ext>
            </a:extLst>
          </p:cNvPr>
          <p:cNvSpPr>
            <a:spLocks xmlns:a="http://schemas.openxmlformats.org/drawingml/2006/main" noGrp="1"/>
          </p:cNvSpPr>
          <p:nvPr/>
        </p:nvSpPr>
        <p:spPr>
          <a:xfrm xmlns:a="http://schemas.openxmlformats.org/drawingml/2006/main">
            <a:off x="53340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43DF452B-41E0-41A4-875B-9F237BEBAFA1}"/>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7AF87CE-71CC-4DCF-B6F4-F4740781D6D9}"/>
              </a:ext>
            </a:extLst>
          </p:cNvPr>
          <p:cNvSpPr>
            <a:spLocks xmlns:a="http://schemas.openxmlformats.org/drawingml/2006/main" noGrp="1"/>
          </p:cNvSpPr>
          <p:nvPr/>
        </p:nvSpPr>
        <p:spPr>
          <a:xfrm xmlns:a="http://schemas.openxmlformats.org/drawingml/2006/main">
            <a:off x="74295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Assemble</a:t>
            </a:r>
          </a:p>
        </p:txBody>
      </p:sp>
      <p:sp>
        <p:nvSpPr>
          <p:cNvPr id="11" name="">
            <a:extLst xmlns:a="http://schemas.openxmlformats.org/drawingml/2006/main">
              <a:ext uri="{FF2B5EF4-FFF2-40B4-BE49-F238E27FC236}">
                <a16:creationId xmlns:a16="http://schemas.microsoft.com/office/drawing/2014/main" id="{B4682DDA-A619-4A05-8137-1084FEE4B9D1}"/>
              </a:ext>
            </a:extLst>
          </p:cNvPr>
          <p:cNvSpPr>
            <a:spLocks xmlns:a="http://schemas.openxmlformats.org/drawingml/2006/main" noGrp="1"/>
          </p:cNvSpPr>
          <p:nvPr/>
        </p:nvSpPr>
        <p:spPr>
          <a:xfrm xmlns:a="http://schemas.openxmlformats.org/drawingml/2006/main">
            <a:off x="74295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Turn a shot list and a production log into an ordered first cut that exists to be judged, not admired.</a:t>
            </a:r>
          </a:p>
        </p:txBody>
      </p:sp>
      <p:sp>
        <p:nvSpPr>
          <p:cNvPr id="12" name="">
            <a:extLst xmlns:a="http://schemas.openxmlformats.org/drawingml/2006/main">
              <a:ext uri="{FF2B5EF4-FFF2-40B4-BE49-F238E27FC236}">
                <a16:creationId xmlns:a16="http://schemas.microsoft.com/office/drawing/2014/main" id="{53573090-00B7-42D8-8A90-9885091707E1}"/>
              </a:ext>
            </a:extLst>
          </p:cNvPr>
          <p:cNvSpPr>
            <a:spLocks xmlns:a="http://schemas.openxmlformats.org/drawingml/2006/main" noGrp="1"/>
          </p:cNvSpPr>
          <p:nvPr/>
        </p:nvSpPr>
        <p:spPr>
          <a:xfrm xmlns:a="http://schemas.openxmlformats.org/drawingml/2006/main">
            <a:off x="4429125"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25C0F191-39FC-4FA9-B594-19D77BB7FE41}"/>
              </a:ext>
            </a:extLst>
          </p:cNvPr>
          <p:cNvSpPr>
            <a:spLocks xmlns:a="http://schemas.openxmlformats.org/drawingml/2006/main" noGrp="1"/>
          </p:cNvSpPr>
          <p:nvPr/>
        </p:nvSpPr>
        <p:spPr>
          <a:xfrm xmlns:a="http://schemas.openxmlformats.org/drawingml/2006/main">
            <a:off x="46386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7521F79-BAD3-444E-868A-8BCCB2D140C9}"/>
              </a:ext>
            </a:extLst>
          </p:cNvPr>
          <p:cNvSpPr>
            <a:spLocks xmlns:a="http://schemas.openxmlformats.org/drawingml/2006/main" noGrp="1"/>
          </p:cNvSpPr>
          <p:nvPr/>
        </p:nvSpPr>
        <p:spPr>
          <a:xfrm xmlns:a="http://schemas.openxmlformats.org/drawingml/2006/main">
            <a:off x="4638675"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Diagnose</a:t>
            </a:r>
          </a:p>
        </p:txBody>
      </p:sp>
      <p:sp>
        <p:nvSpPr>
          <p:cNvPr id="15" name="">
            <a:extLst xmlns:a="http://schemas.openxmlformats.org/drawingml/2006/main">
              <a:ext uri="{FF2B5EF4-FFF2-40B4-BE49-F238E27FC236}">
                <a16:creationId xmlns:a16="http://schemas.microsoft.com/office/drawing/2014/main" id="{9D6F0E33-C961-437F-8F3C-A7771A31ECAF}"/>
              </a:ext>
            </a:extLst>
          </p:cNvPr>
          <p:cNvSpPr>
            <a:spLocks xmlns:a="http://schemas.openxmlformats.org/drawingml/2006/main" noGrp="1"/>
          </p:cNvSpPr>
          <p:nvPr/>
        </p:nvSpPr>
        <p:spPr>
          <a:xfrm xmlns:a="http://schemas.openxmlformats.org/drawingml/2006/main">
            <a:off x="4638675"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Name what a cut is doing using shared vocabulary: framing, rhythm, continuity, point of view.</a:t>
            </a:r>
          </a:p>
        </p:txBody>
      </p:sp>
      <p:sp>
        <p:nvSpPr>
          <p:cNvPr id="16" name="">
            <a:extLst xmlns:a="http://schemas.openxmlformats.org/drawingml/2006/main">
              <a:ext uri="{FF2B5EF4-FFF2-40B4-BE49-F238E27FC236}">
                <a16:creationId xmlns:a16="http://schemas.microsoft.com/office/drawing/2014/main" id="{A6276408-B386-471B-8F6B-307FA39A1DA2}"/>
              </a:ext>
            </a:extLst>
          </p:cNvPr>
          <p:cNvSpPr>
            <a:spLocks xmlns:a="http://schemas.openxmlformats.org/drawingml/2006/main" noGrp="1"/>
          </p:cNvSpPr>
          <p:nvPr/>
        </p:nvSpPr>
        <p:spPr>
          <a:xfrm xmlns:a="http://schemas.openxmlformats.org/drawingml/2006/main">
            <a:off x="832485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589E9464-8C8F-46C1-A88B-3435E70EABC7}"/>
              </a:ext>
            </a:extLst>
          </p:cNvPr>
          <p:cNvSpPr>
            <a:spLocks xmlns:a="http://schemas.openxmlformats.org/drawingml/2006/main" noGrp="1"/>
          </p:cNvSpPr>
          <p:nvPr/>
        </p:nvSpPr>
        <p:spPr>
          <a:xfrm xmlns:a="http://schemas.openxmlformats.org/drawingml/2006/main">
            <a:off x="8534400" y="2686050"/>
            <a:ext cx="495300" cy="47625"/>
          </a:xfrm>
          <a:prstGeom xmlns:a="http://schemas.openxmlformats.org/drawingml/2006/main" prst="roundRect">
            <a:avLst>
              <a:gd name="adj" fmla="val 50000"/>
            </a:avLst>
          </a:prstGeom>
          <a:solidFill xmlns:a="http://schemas.openxmlformats.org/drawingml/2006/main">
            <a:srgbClr val="1E252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A01E64D-1D4C-4618-9717-9FB0BEA197FF}"/>
              </a:ext>
            </a:extLst>
          </p:cNvPr>
          <p:cNvSpPr>
            <a:spLocks xmlns:a="http://schemas.openxmlformats.org/drawingml/2006/main" noGrp="1"/>
          </p:cNvSpPr>
          <p:nvPr/>
        </p:nvSpPr>
        <p:spPr>
          <a:xfrm xmlns:a="http://schemas.openxmlformats.org/drawingml/2006/main">
            <a:off x="853440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Prioritise</a:t>
            </a:r>
          </a:p>
        </p:txBody>
      </p:sp>
      <p:sp>
        <p:nvSpPr>
          <p:cNvPr id="19" name="">
            <a:extLst xmlns:a="http://schemas.openxmlformats.org/drawingml/2006/main">
              <a:ext uri="{FF2B5EF4-FFF2-40B4-BE49-F238E27FC236}">
                <a16:creationId xmlns:a16="http://schemas.microsoft.com/office/drawing/2014/main" id="{37AFC131-F91D-4166-9D50-8615CCF4A133}"/>
              </a:ext>
            </a:extLst>
          </p:cNvPr>
          <p:cNvSpPr>
            <a:spLocks xmlns:a="http://schemas.openxmlformats.org/drawingml/2006/main" noGrp="1"/>
          </p:cNvSpPr>
          <p:nvPr/>
        </p:nvSpPr>
        <p:spPr>
          <a:xfrm xmlns:a="http://schemas.openxmlformats.org/drawingml/2006/main">
            <a:off x="853440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Choose one revision with the most leverage instead of a long list of small fixes.</a:t>
            </a:r>
          </a:p>
        </p:txBody>
      </p:sp>
    </p:spTree>
    <p:extLst>
      <p:ext uri="{BB962C8B-B14F-4D97-AF65-F5344CB8AC3E}">
        <p14:creationId xmlns:p14="http://schemas.microsoft.com/office/powerpoint/2010/main" val="390610478"/>
      </p:ext>
    </p:extLst>
  </p:cSld>
</p:sld>
</file>

<file path=ppt/slides/slide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D6FCEE4C-8D10-41FA-BD82-4A8E7A4672E4}"/>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3225235-CA49-45BE-B8E9-007A829E42B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84F2D415-35A3-46DD-90C0-560114C1E9A8}"/>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03</a:t>
            </a:r>
          </a:p>
        </p:txBody>
      </p:sp>
      <p:sp>
        <p:nvSpPr>
          <p:cNvPr id="4" name="">
            <a:extLst xmlns:a="http://schemas.openxmlformats.org/drawingml/2006/main">
              <a:ext uri="{FF2B5EF4-FFF2-40B4-BE49-F238E27FC236}">
                <a16:creationId xmlns:a16="http://schemas.microsoft.com/office/drawing/2014/main" id="{7A53FE24-5A22-458D-B836-7EC935180904}"/>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Three names for three different jobs</a:t>
            </a:r>
          </a:p>
        </p:txBody>
      </p:sp>
      <p:sp>
        <p:nvSpPr>
          <p:cNvPr id="5" name="">
            <a:extLst xmlns:a="http://schemas.openxmlformats.org/drawingml/2006/main">
              <a:ext uri="{FF2B5EF4-FFF2-40B4-BE49-F238E27FC236}">
                <a16:creationId xmlns:a16="http://schemas.microsoft.com/office/drawing/2014/main" id="{155FA292-20C0-4187-95E1-FBA7B8017661}"/>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“Rough cut” gets used loosely; a production actually moves through three distinct states.</a:t>
            </a:r>
          </a:p>
        </p:txBody>
      </p:sp>
      <p:sp>
        <p:nvSpPr>
          <p:cNvPr id="6" name="">
            <a:extLst xmlns:a="http://schemas.openxmlformats.org/drawingml/2006/main">
              <a:ext uri="{FF2B5EF4-FFF2-40B4-BE49-F238E27FC236}">
                <a16:creationId xmlns:a16="http://schemas.microsoft.com/office/drawing/2014/main" id="{A430CD7F-ED7D-4C61-B658-AB6EBF54D0B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AFCADCD-FDBA-4816-8A57-FB742431975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D464377A-A9A0-4A76-A2A5-64A313E244D3}"/>
              </a:ext>
            </a:extLst>
          </p:cNvPr>
          <p:cNvSpPr>
            <a:spLocks xmlns:a="http://schemas.openxmlformats.org/drawingml/2006/main" noGrp="1"/>
          </p:cNvSpPr>
          <p:nvPr/>
        </p:nvSpPr>
        <p:spPr>
          <a:xfrm xmlns:a="http://schemas.openxmlformats.org/drawingml/2006/main">
            <a:off x="723900" y="2495550"/>
            <a:ext cx="2095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Stage</a:t>
            </a:r>
          </a:p>
        </p:txBody>
      </p:sp>
      <p:sp>
        <p:nvSpPr>
          <p:cNvPr id="9" name="">
            <a:extLst xmlns:a="http://schemas.openxmlformats.org/drawingml/2006/main">
              <a:ext uri="{FF2B5EF4-FFF2-40B4-BE49-F238E27FC236}">
                <a16:creationId xmlns:a16="http://schemas.microsoft.com/office/drawing/2014/main" id="{21E825B3-B0ED-40AA-BC53-823E438612AD}"/>
              </a:ext>
            </a:extLst>
          </p:cNvPr>
          <p:cNvSpPr>
            <a:spLocks xmlns:a="http://schemas.openxmlformats.org/drawingml/2006/main" noGrp="1"/>
          </p:cNvSpPr>
          <p:nvPr/>
        </p:nvSpPr>
        <p:spPr>
          <a:xfrm xmlns:a="http://schemas.openxmlformats.org/drawingml/2006/main">
            <a:off x="3048000" y="2495550"/>
            <a:ext cx="4381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What is actually decided</a:t>
            </a:r>
          </a:p>
        </p:txBody>
      </p:sp>
      <p:sp>
        <p:nvSpPr>
          <p:cNvPr id="10" name="">
            <a:extLst xmlns:a="http://schemas.openxmlformats.org/drawingml/2006/main">
              <a:ext uri="{FF2B5EF4-FFF2-40B4-BE49-F238E27FC236}">
                <a16:creationId xmlns:a16="http://schemas.microsoft.com/office/drawing/2014/main" id="{63AF1CCC-B8DC-4A74-987D-7305A3E0FAE8}"/>
              </a:ext>
            </a:extLst>
          </p:cNvPr>
          <p:cNvSpPr>
            <a:spLocks xmlns:a="http://schemas.openxmlformats.org/drawingml/2006/main" noGrp="1"/>
          </p:cNvSpPr>
          <p:nvPr/>
        </p:nvSpPr>
        <p:spPr>
          <a:xfrm xmlns:a="http://schemas.openxmlformats.org/drawingml/2006/main">
            <a:off x="7715250" y="2495550"/>
            <a:ext cx="33909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The question it answers</a:t>
            </a:r>
          </a:p>
        </p:txBody>
      </p:sp>
      <p:sp>
        <p:nvSpPr>
          <p:cNvPr id="11" name="">
            <a:extLst xmlns:a="http://schemas.openxmlformats.org/drawingml/2006/main">
              <a:ext uri="{FF2B5EF4-FFF2-40B4-BE49-F238E27FC236}">
                <a16:creationId xmlns:a16="http://schemas.microsoft.com/office/drawing/2014/main" id="{8F349B61-30C9-4CCA-BAF9-3A5C6D2772D1}"/>
              </a:ext>
            </a:extLst>
          </p:cNvPr>
          <p:cNvSpPr>
            <a:spLocks xmlns:a="http://schemas.openxmlformats.org/drawingml/2006/main" noGrp="1"/>
          </p:cNvSpPr>
          <p:nvPr/>
        </p:nvSpPr>
        <p:spPr>
          <a:xfrm xmlns:a="http://schemas.openxmlformats.org/drawingml/2006/main">
            <a:off x="723900" y="2819400"/>
            <a:ext cx="1038225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E0ED294-8FF3-4EA6-86BC-4669B0B03444}"/>
              </a:ext>
            </a:extLst>
          </p:cNvPr>
          <p:cNvSpPr>
            <a:spLocks xmlns:a="http://schemas.openxmlformats.org/drawingml/2006/main" noGrp="1"/>
          </p:cNvSpPr>
          <p:nvPr/>
        </p:nvSpPr>
        <p:spPr>
          <a:xfrm xmlns:a="http://schemas.openxmlformats.org/drawingml/2006/main">
            <a:off x="723900" y="306705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3058"/>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First assembly</a:t>
            </a:r>
          </a:p>
        </p:txBody>
      </p:sp>
      <p:sp>
        <p:nvSpPr>
          <p:cNvPr id="13" name="">
            <a:extLst xmlns:a="http://schemas.openxmlformats.org/drawingml/2006/main">
              <a:ext uri="{FF2B5EF4-FFF2-40B4-BE49-F238E27FC236}">
                <a16:creationId xmlns:a16="http://schemas.microsoft.com/office/drawing/2014/main" id="{F498984C-0843-4586-9039-3BC1F5B52FE5}"/>
              </a:ext>
            </a:extLst>
          </p:cNvPr>
          <p:cNvSpPr>
            <a:spLocks xmlns:a="http://schemas.openxmlformats.org/drawingml/2006/main" noGrp="1"/>
          </p:cNvSpPr>
          <p:nvPr/>
        </p:nvSpPr>
        <p:spPr>
          <a:xfrm xmlns:a="http://schemas.openxmlformats.org/drawingml/2006/main">
            <a:off x="3048000" y="3067050"/>
            <a:ext cx="4381500" cy="838200"/>
          </a:xfrm>
          <a:prstGeom xmlns:a="http://schemas.openxmlformats.org/drawingml/2006/main" prst="roundRect">
            <a:avLst>
              <a:gd name="adj" fmla="val 1363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Every planned shot placed in story order, at rough length. Structure not yet judged.</a:t>
            </a:r>
          </a:p>
        </p:txBody>
      </p:sp>
      <p:sp>
        <p:nvSpPr>
          <p:cNvPr id="14" name="">
            <a:extLst xmlns:a="http://schemas.openxmlformats.org/drawingml/2006/main">
              <a:ext uri="{FF2B5EF4-FFF2-40B4-BE49-F238E27FC236}">
                <a16:creationId xmlns:a16="http://schemas.microsoft.com/office/drawing/2014/main" id="{23184C92-7E66-47F8-890C-0AE2C789E018}"/>
              </a:ext>
            </a:extLst>
          </p:cNvPr>
          <p:cNvSpPr>
            <a:spLocks xmlns:a="http://schemas.openxmlformats.org/drawingml/2006/main" noGrp="1"/>
          </p:cNvSpPr>
          <p:nvPr/>
        </p:nvSpPr>
        <p:spPr>
          <a:xfrm xmlns:a="http://schemas.openxmlformats.org/drawingml/2006/main">
            <a:off x="7715250" y="3067050"/>
            <a:ext cx="3390900" cy="838200"/>
          </a:xfrm>
          <a:prstGeom xmlns:a="http://schemas.openxmlformats.org/drawingml/2006/main" prst="roundRect">
            <a:avLst>
              <a:gd name="adj" fmla="val 1363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C7831A"/>
                </a:solidFill>
                <a:latin typeface="Aptos"/>
                <a:ea typeface="Aptos"/>
                <a:cs typeface="Aptos"/>
              </a:defRPr>
            </a:pPr>
            <a:r>
              <a:rPr sz="1200" b="0">
                <a:solidFill>
                  <a:srgbClr val="C7831A"/>
                </a:solidFill>
                <a:latin typeface="Aptos"/>
                <a:ea typeface="Aptos"/>
                <a:cs typeface="Aptos"/>
              </a:rPr>
              <a:t>Does the material exist and is it in the right order?</a:t>
            </a:r>
          </a:p>
        </p:txBody>
      </p:sp>
      <p:sp>
        <p:nvSpPr>
          <p:cNvPr id="15" name="">
            <a:extLst xmlns:a="http://schemas.openxmlformats.org/drawingml/2006/main">
              <a:ext uri="{FF2B5EF4-FFF2-40B4-BE49-F238E27FC236}">
                <a16:creationId xmlns:a16="http://schemas.microsoft.com/office/drawing/2014/main" id="{FA9B5940-86C7-4929-A011-3024AFEB58C8}"/>
              </a:ext>
            </a:extLst>
          </p:cNvPr>
          <p:cNvSpPr>
            <a:spLocks xmlns:a="http://schemas.openxmlformats.org/drawingml/2006/main" noGrp="1"/>
          </p:cNvSpPr>
          <p:nvPr/>
        </p:nvSpPr>
        <p:spPr>
          <a:xfrm xmlns:a="http://schemas.openxmlformats.org/drawingml/2006/main">
            <a:off x="723900" y="388620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3E07AEC-9CFC-4A7E-BE1C-B5424A117D64}"/>
              </a:ext>
            </a:extLst>
          </p:cNvPr>
          <p:cNvSpPr>
            <a:spLocks xmlns:a="http://schemas.openxmlformats.org/drawingml/2006/main" noGrp="1"/>
          </p:cNvSpPr>
          <p:nvPr/>
        </p:nvSpPr>
        <p:spPr>
          <a:xfrm xmlns:a="http://schemas.openxmlformats.org/drawingml/2006/main">
            <a:off x="723900" y="401955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3058"/>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Rough cut</a:t>
            </a:r>
          </a:p>
        </p:txBody>
      </p:sp>
      <p:sp>
        <p:nvSpPr>
          <p:cNvPr id="17" name="">
            <a:extLst xmlns:a="http://schemas.openxmlformats.org/drawingml/2006/main">
              <a:ext uri="{FF2B5EF4-FFF2-40B4-BE49-F238E27FC236}">
                <a16:creationId xmlns:a16="http://schemas.microsoft.com/office/drawing/2014/main" id="{59140CA0-858A-4E58-96AB-9FEF8684B34D}"/>
              </a:ext>
            </a:extLst>
          </p:cNvPr>
          <p:cNvSpPr>
            <a:spLocks xmlns:a="http://schemas.openxmlformats.org/drawingml/2006/main" noGrp="1"/>
          </p:cNvSpPr>
          <p:nvPr/>
        </p:nvSpPr>
        <p:spPr>
          <a:xfrm xmlns:a="http://schemas.openxmlformats.org/drawingml/2006/main">
            <a:off x="3048000" y="4019550"/>
            <a:ext cx="4381500" cy="838200"/>
          </a:xfrm>
          <a:prstGeom xmlns:a="http://schemas.openxmlformats.org/drawingml/2006/main" prst="roundRect">
            <a:avLst>
              <a:gd name="adj" fmla="val 1363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Story and structure decided; pacing tightened. Sound, colour and titles still open.</a:t>
            </a:r>
          </a:p>
        </p:txBody>
      </p:sp>
      <p:sp>
        <p:nvSpPr>
          <p:cNvPr id="18" name="">
            <a:extLst xmlns:a="http://schemas.openxmlformats.org/drawingml/2006/main">
              <a:ext uri="{FF2B5EF4-FFF2-40B4-BE49-F238E27FC236}">
                <a16:creationId xmlns:a16="http://schemas.microsoft.com/office/drawing/2014/main" id="{B666C6EC-26B7-42EF-BFE5-5ADA62B61594}"/>
              </a:ext>
            </a:extLst>
          </p:cNvPr>
          <p:cNvSpPr>
            <a:spLocks xmlns:a="http://schemas.openxmlformats.org/drawingml/2006/main" noGrp="1"/>
          </p:cNvSpPr>
          <p:nvPr/>
        </p:nvSpPr>
        <p:spPr>
          <a:xfrm xmlns:a="http://schemas.openxmlformats.org/drawingml/2006/main">
            <a:off x="7715250" y="4019550"/>
            <a:ext cx="3390900" cy="838200"/>
          </a:xfrm>
          <a:prstGeom xmlns:a="http://schemas.openxmlformats.org/drawingml/2006/main" prst="roundRect">
            <a:avLst>
              <a:gd name="adj" fmla="val 1363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C7831A"/>
                </a:solidFill>
                <a:latin typeface="Aptos"/>
                <a:ea typeface="Aptos"/>
                <a:cs typeface="Aptos"/>
              </a:defRPr>
            </a:pPr>
            <a:r>
              <a:rPr sz="1200" b="0">
                <a:solidFill>
                  <a:srgbClr val="C7831A"/>
                </a:solidFill>
                <a:latin typeface="Aptos"/>
                <a:ea typeface="Aptos"/>
                <a:cs typeface="Aptos"/>
              </a:rPr>
              <a:t>Does the story work at this length, in this order?</a:t>
            </a:r>
          </a:p>
        </p:txBody>
      </p:sp>
      <p:sp>
        <p:nvSpPr>
          <p:cNvPr id="19" name="">
            <a:extLst xmlns:a="http://schemas.openxmlformats.org/drawingml/2006/main">
              <a:ext uri="{FF2B5EF4-FFF2-40B4-BE49-F238E27FC236}">
                <a16:creationId xmlns:a16="http://schemas.microsoft.com/office/drawing/2014/main" id="{D594E253-6E05-471A-9F2A-56C24E752C52}"/>
              </a:ext>
            </a:extLst>
          </p:cNvPr>
          <p:cNvSpPr>
            <a:spLocks xmlns:a="http://schemas.openxmlformats.org/drawingml/2006/main" noGrp="1"/>
          </p:cNvSpPr>
          <p:nvPr/>
        </p:nvSpPr>
        <p:spPr>
          <a:xfrm xmlns:a="http://schemas.openxmlformats.org/drawingml/2006/main">
            <a:off x="723900" y="483870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09212915-B45E-4C4B-8685-2567FEADAD77}"/>
              </a:ext>
            </a:extLst>
          </p:cNvPr>
          <p:cNvSpPr>
            <a:spLocks xmlns:a="http://schemas.openxmlformats.org/drawingml/2006/main" noGrp="1"/>
          </p:cNvSpPr>
          <p:nvPr/>
        </p:nvSpPr>
        <p:spPr>
          <a:xfrm xmlns:a="http://schemas.openxmlformats.org/drawingml/2006/main">
            <a:off x="723900" y="497205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3058"/>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Fine cut</a:t>
            </a:r>
          </a:p>
        </p:txBody>
      </p:sp>
      <p:sp>
        <p:nvSpPr>
          <p:cNvPr id="21" name="">
            <a:extLst xmlns:a="http://schemas.openxmlformats.org/drawingml/2006/main">
              <a:ext uri="{FF2B5EF4-FFF2-40B4-BE49-F238E27FC236}">
                <a16:creationId xmlns:a16="http://schemas.microsoft.com/office/drawing/2014/main" id="{CA44D5C9-7C17-49AE-9E86-938C3DE26FA5}"/>
              </a:ext>
            </a:extLst>
          </p:cNvPr>
          <p:cNvSpPr>
            <a:spLocks xmlns:a="http://schemas.openxmlformats.org/drawingml/2006/main" noGrp="1"/>
          </p:cNvSpPr>
          <p:nvPr/>
        </p:nvSpPr>
        <p:spPr>
          <a:xfrm xmlns:a="http://schemas.openxmlformats.org/drawingml/2006/main">
            <a:off x="3048000" y="4972050"/>
            <a:ext cx="4381500" cy="838200"/>
          </a:xfrm>
          <a:prstGeom xmlns:a="http://schemas.openxmlformats.org/drawingml/2006/main" prst="roundRect">
            <a:avLst>
              <a:gd name="adj" fmla="val 1363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Picture locked. Only sound, colour and finishing remain.</a:t>
            </a:r>
          </a:p>
        </p:txBody>
      </p:sp>
      <p:sp>
        <p:nvSpPr>
          <p:cNvPr id="22" name="">
            <a:extLst xmlns:a="http://schemas.openxmlformats.org/drawingml/2006/main">
              <a:ext uri="{FF2B5EF4-FFF2-40B4-BE49-F238E27FC236}">
                <a16:creationId xmlns:a16="http://schemas.microsoft.com/office/drawing/2014/main" id="{402092CA-EDF0-4C8F-94E2-404BB6257C6D}"/>
              </a:ext>
            </a:extLst>
          </p:cNvPr>
          <p:cNvSpPr>
            <a:spLocks xmlns:a="http://schemas.openxmlformats.org/drawingml/2006/main" noGrp="1"/>
          </p:cNvSpPr>
          <p:nvPr/>
        </p:nvSpPr>
        <p:spPr>
          <a:xfrm xmlns:a="http://schemas.openxmlformats.org/drawingml/2006/main">
            <a:off x="7715250" y="4972050"/>
            <a:ext cx="3390900" cy="838200"/>
          </a:xfrm>
          <a:prstGeom xmlns:a="http://schemas.openxmlformats.org/drawingml/2006/main" prst="roundRect">
            <a:avLst>
              <a:gd name="adj" fmla="val 1363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C7831A"/>
                </a:solidFill>
                <a:latin typeface="Aptos"/>
                <a:ea typeface="Aptos"/>
                <a:cs typeface="Aptos"/>
              </a:defRPr>
            </a:pPr>
            <a:r>
              <a:rPr sz="1200" b="0">
                <a:solidFill>
                  <a:srgbClr val="C7831A"/>
                </a:solidFill>
                <a:latin typeface="Aptos"/>
                <a:ea typeface="Aptos"/>
                <a:cs typeface="Aptos"/>
              </a:rPr>
              <a:t>Is every remaining change cosmetic, not structural?</a:t>
            </a:r>
          </a:p>
        </p:txBody>
      </p:sp>
      <p:sp>
        <p:nvSpPr>
          <p:cNvPr id="23" name="">
            <a:extLst xmlns:a="http://schemas.openxmlformats.org/drawingml/2006/main">
              <a:ext uri="{FF2B5EF4-FFF2-40B4-BE49-F238E27FC236}">
                <a16:creationId xmlns:a16="http://schemas.microsoft.com/office/drawing/2014/main" id="{6C4DE25B-F748-4012-8FB7-052229A0A75A}"/>
              </a:ext>
            </a:extLst>
          </p:cNvPr>
          <p:cNvSpPr>
            <a:spLocks xmlns:a="http://schemas.openxmlformats.org/drawingml/2006/main" noGrp="1"/>
          </p:cNvSpPr>
          <p:nvPr/>
        </p:nvSpPr>
        <p:spPr>
          <a:xfrm xmlns:a="http://schemas.openxmlformats.org/drawingml/2006/main">
            <a:off x="723900" y="579120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873308535"/>
      </p:ext>
    </p:extLst>
  </p:cSld>
</p:sld>
</file>

<file path=ppt/slides/slide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645DD65-C326-40C9-A962-02653B4BAEB1}"/>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270AC15-D9E7-4477-B0E5-5A042277C07E}"/>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158E196-8B97-461C-BC0C-14786115A10E}"/>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04</a:t>
            </a:r>
          </a:p>
        </p:txBody>
      </p:sp>
      <p:sp>
        <p:nvSpPr>
          <p:cNvPr id="4" name="">
            <a:extLst xmlns:a="http://schemas.openxmlformats.org/drawingml/2006/main">
              <a:ext uri="{FF2B5EF4-FFF2-40B4-BE49-F238E27FC236}">
                <a16:creationId xmlns:a16="http://schemas.microsoft.com/office/drawing/2014/main" id="{94952711-B071-4011-AFE9-66CA3C2C10E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What a first assembly is actually for</a:t>
            </a:r>
          </a:p>
        </p:txBody>
      </p:sp>
      <p:sp>
        <p:nvSpPr>
          <p:cNvPr id="5" name="">
            <a:extLst xmlns:a="http://schemas.openxmlformats.org/drawingml/2006/main">
              <a:ext uri="{FF2B5EF4-FFF2-40B4-BE49-F238E27FC236}">
                <a16:creationId xmlns:a16="http://schemas.microsoft.com/office/drawing/2014/main" id="{8E3D663E-8638-4808-BF7A-C4142FD204AB}"/>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It exists to be looked at critically, not to already be good.</a:t>
            </a:r>
          </a:p>
        </p:txBody>
      </p:sp>
      <p:sp>
        <p:nvSpPr>
          <p:cNvPr id="6" name="">
            <a:extLst xmlns:a="http://schemas.openxmlformats.org/drawingml/2006/main">
              <a:ext uri="{FF2B5EF4-FFF2-40B4-BE49-F238E27FC236}">
                <a16:creationId xmlns:a16="http://schemas.microsoft.com/office/drawing/2014/main" id="{CF4654C7-5063-4347-8D92-66CFD9877639}"/>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FFE16F2-8F08-4BCE-BFA0-0254FB35C8DA}"/>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3A7248B-A883-4495-9CC5-C388DB7D9AF4}"/>
              </a:ext>
            </a:extLst>
          </p:cNvPr>
          <p:cNvSpPr>
            <a:spLocks xmlns:a="http://schemas.openxmlformats.org/drawingml/2006/main" noGrp="1"/>
          </p:cNvSpPr>
          <p:nvPr/>
        </p:nvSpPr>
        <p:spPr>
          <a:xfrm xmlns:a="http://schemas.openxmlformats.org/drawingml/2006/main">
            <a:off x="533400" y="2495550"/>
            <a:ext cx="10287000" cy="742950"/>
          </a:xfrm>
          <a:prstGeom xmlns:a="http://schemas.openxmlformats.org/drawingml/2006/main" prst="roundRect">
            <a:avLst>
              <a:gd name="adj" fmla="val 15385"/>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first assembly is a container of usable material arranged in a guessed order — its job is to make the cut's real problems visible early, while there is still time and footage to fix them.</a:t>
            </a:r>
          </a:p>
        </p:txBody>
      </p:sp>
      <p:sp>
        <p:nvSpPr>
          <p:cNvPr id="9" name="">
            <a:extLst xmlns:a="http://schemas.openxmlformats.org/drawingml/2006/main">
              <a:ext uri="{FF2B5EF4-FFF2-40B4-BE49-F238E27FC236}">
                <a16:creationId xmlns:a16="http://schemas.microsoft.com/office/drawing/2014/main" id="{02296E86-2BBF-4487-82D5-5E06628A25EE}"/>
              </a:ext>
            </a:extLst>
          </p:cNvPr>
          <p:cNvSpPr>
            <a:spLocks xmlns:a="http://schemas.openxmlformats.org/drawingml/2006/main" noGrp="1"/>
          </p:cNvSpPr>
          <p:nvPr/>
        </p:nvSpPr>
        <p:spPr>
          <a:xfrm xmlns:a="http://schemas.openxmlformats.org/drawingml/2006/main">
            <a:off x="533400"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8866152F-8EE5-46C5-A6E2-2E377876C624}"/>
              </a:ext>
            </a:extLst>
          </p:cNvPr>
          <p:cNvSpPr>
            <a:spLocks xmlns:a="http://schemas.openxmlformats.org/drawingml/2006/main" noGrp="1"/>
          </p:cNvSpPr>
          <p:nvPr/>
        </p:nvSpPr>
        <p:spPr>
          <a:xfrm xmlns:a="http://schemas.openxmlformats.org/drawingml/2006/main">
            <a:off x="742950" y="36957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533D579-8A6A-45ED-87EB-7ACD2077AA95}"/>
              </a:ext>
            </a:extLst>
          </p:cNvPr>
          <p:cNvSpPr>
            <a:spLocks xmlns:a="http://schemas.openxmlformats.org/drawingml/2006/main" noGrp="1"/>
          </p:cNvSpPr>
          <p:nvPr/>
        </p:nvSpPr>
        <p:spPr>
          <a:xfrm xmlns:a="http://schemas.openxmlformats.org/drawingml/2006/main">
            <a:off x="742950"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Common mistake</a:t>
            </a:r>
          </a:p>
        </p:txBody>
      </p:sp>
      <p:sp>
        <p:nvSpPr>
          <p:cNvPr id="12" name="">
            <a:extLst xmlns:a="http://schemas.openxmlformats.org/drawingml/2006/main">
              <a:ext uri="{FF2B5EF4-FFF2-40B4-BE49-F238E27FC236}">
                <a16:creationId xmlns:a16="http://schemas.microsoft.com/office/drawing/2014/main" id="{09587076-97E3-4A0B-BFF6-C1FE1DC87BB2}"/>
              </a:ext>
            </a:extLst>
          </p:cNvPr>
          <p:cNvSpPr>
            <a:spLocks xmlns:a="http://schemas.openxmlformats.org/drawingml/2006/main" noGrp="1"/>
          </p:cNvSpPr>
          <p:nvPr/>
        </p:nvSpPr>
        <p:spPr>
          <a:xfrm xmlns:a="http://schemas.openxmlformats.org/drawingml/2006/main">
            <a:off x="742950"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Treating an incomplete or rough-looking assembly as a failure, and hiding it instead of screening it.</a:t>
            </a:r>
          </a:p>
        </p:txBody>
      </p:sp>
      <p:sp>
        <p:nvSpPr>
          <p:cNvPr id="13" name="">
            <a:extLst xmlns:a="http://schemas.openxmlformats.org/drawingml/2006/main">
              <a:ext uri="{FF2B5EF4-FFF2-40B4-BE49-F238E27FC236}">
                <a16:creationId xmlns:a16="http://schemas.microsoft.com/office/drawing/2014/main" id="{321841C9-9208-408A-B4D8-D03B06431B20}"/>
              </a:ext>
            </a:extLst>
          </p:cNvPr>
          <p:cNvSpPr>
            <a:spLocks xmlns:a="http://schemas.openxmlformats.org/drawingml/2006/main" noGrp="1"/>
          </p:cNvSpPr>
          <p:nvPr/>
        </p:nvSpPr>
        <p:spPr>
          <a:xfrm xmlns:a="http://schemas.openxmlformats.org/drawingml/2006/main">
            <a:off x="6372225"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C48A5AD2-F276-4158-B9D3-9B8A80AF59B6}"/>
              </a:ext>
            </a:extLst>
          </p:cNvPr>
          <p:cNvSpPr>
            <a:spLocks xmlns:a="http://schemas.openxmlformats.org/drawingml/2006/main" noGrp="1"/>
          </p:cNvSpPr>
          <p:nvPr/>
        </p:nvSpPr>
        <p:spPr>
          <a:xfrm xmlns:a="http://schemas.openxmlformats.org/drawingml/2006/main">
            <a:off x="6581775" y="3695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F9954F9-CB5B-4749-BAA3-19A08E0D1E8D}"/>
              </a:ext>
            </a:extLst>
          </p:cNvPr>
          <p:cNvSpPr>
            <a:spLocks xmlns:a="http://schemas.openxmlformats.org/drawingml/2006/main" noGrp="1"/>
          </p:cNvSpPr>
          <p:nvPr/>
        </p:nvSpPr>
        <p:spPr>
          <a:xfrm xmlns:a="http://schemas.openxmlformats.org/drawingml/2006/main">
            <a:off x="6581775"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Correct posture</a:t>
            </a:r>
          </a:p>
        </p:txBody>
      </p:sp>
      <p:sp>
        <p:nvSpPr>
          <p:cNvPr id="16" name="">
            <a:extLst xmlns:a="http://schemas.openxmlformats.org/drawingml/2006/main">
              <a:ext uri="{FF2B5EF4-FFF2-40B4-BE49-F238E27FC236}">
                <a16:creationId xmlns:a16="http://schemas.microsoft.com/office/drawing/2014/main" id="{4E6E4D97-1350-426E-9575-04C34FB8221B}"/>
              </a:ext>
            </a:extLst>
          </p:cNvPr>
          <p:cNvSpPr>
            <a:spLocks xmlns:a="http://schemas.openxmlformats.org/drawingml/2006/main" noGrp="1"/>
          </p:cNvSpPr>
          <p:nvPr/>
        </p:nvSpPr>
        <p:spPr>
          <a:xfrm xmlns:a="http://schemas.openxmlformats.org/drawingml/2006/main">
            <a:off x="6581775"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Bring it in exactly as rough as it is. A polished-looking assembly that hides a structural problem wastes the one chance to catch that problem cheaply.</a:t>
            </a:r>
          </a:p>
        </p:txBody>
      </p:sp>
      <p:sp>
        <p:nvSpPr>
          <p:cNvPr id="17" name="">
            <a:extLst xmlns:a="http://schemas.openxmlformats.org/drawingml/2006/main">
              <a:ext uri="{FF2B5EF4-FFF2-40B4-BE49-F238E27FC236}">
                <a16:creationId xmlns:a16="http://schemas.microsoft.com/office/drawing/2014/main" id="{7A15E9DF-5363-483E-9D64-A1FF85E3B07B}"/>
              </a:ext>
            </a:extLst>
          </p:cNvPr>
          <p:cNvSpPr>
            <a:spLocks xmlns:a="http://schemas.openxmlformats.org/drawingml/2006/main" noGrp="1"/>
          </p:cNvSpPr>
          <p:nvPr/>
        </p:nvSpPr>
        <p:spPr>
          <a:xfrm xmlns:a="http://schemas.openxmlformats.org/drawingml/2006/main">
            <a:off x="533400" y="5772150"/>
            <a:ext cx="10287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This session's screening only works if what you bring is genuinely still a first assembly, not a disguised rough cut.</a:t>
            </a:r>
          </a:p>
        </p:txBody>
      </p:sp>
    </p:spTree>
    <p:extLst>
      <p:ext uri="{BB962C8B-B14F-4D97-AF65-F5344CB8AC3E}">
        <p14:creationId xmlns:p14="http://schemas.microsoft.com/office/powerpoint/2010/main" val="1291921515"/>
      </p:ext>
    </p:extLst>
  </p:cSld>
</p:sld>
</file>

<file path=ppt/slides/slide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BB61C7D-0A09-41DD-8707-19DC1B762DC1}"/>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1DE4CD2-E560-4AC1-983A-379A3E3B90C4}"/>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14C7DB5-4BB7-4632-9263-C78E801F16D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05</a:t>
            </a:r>
          </a:p>
        </p:txBody>
      </p:sp>
      <p:sp>
        <p:nvSpPr>
          <p:cNvPr id="4" name="">
            <a:extLst xmlns:a="http://schemas.openxmlformats.org/drawingml/2006/main">
              <a:ext uri="{FF2B5EF4-FFF2-40B4-BE49-F238E27FC236}">
                <a16:creationId xmlns:a16="http://schemas.microsoft.com/office/drawing/2014/main" id="{9D0E4D2C-D2F7-4B35-83D2-9054C7152C4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Critique vocabulary, term 1 — framing</a:t>
            </a:r>
          </a:p>
        </p:txBody>
      </p:sp>
      <p:sp>
        <p:nvSpPr>
          <p:cNvPr id="5" name="">
            <a:extLst xmlns:a="http://schemas.openxmlformats.org/drawingml/2006/main">
              <a:ext uri="{FF2B5EF4-FFF2-40B4-BE49-F238E27FC236}">
                <a16:creationId xmlns:a16="http://schemas.microsoft.com/office/drawing/2014/main" id="{C3A41A1F-61CB-4D9B-9AE8-458C3E4FC496}"/>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In a critique, framing means the frame chosen from what you shot, not the shot itself.</a:t>
            </a:r>
          </a:p>
        </p:txBody>
      </p:sp>
      <p:sp>
        <p:nvSpPr>
          <p:cNvPr id="6" name="">
            <a:extLst xmlns:a="http://schemas.openxmlformats.org/drawingml/2006/main">
              <a:ext uri="{FF2B5EF4-FFF2-40B4-BE49-F238E27FC236}">
                <a16:creationId xmlns:a16="http://schemas.microsoft.com/office/drawing/2014/main" id="{5A942723-D31D-4F16-A52D-6BA85C1F75E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5CD0F7F-E147-41DD-A45B-A2BC9276B926}"/>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386b72f7f8c4b45"/>
          <a:srcRect xmlns:a="http://schemas.openxmlformats.org/drawingml/2006/main" l="4922" t="0" r="4922"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74D8EC00-2CDD-45CD-BE90-33754D4E9021}"/>
              </a:ext>
            </a:extLst>
          </p:cNvPr>
          <p:cNvSpPr>
            <a:spLocks xmlns:a="http://schemas.openxmlformats.org/drawingml/2006/main" noGrp="1"/>
          </p:cNvSpPr>
          <p:nvPr/>
        </p:nvSpPr>
        <p:spPr>
          <a:xfrm xmlns:a="http://schemas.openxmlformats.org/drawingml/2006/main">
            <a:off x="533400" y="2495550"/>
            <a:ext cx="6000750" cy="1028700"/>
          </a:xfrm>
          <a:prstGeom xmlns:a="http://schemas.openxmlformats.org/drawingml/2006/main" prst="roundRect">
            <a:avLst>
              <a:gd name="adj" fmla="val 11111"/>
            </a:avLst>
          </a:prstGeom>
          <a:noFill xmlns:a="http://schemas.openxmlformats.org/drawingml/2006/main"/>
          <a:ln xmlns:a="http://schemas.openxmlformats.org/drawingml/2006/main" w="0">
            <a:noFill/>
            <a:prstDash val="solid"/>
          </a:ln>
        </p:spPr>
        <p:txBody>
          <a:bodyPr xmlns:a="http://schemas.openxmlformats.org/drawingml/2006/main">
            <a:normAutofit fontScale="95178"/>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An editor reframes a scene the moment they choose which shot, and which portion of it, represents a beat. Headroom, looking room and what sits at frame edges all change with that choice — without touching the camera again.</a:t>
            </a:r>
          </a:p>
        </p:txBody>
      </p:sp>
      <p:sp>
        <p:nvSpPr>
          <p:cNvPr id="10" name="">
            <a:extLst xmlns:a="http://schemas.openxmlformats.org/drawingml/2006/main">
              <a:ext uri="{FF2B5EF4-FFF2-40B4-BE49-F238E27FC236}">
                <a16:creationId xmlns:a16="http://schemas.microsoft.com/office/drawing/2014/main" id="{44E40EF0-B0FE-496F-B441-A968B6E5542F}"/>
              </a:ext>
            </a:extLst>
          </p:cNvPr>
          <p:cNvSpPr>
            <a:spLocks xmlns:a="http://schemas.openxmlformats.org/drawingml/2006/main" noGrp="1"/>
          </p:cNvSpPr>
          <p:nvPr/>
        </p:nvSpPr>
        <p:spPr>
          <a:xfrm xmlns:a="http://schemas.openxmlformats.org/drawingml/2006/main">
            <a:off x="533400" y="36576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CA926533-7EA4-44A8-93EE-2AA916ABD2A8}"/>
              </a:ext>
            </a:extLst>
          </p:cNvPr>
          <p:cNvSpPr>
            <a:spLocks xmlns:a="http://schemas.openxmlformats.org/drawingml/2006/main" noGrp="1"/>
          </p:cNvSpPr>
          <p:nvPr/>
        </p:nvSpPr>
        <p:spPr>
          <a:xfrm xmlns:a="http://schemas.openxmlformats.org/drawingml/2006/main">
            <a:off x="742950" y="38671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21BE506-CFE4-45C5-B2AA-A696937DE382}"/>
              </a:ext>
            </a:extLst>
          </p:cNvPr>
          <p:cNvSpPr>
            <a:spLocks xmlns:a="http://schemas.openxmlformats.org/drawingml/2006/main" noGrp="1"/>
          </p:cNvSpPr>
          <p:nvPr/>
        </p:nvSpPr>
        <p:spPr>
          <a:xfrm xmlns:a="http://schemas.openxmlformats.org/drawingml/2006/main">
            <a:off x="742950" y="40576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Ask in critique</a:t>
            </a:r>
          </a:p>
        </p:txBody>
      </p:sp>
      <p:sp>
        <p:nvSpPr>
          <p:cNvPr id="13" name="">
            <a:extLst xmlns:a="http://schemas.openxmlformats.org/drawingml/2006/main">
              <a:ext uri="{FF2B5EF4-FFF2-40B4-BE49-F238E27FC236}">
                <a16:creationId xmlns:a16="http://schemas.microsoft.com/office/drawing/2014/main" id="{C3CE8FA5-76A6-4D24-874C-7F6E7020AEFE}"/>
              </a:ext>
            </a:extLst>
          </p:cNvPr>
          <p:cNvSpPr>
            <a:spLocks xmlns:a="http://schemas.openxmlformats.org/drawingml/2006/main" noGrp="1"/>
          </p:cNvSpPr>
          <p:nvPr/>
        </p:nvSpPr>
        <p:spPr>
          <a:xfrm xmlns:a="http://schemas.openxmlformats.org/drawingml/2006/main">
            <a:off x="742950" y="44386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Does this frame include everything the beat needs and exclude everything that competes with it?</a:t>
            </a:r>
          </a:p>
        </p:txBody>
      </p:sp>
      <p:sp>
        <p:nvSpPr>
          <p:cNvPr id="14" name="">
            <a:extLst xmlns:a="http://schemas.openxmlformats.org/drawingml/2006/main">
              <a:ext uri="{FF2B5EF4-FFF2-40B4-BE49-F238E27FC236}">
                <a16:creationId xmlns:a16="http://schemas.microsoft.com/office/drawing/2014/main" id="{1674D7C9-87E8-4103-9D01-BD5AB206160B}"/>
              </a:ext>
            </a:extLst>
          </p:cNvPr>
          <p:cNvSpPr>
            <a:spLocks xmlns:a="http://schemas.openxmlformats.org/drawingml/2006/main" noGrp="1"/>
          </p:cNvSpPr>
          <p:nvPr/>
        </p:nvSpPr>
        <p:spPr>
          <a:xfrm xmlns:a="http://schemas.openxmlformats.org/drawingml/2006/main">
            <a:off x="533400" y="48006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B6B6EDB8-2036-4159-9138-350607F89205}"/>
              </a:ext>
            </a:extLst>
          </p:cNvPr>
          <p:cNvSpPr>
            <a:spLocks xmlns:a="http://schemas.openxmlformats.org/drawingml/2006/main" noGrp="1"/>
          </p:cNvSpPr>
          <p:nvPr/>
        </p:nvSpPr>
        <p:spPr>
          <a:xfrm xmlns:a="http://schemas.openxmlformats.org/drawingml/2006/main">
            <a:off x="742950" y="50101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A64385F-D787-4163-A07B-EC51B4B2FCB6}"/>
              </a:ext>
            </a:extLst>
          </p:cNvPr>
          <p:cNvSpPr>
            <a:spLocks xmlns:a="http://schemas.openxmlformats.org/drawingml/2006/main" noGrp="1"/>
          </p:cNvSpPr>
          <p:nvPr/>
        </p:nvSpPr>
        <p:spPr>
          <a:xfrm xmlns:a="http://schemas.openxmlformats.org/drawingml/2006/main">
            <a:off x="742950" y="52006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Common flaw</a:t>
            </a:r>
          </a:p>
        </p:txBody>
      </p:sp>
      <p:sp>
        <p:nvSpPr>
          <p:cNvPr id="17" name="">
            <a:extLst xmlns:a="http://schemas.openxmlformats.org/drawingml/2006/main">
              <a:ext uri="{FF2B5EF4-FFF2-40B4-BE49-F238E27FC236}">
                <a16:creationId xmlns:a16="http://schemas.microsoft.com/office/drawing/2014/main" id="{E0D9DD99-76A7-4495-A2FC-BC04BCC4260D}"/>
              </a:ext>
            </a:extLst>
          </p:cNvPr>
          <p:cNvSpPr>
            <a:spLocks xmlns:a="http://schemas.openxmlformats.org/drawingml/2006/main" noGrp="1"/>
          </p:cNvSpPr>
          <p:nvPr/>
        </p:nvSpPr>
        <p:spPr>
          <a:xfrm xmlns:a="http://schemas.openxmlformats.org/drawingml/2006/main">
            <a:off x="742950" y="55816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frame that shows the whole coverage option available, rather than the one the story beat actually needs.</a:t>
            </a:r>
          </a:p>
        </p:txBody>
      </p:sp>
    </p:spTree>
    <p:extLst>
      <p:ext uri="{BB962C8B-B14F-4D97-AF65-F5344CB8AC3E}">
        <p14:creationId xmlns:p14="http://schemas.microsoft.com/office/powerpoint/2010/main" val="520547451"/>
      </p:ext>
    </p:extLst>
  </p:cSld>
</p:sld>
</file>

<file path=ppt/slides/slide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9EEC3A8-8542-468D-AB49-694AACD48304}"/>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EF73DF3-C9A3-4200-AD51-77B28345377E}"/>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6D403C55-F652-462F-87B5-BBA5200E49E8}"/>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06</a:t>
            </a:r>
          </a:p>
        </p:txBody>
      </p:sp>
      <p:sp>
        <p:nvSpPr>
          <p:cNvPr id="4" name="">
            <a:extLst xmlns:a="http://schemas.openxmlformats.org/drawingml/2006/main">
              <a:ext uri="{FF2B5EF4-FFF2-40B4-BE49-F238E27FC236}">
                <a16:creationId xmlns:a16="http://schemas.microsoft.com/office/drawing/2014/main" id="{EAC3ED4B-AA8D-43D0-A9F3-DD94857B085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Critique vocabulary, term 2 — rhythm</a:t>
            </a:r>
          </a:p>
        </p:txBody>
      </p:sp>
      <p:sp>
        <p:nvSpPr>
          <p:cNvPr id="5" name="">
            <a:extLst xmlns:a="http://schemas.openxmlformats.org/drawingml/2006/main">
              <a:ext uri="{FF2B5EF4-FFF2-40B4-BE49-F238E27FC236}">
                <a16:creationId xmlns:a16="http://schemas.microsoft.com/office/drawing/2014/main" id="{A23DF334-6F99-415A-9C33-51EBD095EC3A}"/>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Rhythm is the pattern of shot durations, not overall speed.</a:t>
            </a:r>
          </a:p>
        </p:txBody>
      </p:sp>
      <p:sp>
        <p:nvSpPr>
          <p:cNvPr id="6" name="">
            <a:extLst xmlns:a="http://schemas.openxmlformats.org/drawingml/2006/main">
              <a:ext uri="{FF2B5EF4-FFF2-40B4-BE49-F238E27FC236}">
                <a16:creationId xmlns:a16="http://schemas.microsoft.com/office/drawing/2014/main" id="{12EF8F05-F221-41DC-9105-8603CCBF6C0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13FCC80-3F25-4832-8B1D-FA69F4AF08DF}"/>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2E575964-0F29-4C44-B8E7-57F1A76361C8}"/>
              </a:ext>
            </a:extLst>
          </p:cNvPr>
          <p:cNvSpPr>
            <a:spLocks xmlns:a="http://schemas.openxmlformats.org/drawingml/2006/main" noGrp="1"/>
          </p:cNvSpPr>
          <p:nvPr/>
        </p:nvSpPr>
        <p:spPr>
          <a:xfrm xmlns:a="http://schemas.openxmlformats.org/drawingml/2006/main">
            <a:off x="533400" y="2495550"/>
            <a:ext cx="1028700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Two cuts can run the same total length and feel completely different: one holds each shot to a settled beat, the other varies duration to match rising or falling tension. Rhythm is that pattern, read across a whole scene.</a:t>
            </a:r>
          </a:p>
        </p:txBody>
      </p:sp>
      <p:sp>
        <p:nvSpPr>
          <p:cNvPr id="9" name="">
            <a:extLst xmlns:a="http://schemas.openxmlformats.org/drawingml/2006/main">
              <a:ext uri="{FF2B5EF4-FFF2-40B4-BE49-F238E27FC236}">
                <a16:creationId xmlns:a16="http://schemas.microsoft.com/office/drawing/2014/main" id="{4FC2B434-BD5B-4BD8-9C09-8A1D180A6E96}"/>
              </a:ext>
            </a:extLst>
          </p:cNvPr>
          <p:cNvSpPr>
            <a:spLocks xmlns:a="http://schemas.openxmlformats.org/drawingml/2006/main" noGrp="1"/>
          </p:cNvSpPr>
          <p:nvPr/>
        </p:nvSpPr>
        <p:spPr>
          <a:xfrm xmlns:a="http://schemas.openxmlformats.org/drawingml/2006/main">
            <a:off x="533400"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120FF896-096D-4832-8FAE-896C95437420}"/>
              </a:ext>
            </a:extLst>
          </p:cNvPr>
          <p:cNvSpPr>
            <a:spLocks xmlns:a="http://schemas.openxmlformats.org/drawingml/2006/main" noGrp="1"/>
          </p:cNvSpPr>
          <p:nvPr/>
        </p:nvSpPr>
        <p:spPr>
          <a:xfrm xmlns:a="http://schemas.openxmlformats.org/drawingml/2006/main">
            <a:off x="742950" y="36957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6FA2648-2A50-42E5-B511-9D53DFFEF16A}"/>
              </a:ext>
            </a:extLst>
          </p:cNvPr>
          <p:cNvSpPr>
            <a:spLocks xmlns:a="http://schemas.openxmlformats.org/drawingml/2006/main" noGrp="1"/>
          </p:cNvSpPr>
          <p:nvPr/>
        </p:nvSpPr>
        <p:spPr>
          <a:xfrm xmlns:a="http://schemas.openxmlformats.org/drawingml/2006/main">
            <a:off x="742950"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Even rhythm</a:t>
            </a:r>
          </a:p>
        </p:txBody>
      </p:sp>
      <p:sp>
        <p:nvSpPr>
          <p:cNvPr id="12" name="">
            <a:extLst xmlns:a="http://schemas.openxmlformats.org/drawingml/2006/main">
              <a:ext uri="{FF2B5EF4-FFF2-40B4-BE49-F238E27FC236}">
                <a16:creationId xmlns:a16="http://schemas.microsoft.com/office/drawing/2014/main" id="{3A99AFFB-B1D0-45A7-8B7F-0598F2462940}"/>
              </a:ext>
            </a:extLst>
          </p:cNvPr>
          <p:cNvSpPr>
            <a:spLocks xmlns:a="http://schemas.openxmlformats.org/drawingml/2006/main" noGrp="1"/>
          </p:cNvSpPr>
          <p:nvPr/>
        </p:nvSpPr>
        <p:spPr>
          <a:xfrm xmlns:a="http://schemas.openxmlformats.org/drawingml/2006/main">
            <a:off x="742950"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Similar shot lengths throughout. Reads as calm, procedural, observational — useful when the content itself should carry attention.</a:t>
            </a:r>
          </a:p>
        </p:txBody>
      </p:sp>
      <p:sp>
        <p:nvSpPr>
          <p:cNvPr id="13" name="">
            <a:extLst xmlns:a="http://schemas.openxmlformats.org/drawingml/2006/main">
              <a:ext uri="{FF2B5EF4-FFF2-40B4-BE49-F238E27FC236}">
                <a16:creationId xmlns:a16="http://schemas.microsoft.com/office/drawing/2014/main" id="{DD35A504-704F-485E-957F-37E0F9909E4B}"/>
              </a:ext>
            </a:extLst>
          </p:cNvPr>
          <p:cNvSpPr>
            <a:spLocks xmlns:a="http://schemas.openxmlformats.org/drawingml/2006/main" noGrp="1"/>
          </p:cNvSpPr>
          <p:nvPr/>
        </p:nvSpPr>
        <p:spPr>
          <a:xfrm xmlns:a="http://schemas.openxmlformats.org/drawingml/2006/main">
            <a:off x="6372225"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DBCB5075-09A8-4C06-A308-C4B48A0F4827}"/>
              </a:ext>
            </a:extLst>
          </p:cNvPr>
          <p:cNvSpPr>
            <a:spLocks xmlns:a="http://schemas.openxmlformats.org/drawingml/2006/main" noGrp="1"/>
          </p:cNvSpPr>
          <p:nvPr/>
        </p:nvSpPr>
        <p:spPr>
          <a:xfrm xmlns:a="http://schemas.openxmlformats.org/drawingml/2006/main">
            <a:off x="6581775" y="3695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D14DAC3-3DE1-4029-8E5C-9F9B86D4D8C4}"/>
              </a:ext>
            </a:extLst>
          </p:cNvPr>
          <p:cNvSpPr>
            <a:spLocks xmlns:a="http://schemas.openxmlformats.org/drawingml/2006/main" noGrp="1"/>
          </p:cNvSpPr>
          <p:nvPr/>
        </p:nvSpPr>
        <p:spPr>
          <a:xfrm xmlns:a="http://schemas.openxmlformats.org/drawingml/2006/main">
            <a:off x="6581775"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Accelerating rhythm</a:t>
            </a:r>
          </a:p>
        </p:txBody>
      </p:sp>
      <p:sp>
        <p:nvSpPr>
          <p:cNvPr id="16" name="">
            <a:extLst xmlns:a="http://schemas.openxmlformats.org/drawingml/2006/main">
              <a:ext uri="{FF2B5EF4-FFF2-40B4-BE49-F238E27FC236}">
                <a16:creationId xmlns:a16="http://schemas.microsoft.com/office/drawing/2014/main" id="{32DA1D27-6B15-4204-B55D-AB4579F93754}"/>
              </a:ext>
            </a:extLst>
          </p:cNvPr>
          <p:cNvSpPr>
            <a:spLocks xmlns:a="http://schemas.openxmlformats.org/drawingml/2006/main" noGrp="1"/>
          </p:cNvSpPr>
          <p:nvPr/>
        </p:nvSpPr>
        <p:spPr>
          <a:xfrm xmlns:a="http://schemas.openxmlformats.org/drawingml/2006/main">
            <a:off x="6581775"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Shot lengths shorten toward a beat. Reads as urgency or climax — and loses force if used everywhere.</a:t>
            </a:r>
          </a:p>
        </p:txBody>
      </p:sp>
      <p:sp>
        <p:nvSpPr>
          <p:cNvPr id="17" name="">
            <a:extLst xmlns:a="http://schemas.openxmlformats.org/drawingml/2006/main">
              <a:ext uri="{FF2B5EF4-FFF2-40B4-BE49-F238E27FC236}">
                <a16:creationId xmlns:a16="http://schemas.microsoft.com/office/drawing/2014/main" id="{EB8776FD-F2E9-481B-A716-2D5C42D495E6}"/>
              </a:ext>
            </a:extLst>
          </p:cNvPr>
          <p:cNvSpPr>
            <a:spLocks xmlns:a="http://schemas.openxmlformats.org/drawingml/2006/main" noGrp="1"/>
          </p:cNvSpPr>
          <p:nvPr/>
        </p:nvSpPr>
        <p:spPr>
          <a:xfrm xmlns:a="http://schemas.openxmlformats.org/drawingml/2006/main">
            <a:off x="533400" y="5772150"/>
            <a:ext cx="10287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In critique: name the pattern first (“shots get shorter here”), then judge whether that pattern matches what the scene needs.</a:t>
            </a:r>
          </a:p>
        </p:txBody>
      </p:sp>
    </p:spTree>
    <p:extLst>
      <p:ext uri="{BB962C8B-B14F-4D97-AF65-F5344CB8AC3E}">
        <p14:creationId xmlns:p14="http://schemas.microsoft.com/office/powerpoint/2010/main" val="914123464"/>
      </p:ext>
    </p:extLst>
  </p:cSld>
</p:sld>
</file>

<file path=ppt/slides/slide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BD81C1DD-7DA0-4B1A-B313-12F7D480669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3D47045-979B-4489-BFCA-502F7679AC19}"/>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B83AECC-C826-4648-89F0-9003B07706D4}"/>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07</a:t>
            </a:r>
          </a:p>
        </p:txBody>
      </p:sp>
      <p:sp>
        <p:nvSpPr>
          <p:cNvPr id="4" name="">
            <a:extLst xmlns:a="http://schemas.openxmlformats.org/drawingml/2006/main">
              <a:ext uri="{FF2B5EF4-FFF2-40B4-BE49-F238E27FC236}">
                <a16:creationId xmlns:a16="http://schemas.microsoft.com/office/drawing/2014/main" id="{D935A0F6-AEB4-4839-9CE5-9E95EAF73931}"/>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Critique vocabulary, term 3 — continuity</a:t>
            </a:r>
          </a:p>
        </p:txBody>
      </p:sp>
      <p:sp>
        <p:nvSpPr>
          <p:cNvPr id="5" name="">
            <a:extLst xmlns:a="http://schemas.openxmlformats.org/drawingml/2006/main">
              <a:ext uri="{FF2B5EF4-FFF2-40B4-BE49-F238E27FC236}">
                <a16:creationId xmlns:a16="http://schemas.microsoft.com/office/drawing/2014/main" id="{213F9C5C-2765-4831-A353-A42A3BC0839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Continuity is whether consecutive shots agree on space, time and direction.</a:t>
            </a:r>
          </a:p>
        </p:txBody>
      </p:sp>
      <p:sp>
        <p:nvSpPr>
          <p:cNvPr id="6" name="">
            <a:extLst xmlns:a="http://schemas.openxmlformats.org/drawingml/2006/main">
              <a:ext uri="{FF2B5EF4-FFF2-40B4-BE49-F238E27FC236}">
                <a16:creationId xmlns:a16="http://schemas.microsoft.com/office/drawing/2014/main" id="{A011D1CD-3B50-4B83-8D22-B24B9936F0C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223528B-1CF8-4BDA-A9A5-CE76BA43BDD2}"/>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2e3a93773c64115"/>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1247F1CE-B298-4610-85F7-9D3EEDECACD6}"/>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98393"/>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cut promises the viewer that two adjoining shots belong to one continuous reality unless it signals otherwise. Screen direction, eyeline and prop or costume state are the checks that promise depends on.</a:t>
            </a:r>
          </a:p>
        </p:txBody>
      </p:sp>
      <p:sp>
        <p:nvSpPr>
          <p:cNvPr id="10" name="">
            <a:extLst xmlns:a="http://schemas.openxmlformats.org/drawingml/2006/main">
              <a:ext uri="{FF2B5EF4-FFF2-40B4-BE49-F238E27FC236}">
                <a16:creationId xmlns:a16="http://schemas.microsoft.com/office/drawing/2014/main" id="{9A4BD9CF-95B1-45B4-933B-FEFC72C8DE6D}"/>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0DF4FE35-CA63-42AF-B300-601A4B38D1B3}"/>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0AEE080-79FD-4EC0-A1C9-415E927C4A45}"/>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Ask in critique</a:t>
            </a:r>
          </a:p>
        </p:txBody>
      </p:sp>
      <p:sp>
        <p:nvSpPr>
          <p:cNvPr id="13" name="">
            <a:extLst xmlns:a="http://schemas.openxmlformats.org/drawingml/2006/main">
              <a:ext uri="{FF2B5EF4-FFF2-40B4-BE49-F238E27FC236}">
                <a16:creationId xmlns:a16="http://schemas.microsoft.com/office/drawing/2014/main" id="{8D64B764-63FD-4573-ABA0-D127BFBD7F5D}"/>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Do consecutive shots agree on which way people and objects are moving, and where they are looking?</a:t>
            </a:r>
          </a:p>
        </p:txBody>
      </p:sp>
      <p:sp>
        <p:nvSpPr>
          <p:cNvPr id="14" name="">
            <a:extLst xmlns:a="http://schemas.openxmlformats.org/drawingml/2006/main">
              <a:ext uri="{FF2B5EF4-FFF2-40B4-BE49-F238E27FC236}">
                <a16:creationId xmlns:a16="http://schemas.microsoft.com/office/drawing/2014/main" id="{DEFAB6CF-830F-4CA5-B072-EB8635D22BC9}"/>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094E8AE3-3BE6-4422-8065-EFE91648E6DB}"/>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67B737E-A921-4A92-85DB-37EE4277A2B1}"/>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Deliberate break</a:t>
            </a:r>
          </a:p>
        </p:txBody>
      </p:sp>
      <p:sp>
        <p:nvSpPr>
          <p:cNvPr id="17" name="">
            <a:extLst xmlns:a="http://schemas.openxmlformats.org/drawingml/2006/main">
              <a:ext uri="{FF2B5EF4-FFF2-40B4-BE49-F238E27FC236}">
                <a16:creationId xmlns:a16="http://schemas.microsoft.com/office/drawing/2014/main" id="{048A4AD3-A913-4627-80D0-E88FCF2D549A}"/>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jump cut or discontinuity can be a choice — but only if it reads as intentional, not as a missed match.</a:t>
            </a:r>
          </a:p>
        </p:txBody>
      </p:sp>
    </p:spTree>
    <p:extLst>
      <p:ext uri="{BB962C8B-B14F-4D97-AF65-F5344CB8AC3E}">
        <p14:creationId xmlns:p14="http://schemas.microsoft.com/office/powerpoint/2010/main" val="367453817"/>
      </p:ext>
    </p:extLst>
  </p:cSld>
</p:sld>
</file>

<file path=ppt/slides/slide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B5CE2041-43A4-4D81-908F-CEB60C83CAF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1693C73-07EC-4F59-B32B-1F024AC2221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FF6F61A-9552-48FB-B6BE-A9686168DC33}"/>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08</a:t>
            </a:r>
          </a:p>
        </p:txBody>
      </p:sp>
      <p:sp>
        <p:nvSpPr>
          <p:cNvPr id="4" name="">
            <a:extLst xmlns:a="http://schemas.openxmlformats.org/drawingml/2006/main">
              <a:ext uri="{FF2B5EF4-FFF2-40B4-BE49-F238E27FC236}">
                <a16:creationId xmlns:a16="http://schemas.microsoft.com/office/drawing/2014/main" id="{E6ED2330-16FA-43CF-B303-154D3A302D6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Critique vocabulary, term 4 — point of view</a:t>
            </a:r>
          </a:p>
        </p:txBody>
      </p:sp>
      <p:sp>
        <p:nvSpPr>
          <p:cNvPr id="5" name="">
            <a:extLst xmlns:a="http://schemas.openxmlformats.org/drawingml/2006/main">
              <a:ext uri="{FF2B5EF4-FFF2-40B4-BE49-F238E27FC236}">
                <a16:creationId xmlns:a16="http://schemas.microsoft.com/office/drawing/2014/main" id="{FCBFD58E-DCDD-4C60-B878-E2BBD0E15BF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Point of view is whose knowledge and position the edit gives the viewer.</a:t>
            </a:r>
          </a:p>
        </p:txBody>
      </p:sp>
      <p:sp>
        <p:nvSpPr>
          <p:cNvPr id="6" name="">
            <a:extLst xmlns:a="http://schemas.openxmlformats.org/drawingml/2006/main">
              <a:ext uri="{FF2B5EF4-FFF2-40B4-BE49-F238E27FC236}">
                <a16:creationId xmlns:a16="http://schemas.microsoft.com/office/drawing/2014/main" id="{6407E9A3-9E63-4DB3-B909-03399A0C5A8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80C5626-1A5E-45BC-80D5-8889B54B57BD}"/>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69390fdf18c47c7"/>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83AAD100-027D-480D-8F00-A10C11F40DD7}"/>
              </a:ext>
            </a:extLst>
          </p:cNvPr>
          <p:cNvSpPr>
            <a:spLocks xmlns:a="http://schemas.openxmlformats.org/drawingml/2006/main" noGrp="1"/>
          </p:cNvSpPr>
          <p:nvPr/>
        </p:nvSpPr>
        <p:spPr>
          <a:xfrm xmlns:a="http://schemas.openxmlformats.org/drawingml/2006/main">
            <a:off x="533400" y="2495550"/>
            <a:ext cx="6000750" cy="1028700"/>
          </a:xfrm>
          <a:prstGeom xmlns:a="http://schemas.openxmlformats.org/drawingml/2006/main" prst="roundRect">
            <a:avLst>
              <a:gd name="adj" fmla="val 1111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Every cut decides who the viewer effectively stands next to: a participant inside the scene, an observer outside it, or a floating, all-seeing position. That decision changes what information the viewer has at any moment.</a:t>
            </a:r>
          </a:p>
        </p:txBody>
      </p:sp>
      <p:sp>
        <p:nvSpPr>
          <p:cNvPr id="10" name="">
            <a:extLst xmlns:a="http://schemas.openxmlformats.org/drawingml/2006/main">
              <a:ext uri="{FF2B5EF4-FFF2-40B4-BE49-F238E27FC236}">
                <a16:creationId xmlns:a16="http://schemas.microsoft.com/office/drawing/2014/main" id="{6D20A8B3-B226-40AD-8E25-E3A3546EF1C1}"/>
              </a:ext>
            </a:extLst>
          </p:cNvPr>
          <p:cNvSpPr>
            <a:spLocks xmlns:a="http://schemas.openxmlformats.org/drawingml/2006/main" noGrp="1"/>
          </p:cNvSpPr>
          <p:nvPr/>
        </p:nvSpPr>
        <p:spPr>
          <a:xfrm xmlns:a="http://schemas.openxmlformats.org/drawingml/2006/main">
            <a:off x="533400" y="36576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D28BC0C9-1FBC-4AB0-9A83-B4EF6B9C3CA4}"/>
              </a:ext>
            </a:extLst>
          </p:cNvPr>
          <p:cNvSpPr>
            <a:spLocks xmlns:a="http://schemas.openxmlformats.org/drawingml/2006/main" noGrp="1"/>
          </p:cNvSpPr>
          <p:nvPr/>
        </p:nvSpPr>
        <p:spPr>
          <a:xfrm xmlns:a="http://schemas.openxmlformats.org/drawingml/2006/main">
            <a:off x="742950" y="38671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0D5B7DC-78E3-4C17-AE08-AAB48057A206}"/>
              </a:ext>
            </a:extLst>
          </p:cNvPr>
          <p:cNvSpPr>
            <a:spLocks xmlns:a="http://schemas.openxmlformats.org/drawingml/2006/main" noGrp="1"/>
          </p:cNvSpPr>
          <p:nvPr/>
        </p:nvSpPr>
        <p:spPr>
          <a:xfrm xmlns:a="http://schemas.openxmlformats.org/drawingml/2006/main">
            <a:off x="742950" y="40576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Ask in critique</a:t>
            </a:r>
          </a:p>
        </p:txBody>
      </p:sp>
      <p:sp>
        <p:nvSpPr>
          <p:cNvPr id="13" name="">
            <a:extLst xmlns:a="http://schemas.openxmlformats.org/drawingml/2006/main">
              <a:ext uri="{FF2B5EF4-FFF2-40B4-BE49-F238E27FC236}">
                <a16:creationId xmlns:a16="http://schemas.microsoft.com/office/drawing/2014/main" id="{C8B96A3D-E4EA-4611-BB07-0F9EC49DE9B3}"/>
              </a:ext>
            </a:extLst>
          </p:cNvPr>
          <p:cNvSpPr>
            <a:spLocks xmlns:a="http://schemas.openxmlformats.org/drawingml/2006/main" noGrp="1"/>
          </p:cNvSpPr>
          <p:nvPr/>
        </p:nvSpPr>
        <p:spPr>
          <a:xfrm xmlns:a="http://schemas.openxmlformats.org/drawingml/2006/main">
            <a:off x="742950" y="44386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Whose understanding does this shot match — a character's, an onlooker's, or no one's in particular?</a:t>
            </a:r>
          </a:p>
        </p:txBody>
      </p:sp>
      <p:sp>
        <p:nvSpPr>
          <p:cNvPr id="14" name="">
            <a:extLst xmlns:a="http://schemas.openxmlformats.org/drawingml/2006/main">
              <a:ext uri="{FF2B5EF4-FFF2-40B4-BE49-F238E27FC236}">
                <a16:creationId xmlns:a16="http://schemas.microsoft.com/office/drawing/2014/main" id="{93802AD9-DC64-41B8-A75F-1D3FFF87AF35}"/>
              </a:ext>
            </a:extLst>
          </p:cNvPr>
          <p:cNvSpPr>
            <a:spLocks xmlns:a="http://schemas.openxmlformats.org/drawingml/2006/main" noGrp="1"/>
          </p:cNvSpPr>
          <p:nvPr/>
        </p:nvSpPr>
        <p:spPr>
          <a:xfrm xmlns:a="http://schemas.openxmlformats.org/drawingml/2006/main">
            <a:off x="533400" y="48006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822AF257-F21A-4B4F-B508-B055B86723D7}"/>
              </a:ext>
            </a:extLst>
          </p:cNvPr>
          <p:cNvSpPr>
            <a:spLocks xmlns:a="http://schemas.openxmlformats.org/drawingml/2006/main" noGrp="1"/>
          </p:cNvSpPr>
          <p:nvPr/>
        </p:nvSpPr>
        <p:spPr>
          <a:xfrm xmlns:a="http://schemas.openxmlformats.org/drawingml/2006/main">
            <a:off x="742950" y="50101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4DD48B2-3EB5-4FCC-8EEE-D6F19330431B}"/>
              </a:ext>
            </a:extLst>
          </p:cNvPr>
          <p:cNvSpPr>
            <a:spLocks xmlns:a="http://schemas.openxmlformats.org/drawingml/2006/main" noGrp="1"/>
          </p:cNvSpPr>
          <p:nvPr/>
        </p:nvSpPr>
        <p:spPr>
          <a:xfrm xmlns:a="http://schemas.openxmlformats.org/drawingml/2006/main">
            <a:off x="742950" y="52006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Common flaw</a:t>
            </a:r>
          </a:p>
        </p:txBody>
      </p:sp>
      <p:sp>
        <p:nvSpPr>
          <p:cNvPr id="17" name="">
            <a:extLst xmlns:a="http://schemas.openxmlformats.org/drawingml/2006/main">
              <a:ext uri="{FF2B5EF4-FFF2-40B4-BE49-F238E27FC236}">
                <a16:creationId xmlns:a16="http://schemas.microsoft.com/office/drawing/2014/main" id="{59512057-636B-406F-97FD-54EFD8CB1C3C}"/>
              </a:ext>
            </a:extLst>
          </p:cNvPr>
          <p:cNvSpPr>
            <a:spLocks xmlns:a="http://schemas.openxmlformats.org/drawingml/2006/main" noGrp="1"/>
          </p:cNvSpPr>
          <p:nvPr/>
        </p:nvSpPr>
        <p:spPr>
          <a:xfrm xmlns:a="http://schemas.openxmlformats.org/drawingml/2006/main">
            <a:off x="742950" y="55816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Point of view drifting mid-scene without reason, so the viewer's implied position keeps resetting.</a:t>
            </a:r>
          </a:p>
        </p:txBody>
      </p:sp>
    </p:spTree>
    <p:extLst>
      <p:ext uri="{BB962C8B-B14F-4D97-AF65-F5344CB8AC3E}">
        <p14:creationId xmlns:p14="http://schemas.microsoft.com/office/powerpoint/2010/main" val="350522478"/>
      </p:ext>
    </p:extLst>
  </p:cSld>
</p:sld>
</file>

<file path=ppt/slides/slide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3D033DE-28BE-46B7-9B76-FC76DFFB1839}"/>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56EE3A8-3846-4678-BB27-E5D364F7C1C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1F666491-39F9-497C-93DA-D2142D9AE741}"/>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09</a:t>
            </a:r>
          </a:p>
        </p:txBody>
      </p:sp>
      <p:sp>
        <p:nvSpPr>
          <p:cNvPr id="4" name="">
            <a:extLst xmlns:a="http://schemas.openxmlformats.org/drawingml/2006/main">
              <a:ext uri="{FF2B5EF4-FFF2-40B4-BE49-F238E27FC236}">
                <a16:creationId xmlns:a16="http://schemas.microsoft.com/office/drawing/2014/main" id="{7B378029-B14C-43AF-88B6-B0029975E6E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Reading one scene with all four terms</a:t>
            </a:r>
          </a:p>
        </p:txBody>
      </p:sp>
      <p:sp>
        <p:nvSpPr>
          <p:cNvPr id="5" name="">
            <a:extLst xmlns:a="http://schemas.openxmlformats.org/drawingml/2006/main">
              <a:ext uri="{FF2B5EF4-FFF2-40B4-BE49-F238E27FC236}">
                <a16:creationId xmlns:a16="http://schemas.microsoft.com/office/drawing/2014/main" id="{2E477A60-AC50-459B-BB60-7F0D32A7331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worked example: the same three-shot scene, described four ways.</a:t>
            </a:r>
          </a:p>
        </p:txBody>
      </p:sp>
      <p:sp>
        <p:nvSpPr>
          <p:cNvPr id="6" name="">
            <a:extLst xmlns:a="http://schemas.openxmlformats.org/drawingml/2006/main">
              <a:ext uri="{FF2B5EF4-FFF2-40B4-BE49-F238E27FC236}">
                <a16:creationId xmlns:a16="http://schemas.microsoft.com/office/drawing/2014/main" id="{4DB49947-487E-4C58-8E4D-6AD8E15D28B8}"/>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AC79B86-2007-40D7-9C15-DE6E991ABC0B}"/>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CF6CFBB-8672-4FB9-BF3C-AE529FCEEC1E}"/>
              </a:ext>
            </a:extLst>
          </p:cNvPr>
          <p:cNvSpPr>
            <a:spLocks xmlns:a="http://schemas.openxmlformats.org/drawingml/2006/main" noGrp="1"/>
          </p:cNvSpPr>
          <p:nvPr/>
        </p:nvSpPr>
        <p:spPr>
          <a:xfrm xmlns:a="http://schemas.openxmlformats.org/drawingml/2006/main">
            <a:off x="723900" y="2457450"/>
            <a:ext cx="2286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Framing</a:t>
            </a:r>
          </a:p>
        </p:txBody>
      </p:sp>
      <p:sp>
        <p:nvSpPr>
          <p:cNvPr id="9" name="">
            <a:extLst xmlns:a="http://schemas.openxmlformats.org/drawingml/2006/main">
              <a:ext uri="{FF2B5EF4-FFF2-40B4-BE49-F238E27FC236}">
                <a16:creationId xmlns:a16="http://schemas.microsoft.com/office/drawing/2014/main" id="{80A5B136-9032-4814-B1BC-9D9695E09203}"/>
              </a:ext>
            </a:extLst>
          </p:cNvPr>
          <p:cNvSpPr>
            <a:spLocks xmlns:a="http://schemas.openxmlformats.org/drawingml/2006/main" noGrp="1"/>
          </p:cNvSpPr>
          <p:nvPr/>
        </p:nvSpPr>
        <p:spPr>
          <a:xfrm xmlns:a="http://schemas.openxmlformats.org/drawingml/2006/main">
            <a:off x="3238500" y="2457450"/>
            <a:ext cx="7810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Wide shot chosen over the tighter option available — keeps both people in frame.</a:t>
            </a:r>
          </a:p>
        </p:txBody>
      </p:sp>
      <p:sp>
        <p:nvSpPr>
          <p:cNvPr id="10" name="">
            <a:extLst xmlns:a="http://schemas.openxmlformats.org/drawingml/2006/main">
              <a:ext uri="{FF2B5EF4-FFF2-40B4-BE49-F238E27FC236}">
                <a16:creationId xmlns:a16="http://schemas.microsoft.com/office/drawing/2014/main" id="{2BF1D34C-27A4-4626-8BAF-6877DB1BD2DE}"/>
              </a:ext>
            </a:extLst>
          </p:cNvPr>
          <p:cNvSpPr>
            <a:spLocks xmlns:a="http://schemas.openxmlformats.org/drawingml/2006/main" noGrp="1"/>
          </p:cNvSpPr>
          <p:nvPr/>
        </p:nvSpPr>
        <p:spPr>
          <a:xfrm xmlns:a="http://schemas.openxmlformats.org/drawingml/2006/main">
            <a:off x="723900" y="3162300"/>
            <a:ext cx="11049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83AE8296-C235-4974-AAB7-D03C547CCE48}"/>
              </a:ext>
            </a:extLst>
          </p:cNvPr>
          <p:cNvSpPr>
            <a:spLocks xmlns:a="http://schemas.openxmlformats.org/drawingml/2006/main" noGrp="1"/>
          </p:cNvSpPr>
          <p:nvPr/>
        </p:nvSpPr>
        <p:spPr>
          <a:xfrm xmlns:a="http://schemas.openxmlformats.org/drawingml/2006/main">
            <a:off x="723900" y="3333750"/>
            <a:ext cx="2286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Rhythm</a:t>
            </a:r>
          </a:p>
        </p:txBody>
      </p:sp>
      <p:sp>
        <p:nvSpPr>
          <p:cNvPr id="12" name="">
            <a:extLst xmlns:a="http://schemas.openxmlformats.org/drawingml/2006/main">
              <a:ext uri="{FF2B5EF4-FFF2-40B4-BE49-F238E27FC236}">
                <a16:creationId xmlns:a16="http://schemas.microsoft.com/office/drawing/2014/main" id="{8373C13D-1AE2-4103-BA6E-69F96F57C56C}"/>
              </a:ext>
            </a:extLst>
          </p:cNvPr>
          <p:cNvSpPr>
            <a:spLocks xmlns:a="http://schemas.openxmlformats.org/drawingml/2006/main" noGrp="1"/>
          </p:cNvSpPr>
          <p:nvPr/>
        </p:nvSpPr>
        <p:spPr>
          <a:xfrm xmlns:a="http://schemas.openxmlformats.org/drawingml/2006/main">
            <a:off x="3238500" y="3333750"/>
            <a:ext cx="7810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All three shots run 4–5 seconds — an even, unhurried pattern.</a:t>
            </a:r>
          </a:p>
        </p:txBody>
      </p:sp>
      <p:sp>
        <p:nvSpPr>
          <p:cNvPr id="13" name="">
            <a:extLst xmlns:a="http://schemas.openxmlformats.org/drawingml/2006/main">
              <a:ext uri="{FF2B5EF4-FFF2-40B4-BE49-F238E27FC236}">
                <a16:creationId xmlns:a16="http://schemas.microsoft.com/office/drawing/2014/main" id="{290C2F87-B6C0-4A8E-865E-5C59622413DD}"/>
              </a:ext>
            </a:extLst>
          </p:cNvPr>
          <p:cNvSpPr>
            <a:spLocks xmlns:a="http://schemas.openxmlformats.org/drawingml/2006/main" noGrp="1"/>
          </p:cNvSpPr>
          <p:nvPr/>
        </p:nvSpPr>
        <p:spPr>
          <a:xfrm xmlns:a="http://schemas.openxmlformats.org/drawingml/2006/main">
            <a:off x="723900" y="4038600"/>
            <a:ext cx="11049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3F4DA44-0942-430A-8294-4D8803E98AD3}"/>
              </a:ext>
            </a:extLst>
          </p:cNvPr>
          <p:cNvSpPr>
            <a:spLocks xmlns:a="http://schemas.openxmlformats.org/drawingml/2006/main" noGrp="1"/>
          </p:cNvSpPr>
          <p:nvPr/>
        </p:nvSpPr>
        <p:spPr>
          <a:xfrm xmlns:a="http://schemas.openxmlformats.org/drawingml/2006/main">
            <a:off x="723900" y="4210050"/>
            <a:ext cx="2286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Continuity</a:t>
            </a:r>
          </a:p>
        </p:txBody>
      </p:sp>
      <p:sp>
        <p:nvSpPr>
          <p:cNvPr id="15" name="">
            <a:extLst xmlns:a="http://schemas.openxmlformats.org/drawingml/2006/main">
              <a:ext uri="{FF2B5EF4-FFF2-40B4-BE49-F238E27FC236}">
                <a16:creationId xmlns:a16="http://schemas.microsoft.com/office/drawing/2014/main" id="{F71E0B1F-AE79-4050-ADB7-BF0E012E4345}"/>
              </a:ext>
            </a:extLst>
          </p:cNvPr>
          <p:cNvSpPr>
            <a:spLocks xmlns:a="http://schemas.openxmlformats.org/drawingml/2006/main" noGrp="1"/>
          </p:cNvSpPr>
          <p:nvPr/>
        </p:nvSpPr>
        <p:spPr>
          <a:xfrm xmlns:a="http://schemas.openxmlformats.org/drawingml/2006/main">
            <a:off x="3238500" y="4210050"/>
            <a:ext cx="7810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Eyelines match across the cut; both speakers stay on their established side.</a:t>
            </a:r>
          </a:p>
        </p:txBody>
      </p:sp>
      <p:sp>
        <p:nvSpPr>
          <p:cNvPr id="16" name="">
            <a:extLst xmlns:a="http://schemas.openxmlformats.org/drawingml/2006/main">
              <a:ext uri="{FF2B5EF4-FFF2-40B4-BE49-F238E27FC236}">
                <a16:creationId xmlns:a16="http://schemas.microsoft.com/office/drawing/2014/main" id="{2E21C74F-432C-4351-A598-D796D0CCE9D0}"/>
              </a:ext>
            </a:extLst>
          </p:cNvPr>
          <p:cNvSpPr>
            <a:spLocks xmlns:a="http://schemas.openxmlformats.org/drawingml/2006/main" noGrp="1"/>
          </p:cNvSpPr>
          <p:nvPr/>
        </p:nvSpPr>
        <p:spPr>
          <a:xfrm xmlns:a="http://schemas.openxmlformats.org/drawingml/2006/main">
            <a:off x="723900" y="4914900"/>
            <a:ext cx="11049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673242B-BF73-4393-8F19-67BD83022C3B}"/>
              </a:ext>
            </a:extLst>
          </p:cNvPr>
          <p:cNvSpPr>
            <a:spLocks xmlns:a="http://schemas.openxmlformats.org/drawingml/2006/main" noGrp="1"/>
          </p:cNvSpPr>
          <p:nvPr/>
        </p:nvSpPr>
        <p:spPr>
          <a:xfrm xmlns:a="http://schemas.openxmlformats.org/drawingml/2006/main">
            <a:off x="723900" y="5086350"/>
            <a:ext cx="2286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Point of view</a:t>
            </a:r>
          </a:p>
        </p:txBody>
      </p:sp>
      <p:sp>
        <p:nvSpPr>
          <p:cNvPr id="18" name="">
            <a:extLst xmlns:a="http://schemas.openxmlformats.org/drawingml/2006/main">
              <a:ext uri="{FF2B5EF4-FFF2-40B4-BE49-F238E27FC236}">
                <a16:creationId xmlns:a16="http://schemas.microsoft.com/office/drawing/2014/main" id="{6B6B83B4-B22F-4C59-AD53-EC94F7A36A92}"/>
              </a:ext>
            </a:extLst>
          </p:cNvPr>
          <p:cNvSpPr>
            <a:spLocks xmlns:a="http://schemas.openxmlformats.org/drawingml/2006/main" noGrp="1"/>
          </p:cNvSpPr>
          <p:nvPr/>
        </p:nvSpPr>
        <p:spPr>
          <a:xfrm xmlns:a="http://schemas.openxmlformats.org/drawingml/2006/main">
            <a:off x="3238500" y="5086350"/>
            <a:ext cx="7810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Camera stays at onlooker height and distance throughout — the viewer never enters the conversation.</a:t>
            </a:r>
          </a:p>
        </p:txBody>
      </p:sp>
      <p:sp>
        <p:nvSpPr>
          <p:cNvPr id="19" name="">
            <a:extLst xmlns:a="http://schemas.openxmlformats.org/drawingml/2006/main">
              <a:ext uri="{FF2B5EF4-FFF2-40B4-BE49-F238E27FC236}">
                <a16:creationId xmlns:a16="http://schemas.microsoft.com/office/drawing/2014/main" id="{A43F0525-C810-4C35-8D85-596F64BE0E9E}"/>
              </a:ext>
            </a:extLst>
          </p:cNvPr>
          <p:cNvSpPr>
            <a:spLocks xmlns:a="http://schemas.openxmlformats.org/drawingml/2006/main" noGrp="1"/>
          </p:cNvSpPr>
          <p:nvPr/>
        </p:nvSpPr>
        <p:spPr>
          <a:xfrm xmlns:a="http://schemas.openxmlformats.org/drawingml/2006/main">
            <a:off x="723900" y="5791200"/>
            <a:ext cx="11049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102895744"/>
      </p:ext>
    </p:extLst>
  </p:cSld>
</p:sld>
</file>

<file path=ppt/slides/slide1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D01DDD6-D361-4318-B6D7-1ABD71066F9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981FD3C-7F79-4A6A-AA5F-12972B8A280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52CAB8C-A468-412D-9DC4-D933767CB73F}"/>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10</a:t>
            </a:r>
          </a:p>
        </p:txBody>
      </p:sp>
      <p:sp>
        <p:nvSpPr>
          <p:cNvPr id="4" name="">
            <a:extLst xmlns:a="http://schemas.openxmlformats.org/drawingml/2006/main">
              <a:ext uri="{FF2B5EF4-FFF2-40B4-BE49-F238E27FC236}">
                <a16:creationId xmlns:a16="http://schemas.microsoft.com/office/drawing/2014/main" id="{BA7087E7-124C-4DD3-BF39-F2AF81933B2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self-critique problem</a:t>
            </a:r>
          </a:p>
        </p:txBody>
      </p:sp>
      <p:sp>
        <p:nvSpPr>
          <p:cNvPr id="5" name="">
            <a:extLst xmlns:a="http://schemas.openxmlformats.org/drawingml/2006/main">
              <a:ext uri="{FF2B5EF4-FFF2-40B4-BE49-F238E27FC236}">
                <a16:creationId xmlns:a16="http://schemas.microsoft.com/office/drawing/2014/main" id="{DC87D33A-9A99-4CF5-B177-2D0BF208DAE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You cannot watch your own cut the way a first-time viewer does.</a:t>
            </a:r>
          </a:p>
        </p:txBody>
      </p:sp>
      <p:sp>
        <p:nvSpPr>
          <p:cNvPr id="6" name="">
            <a:extLst xmlns:a="http://schemas.openxmlformats.org/drawingml/2006/main">
              <a:ext uri="{FF2B5EF4-FFF2-40B4-BE49-F238E27FC236}">
                <a16:creationId xmlns:a16="http://schemas.microsoft.com/office/drawing/2014/main" id="{077D412B-A8D0-44ED-A142-A31551123A9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97EEBCF-2D9D-435B-8618-E774801EE97D}"/>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B0C599D4-4C1B-4B77-AD49-1F62DF2DB430}"/>
              </a:ext>
            </a:extLst>
          </p:cNvPr>
          <p:cNvSpPr>
            <a:spLocks xmlns:a="http://schemas.openxmlformats.org/drawingml/2006/main" noGrp="1"/>
          </p:cNvSpPr>
          <p:nvPr/>
        </p:nvSpPr>
        <p:spPr>
          <a:xfrm xmlns:a="http://schemas.openxmlformats.org/drawingml/2006/main">
            <a:off x="533400" y="2495550"/>
            <a:ext cx="1028700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You already know what every shot is supposed to mean, what happens next, and what the plan was before you filmed. That knowledge fills gaps a stranger's viewing cannot fill — so a cut can feel finished to its editor while confusing everyone else.</a:t>
            </a:r>
          </a:p>
        </p:txBody>
      </p:sp>
      <p:sp>
        <p:nvSpPr>
          <p:cNvPr id="9" name="">
            <a:extLst xmlns:a="http://schemas.openxmlformats.org/drawingml/2006/main">
              <a:ext uri="{FF2B5EF4-FFF2-40B4-BE49-F238E27FC236}">
                <a16:creationId xmlns:a16="http://schemas.microsoft.com/office/drawing/2014/main" id="{43EB9E5D-BA89-4ACA-A111-0549BB5D8C8E}"/>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BC7EECC2-C990-4DFF-99DB-47F4E0A9F340}"/>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374D65C-6841-4F08-8A95-3EAAB8A96E92}"/>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mechanism</a:t>
            </a:r>
          </a:p>
        </p:txBody>
      </p:sp>
      <p:sp>
        <p:nvSpPr>
          <p:cNvPr id="12" name="">
            <a:extLst xmlns:a="http://schemas.openxmlformats.org/drawingml/2006/main">
              <a:ext uri="{FF2B5EF4-FFF2-40B4-BE49-F238E27FC236}">
                <a16:creationId xmlns:a16="http://schemas.microsoft.com/office/drawing/2014/main" id="{C5F1735E-0A73-4432-BCEF-62566DD122FD}"/>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Familiarity with intention gets mistaken for evidence that the intention actually reads on screen.</a:t>
            </a:r>
          </a:p>
        </p:txBody>
      </p:sp>
      <p:sp>
        <p:nvSpPr>
          <p:cNvPr id="13" name="">
            <a:extLst xmlns:a="http://schemas.openxmlformats.org/drawingml/2006/main">
              <a:ext uri="{FF2B5EF4-FFF2-40B4-BE49-F238E27FC236}">
                <a16:creationId xmlns:a16="http://schemas.microsoft.com/office/drawing/2014/main" id="{EA256B56-17D8-49EE-B1B0-77BCB2669D43}"/>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8D858A4D-E586-4B5F-9205-01F2EED6E51D}"/>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C846451-A7C8-4463-93F7-9372FCBDFBFB}"/>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fix is not talent</a:t>
            </a:r>
          </a:p>
        </p:txBody>
      </p:sp>
      <p:sp>
        <p:nvSpPr>
          <p:cNvPr id="16" name="">
            <a:extLst xmlns:a="http://schemas.openxmlformats.org/drawingml/2006/main">
              <a:ext uri="{FF2B5EF4-FFF2-40B4-BE49-F238E27FC236}">
                <a16:creationId xmlns:a16="http://schemas.microsoft.com/office/drawing/2014/main" id="{8A5EE7FD-282F-4DCE-9402-91BCBAE268BB}"/>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It is deliberately manufacturing distance from your own cut before you trust your judgement of it.</a:t>
            </a:r>
          </a:p>
        </p:txBody>
      </p:sp>
    </p:spTree>
    <p:extLst>
      <p:ext uri="{BB962C8B-B14F-4D97-AF65-F5344CB8AC3E}">
        <p14:creationId xmlns:p14="http://schemas.microsoft.com/office/powerpoint/2010/main" val="745845490"/>
      </p:ext>
    </p:extLst>
  </p:cSld>
</p:sld>
</file>

<file path=ppt/slides/slide1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2754C72-1FC3-47B9-8B96-AFDEDAEBE2A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026FEB9-1E19-4F4F-BA3B-8B9FADDDBB4F}"/>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DF5D6695-0742-45CE-A7FB-4155A8FC4337}"/>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11</a:t>
            </a:r>
          </a:p>
        </p:txBody>
      </p:sp>
      <p:sp>
        <p:nvSpPr>
          <p:cNvPr id="4" name="">
            <a:extLst xmlns:a="http://schemas.openxmlformats.org/drawingml/2006/main">
              <a:ext uri="{FF2B5EF4-FFF2-40B4-BE49-F238E27FC236}">
                <a16:creationId xmlns:a16="http://schemas.microsoft.com/office/drawing/2014/main" id="{02077C46-5D76-4BE8-91C6-954072011A07}"/>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Manufacturing distance, part 1 — time and silence</a:t>
            </a:r>
          </a:p>
        </p:txBody>
      </p:sp>
      <p:sp>
        <p:nvSpPr>
          <p:cNvPr id="5" name="">
            <a:extLst xmlns:a="http://schemas.openxmlformats.org/drawingml/2006/main">
              <a:ext uri="{FF2B5EF4-FFF2-40B4-BE49-F238E27FC236}">
                <a16:creationId xmlns:a16="http://schemas.microsoft.com/office/drawing/2014/main" id="{70C35512-39C5-47F8-8C86-DEBCD1DDC46B}"/>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Two techniques that separate you from your own memory of intention.</a:t>
            </a:r>
          </a:p>
        </p:txBody>
      </p:sp>
      <p:sp>
        <p:nvSpPr>
          <p:cNvPr id="6" name="">
            <a:extLst xmlns:a="http://schemas.openxmlformats.org/drawingml/2006/main">
              <a:ext uri="{FF2B5EF4-FFF2-40B4-BE49-F238E27FC236}">
                <a16:creationId xmlns:a16="http://schemas.microsoft.com/office/drawing/2014/main" id="{99BCE636-2E5D-479C-AC03-405BDD2E866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891419A-F0F2-43D1-9B78-4CF5B4ABDF3A}"/>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14a4ff047b29443a"/>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054C39CE-370D-4DE1-B1E4-80F15F0CAB2A}"/>
              </a:ext>
            </a:extLst>
          </p:cNvPr>
          <p:cNvSpPr>
            <a:spLocks xmlns:a="http://schemas.openxmlformats.org/drawingml/2006/main" noGrp="1"/>
          </p:cNvSpPr>
          <p:nvPr/>
        </p:nvSpPr>
        <p:spPr>
          <a:xfrm xmlns:a="http://schemas.openxmlformats.org/drawingml/2006/main">
            <a:off x="533400" y="2457450"/>
            <a:ext cx="6000750" cy="1695450"/>
          </a:xfrm>
          <a:prstGeom xmlns:a="http://schemas.openxmlformats.org/drawingml/2006/main" prst="roundRect">
            <a:avLst>
              <a:gd name="adj" fmla="val 6742"/>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1270BBD0-FEEA-4EC7-90E1-C15FAD8462EF}"/>
              </a:ext>
            </a:extLst>
          </p:cNvPr>
          <p:cNvSpPr>
            <a:spLocks xmlns:a="http://schemas.openxmlformats.org/drawingml/2006/main" noGrp="1"/>
          </p:cNvSpPr>
          <p:nvPr/>
        </p:nvSpPr>
        <p:spPr>
          <a:xfrm xmlns:a="http://schemas.openxmlformats.org/drawingml/2006/main">
            <a:off x="742950" y="26670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0CAB2EC-9821-488B-8863-A708520D2CA5}"/>
              </a:ext>
            </a:extLst>
          </p:cNvPr>
          <p:cNvSpPr>
            <a:spLocks xmlns:a="http://schemas.openxmlformats.org/drawingml/2006/main" noGrp="1"/>
          </p:cNvSpPr>
          <p:nvPr/>
        </p:nvSpPr>
        <p:spPr>
          <a:xfrm xmlns:a="http://schemas.openxmlformats.org/drawingml/2006/main">
            <a:off x="742950" y="28575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Time away</a:t>
            </a:r>
          </a:p>
        </p:txBody>
      </p:sp>
      <p:sp>
        <p:nvSpPr>
          <p:cNvPr id="12" name="">
            <a:extLst xmlns:a="http://schemas.openxmlformats.org/drawingml/2006/main">
              <a:ext uri="{FF2B5EF4-FFF2-40B4-BE49-F238E27FC236}">
                <a16:creationId xmlns:a16="http://schemas.microsoft.com/office/drawing/2014/main" id="{AA333A9E-3B71-4605-95FB-97D136455692}"/>
              </a:ext>
            </a:extLst>
          </p:cNvPr>
          <p:cNvSpPr>
            <a:spLocks xmlns:a="http://schemas.openxmlformats.org/drawingml/2006/main" noGrp="1"/>
          </p:cNvSpPr>
          <p:nvPr/>
        </p:nvSpPr>
        <p:spPr>
          <a:xfrm xmlns:a="http://schemas.openxmlformats.org/drawingml/2006/main">
            <a:off x="742950" y="3238500"/>
            <a:ext cx="5581650" cy="723900"/>
          </a:xfrm>
          <a:prstGeom xmlns:a="http://schemas.openxmlformats.org/drawingml/2006/main" prst="roundRect">
            <a:avLst>
              <a:gd name="adj" fmla="val 15789"/>
            </a:avLst>
          </a:prstGeom>
          <a:noFill xmlns:a="http://schemas.openxmlformats.org/drawingml/2006/main"/>
          <a:ln xmlns:a="http://schemas.openxmlformats.org/drawingml/2006/main" w="0">
            <a:noFill/>
            <a:prstDash val="solid"/>
          </a:ln>
        </p:spPr>
        <p:txBody>
          <a:bodyPr xmlns:a="http://schemas.openxmlformats.org/drawingml/2006/main">
            <a:normAutofit fontScale="97011"/>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Leave the cut for at least a day before reviewing it. Memory of your intention fades faster than the footage does — you start reacting to what is on screen instead of what you meant.</a:t>
            </a:r>
          </a:p>
        </p:txBody>
      </p:sp>
      <p:sp>
        <p:nvSpPr>
          <p:cNvPr id="13" name="">
            <a:extLst xmlns:a="http://schemas.openxmlformats.org/drawingml/2006/main">
              <a:ext uri="{FF2B5EF4-FFF2-40B4-BE49-F238E27FC236}">
                <a16:creationId xmlns:a16="http://schemas.microsoft.com/office/drawing/2014/main" id="{91F26336-F32E-4FDF-8A52-BAC8FBE794C3}"/>
              </a:ext>
            </a:extLst>
          </p:cNvPr>
          <p:cNvSpPr>
            <a:spLocks xmlns:a="http://schemas.openxmlformats.org/drawingml/2006/main" noGrp="1"/>
          </p:cNvSpPr>
          <p:nvPr/>
        </p:nvSpPr>
        <p:spPr>
          <a:xfrm xmlns:a="http://schemas.openxmlformats.org/drawingml/2006/main">
            <a:off x="533400" y="4267200"/>
            <a:ext cx="6000750" cy="1695450"/>
          </a:xfrm>
          <a:prstGeom xmlns:a="http://schemas.openxmlformats.org/drawingml/2006/main" prst="roundRect">
            <a:avLst>
              <a:gd name="adj" fmla="val 6742"/>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C6724681-A4F1-40E0-B358-FC46AE11F083}"/>
              </a:ext>
            </a:extLst>
          </p:cNvPr>
          <p:cNvSpPr>
            <a:spLocks xmlns:a="http://schemas.openxmlformats.org/drawingml/2006/main" noGrp="1"/>
          </p:cNvSpPr>
          <p:nvPr/>
        </p:nvSpPr>
        <p:spPr>
          <a:xfrm xmlns:a="http://schemas.openxmlformats.org/drawingml/2006/main">
            <a:off x="742950" y="44767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CC65421-1795-43F6-9408-2A5E5521DF0C}"/>
              </a:ext>
            </a:extLst>
          </p:cNvPr>
          <p:cNvSpPr>
            <a:spLocks xmlns:a="http://schemas.openxmlformats.org/drawingml/2006/main" noGrp="1"/>
          </p:cNvSpPr>
          <p:nvPr/>
        </p:nvSpPr>
        <p:spPr>
          <a:xfrm xmlns:a="http://schemas.openxmlformats.org/drawingml/2006/main">
            <a:off x="742950" y="46672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Watching muted</a:t>
            </a:r>
          </a:p>
        </p:txBody>
      </p:sp>
      <p:sp>
        <p:nvSpPr>
          <p:cNvPr id="16" name="">
            <a:extLst xmlns:a="http://schemas.openxmlformats.org/drawingml/2006/main">
              <a:ext uri="{FF2B5EF4-FFF2-40B4-BE49-F238E27FC236}">
                <a16:creationId xmlns:a16="http://schemas.microsoft.com/office/drawing/2014/main" id="{1165473F-51C7-4A4C-AD83-7862115B3EAC}"/>
              </a:ext>
            </a:extLst>
          </p:cNvPr>
          <p:cNvSpPr>
            <a:spLocks xmlns:a="http://schemas.openxmlformats.org/drawingml/2006/main" noGrp="1"/>
          </p:cNvSpPr>
          <p:nvPr/>
        </p:nvSpPr>
        <p:spPr>
          <a:xfrm xmlns:a="http://schemas.openxmlformats.org/drawingml/2006/main">
            <a:off x="742950" y="5048250"/>
            <a:ext cx="5581650" cy="723900"/>
          </a:xfrm>
          <a:prstGeom xmlns:a="http://schemas.openxmlformats.org/drawingml/2006/main" prst="roundRect">
            <a:avLst>
              <a:gd name="adj" fmla="val 15789"/>
            </a:avLst>
          </a:prstGeom>
          <a:noFill xmlns:a="http://schemas.openxmlformats.org/drawingml/2006/main"/>
          <a:ln xmlns:a="http://schemas.openxmlformats.org/drawingml/2006/main" w="0">
            <a:noFill/>
            <a:prstDash val="solid"/>
          </a:ln>
        </p:spPr>
        <p:txBody>
          <a:bodyPr xmlns:a="http://schemas.openxmlformats.org/drawingml/2006/main">
            <a:normAutofit fontScale="97011"/>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Turn the sound off. Dialogue and music routinely carry meaning the picture alone does not — muting exposes whether the images and cuts tell the story on their own.</a:t>
            </a:r>
          </a:p>
        </p:txBody>
      </p:sp>
    </p:spTree>
    <p:extLst>
      <p:ext uri="{BB962C8B-B14F-4D97-AF65-F5344CB8AC3E}">
        <p14:creationId xmlns:p14="http://schemas.microsoft.com/office/powerpoint/2010/main" val="1470853492"/>
      </p:ext>
    </p:extLst>
  </p:cSld>
</p:sld>
</file>

<file path=ppt/slides/slide1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8EDF367-06D3-4324-9839-31CFE06FE03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9605D38-1D32-478B-85DE-EC6B25BE392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4974D458-E619-4E9A-85B5-AC0F25D5AB5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12</a:t>
            </a:r>
          </a:p>
        </p:txBody>
      </p:sp>
      <p:sp>
        <p:nvSpPr>
          <p:cNvPr id="4" name="">
            <a:extLst xmlns:a="http://schemas.openxmlformats.org/drawingml/2006/main">
              <a:ext uri="{FF2B5EF4-FFF2-40B4-BE49-F238E27FC236}">
                <a16:creationId xmlns:a16="http://schemas.microsoft.com/office/drawing/2014/main" id="{E8D02AE6-CB40-42A5-8853-2BD963B48623}"/>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Manufacturing distance, part 2 — order and strangers</a:t>
            </a:r>
          </a:p>
        </p:txBody>
      </p:sp>
      <p:sp>
        <p:nvSpPr>
          <p:cNvPr id="5" name="">
            <a:extLst xmlns:a="http://schemas.openxmlformats.org/drawingml/2006/main">
              <a:ext uri="{FF2B5EF4-FFF2-40B4-BE49-F238E27FC236}">
                <a16:creationId xmlns:a16="http://schemas.microsoft.com/office/drawing/2014/main" id="{27951C12-5104-44C3-8C82-B40A0EFAAEC9}"/>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Two more techniques, escalating from self-review to a real second opinion.</a:t>
            </a:r>
          </a:p>
        </p:txBody>
      </p:sp>
      <p:sp>
        <p:nvSpPr>
          <p:cNvPr id="6" name="">
            <a:extLst xmlns:a="http://schemas.openxmlformats.org/drawingml/2006/main">
              <a:ext uri="{FF2B5EF4-FFF2-40B4-BE49-F238E27FC236}">
                <a16:creationId xmlns:a16="http://schemas.microsoft.com/office/drawing/2014/main" id="{5444BFF4-5330-4221-8960-59BCB8C41B8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6E95EAB-E289-40D8-A5D4-8C38A8102596}"/>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d1e14ee17ac64d04"/>
          <a:srcRect xmlns:a="http://schemas.openxmlformats.org/drawingml/2006/main" l="10181" t="0" r="10181"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69FA2641-05A6-469D-89A2-50BB3A7CF2E2}"/>
              </a:ext>
            </a:extLst>
          </p:cNvPr>
          <p:cNvSpPr>
            <a:spLocks xmlns:a="http://schemas.openxmlformats.org/drawingml/2006/main" noGrp="1"/>
          </p:cNvSpPr>
          <p:nvPr/>
        </p:nvSpPr>
        <p:spPr>
          <a:xfrm xmlns:a="http://schemas.openxmlformats.org/drawingml/2006/main">
            <a:off x="533400" y="2457450"/>
            <a:ext cx="6000750" cy="1695450"/>
          </a:xfrm>
          <a:prstGeom xmlns:a="http://schemas.openxmlformats.org/drawingml/2006/main" prst="roundRect">
            <a:avLst>
              <a:gd name="adj" fmla="val 6742"/>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A8A07782-0BBB-440A-9F27-A62C3FB2E888}"/>
              </a:ext>
            </a:extLst>
          </p:cNvPr>
          <p:cNvSpPr>
            <a:spLocks xmlns:a="http://schemas.openxmlformats.org/drawingml/2006/main" noGrp="1"/>
          </p:cNvSpPr>
          <p:nvPr/>
        </p:nvSpPr>
        <p:spPr>
          <a:xfrm xmlns:a="http://schemas.openxmlformats.org/drawingml/2006/main">
            <a:off x="742950" y="26670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C5E306CB-729D-4312-931A-5BA005E5A415}"/>
              </a:ext>
            </a:extLst>
          </p:cNvPr>
          <p:cNvSpPr>
            <a:spLocks xmlns:a="http://schemas.openxmlformats.org/drawingml/2006/main" noGrp="1"/>
          </p:cNvSpPr>
          <p:nvPr/>
        </p:nvSpPr>
        <p:spPr>
          <a:xfrm xmlns:a="http://schemas.openxmlformats.org/drawingml/2006/main">
            <a:off x="742950" y="28575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Watch out of order</a:t>
            </a:r>
          </a:p>
        </p:txBody>
      </p:sp>
      <p:sp>
        <p:nvSpPr>
          <p:cNvPr id="12" name="">
            <a:extLst xmlns:a="http://schemas.openxmlformats.org/drawingml/2006/main">
              <a:ext uri="{FF2B5EF4-FFF2-40B4-BE49-F238E27FC236}">
                <a16:creationId xmlns:a16="http://schemas.microsoft.com/office/drawing/2014/main" id="{4A929E09-92EB-4DE2-B764-463EB9D6EF45}"/>
              </a:ext>
            </a:extLst>
          </p:cNvPr>
          <p:cNvSpPr>
            <a:spLocks xmlns:a="http://schemas.openxmlformats.org/drawingml/2006/main" noGrp="1"/>
          </p:cNvSpPr>
          <p:nvPr/>
        </p:nvSpPr>
        <p:spPr>
          <a:xfrm xmlns:a="http://schemas.openxmlformats.org/drawingml/2006/main">
            <a:off x="742950" y="3238500"/>
            <a:ext cx="5581650" cy="723900"/>
          </a:xfrm>
          <a:prstGeom xmlns:a="http://schemas.openxmlformats.org/drawingml/2006/main" prst="roundRect">
            <a:avLst>
              <a:gd name="adj" fmla="val 15789"/>
            </a:avLst>
          </a:prstGeom>
          <a:noFill xmlns:a="http://schemas.openxmlformats.org/drawingml/2006/main"/>
          <a:ln xmlns:a="http://schemas.openxmlformats.org/drawingml/2006/main" w="0">
            <a:noFill/>
            <a:prstDash val="solid"/>
          </a:ln>
        </p:spPr>
        <p:txBody>
          <a:bodyPr xmlns:a="http://schemas.openxmlformats.org/drawingml/2006/main">
            <a:normAutofit fontScale="97011"/>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Review the scene list, or the shots within one scene, out of sequence. Narrative momentum hides slow patches and gaps — examining pieces in isolation exposes what momentum was covering for.</a:t>
            </a:r>
          </a:p>
        </p:txBody>
      </p:sp>
      <p:sp>
        <p:nvSpPr>
          <p:cNvPr id="13" name="">
            <a:extLst xmlns:a="http://schemas.openxmlformats.org/drawingml/2006/main">
              <a:ext uri="{FF2B5EF4-FFF2-40B4-BE49-F238E27FC236}">
                <a16:creationId xmlns:a16="http://schemas.microsoft.com/office/drawing/2014/main" id="{38487F8F-123E-470B-A036-E0A84CE17F35}"/>
              </a:ext>
            </a:extLst>
          </p:cNvPr>
          <p:cNvSpPr>
            <a:spLocks xmlns:a="http://schemas.openxmlformats.org/drawingml/2006/main" noGrp="1"/>
          </p:cNvSpPr>
          <p:nvPr/>
        </p:nvSpPr>
        <p:spPr>
          <a:xfrm xmlns:a="http://schemas.openxmlformats.org/drawingml/2006/main">
            <a:off x="533400" y="4267200"/>
            <a:ext cx="6000750" cy="1695450"/>
          </a:xfrm>
          <a:prstGeom xmlns:a="http://schemas.openxmlformats.org/drawingml/2006/main" prst="roundRect">
            <a:avLst>
              <a:gd name="adj" fmla="val 6742"/>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409D3788-4A84-416D-842A-BEE6DE86258A}"/>
              </a:ext>
            </a:extLst>
          </p:cNvPr>
          <p:cNvSpPr>
            <a:spLocks xmlns:a="http://schemas.openxmlformats.org/drawingml/2006/main" noGrp="1"/>
          </p:cNvSpPr>
          <p:nvPr/>
        </p:nvSpPr>
        <p:spPr>
          <a:xfrm xmlns:a="http://schemas.openxmlformats.org/drawingml/2006/main">
            <a:off x="742950" y="44767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D3EAE35-B627-43E4-A3AB-CE8379D9E13F}"/>
              </a:ext>
            </a:extLst>
          </p:cNvPr>
          <p:cNvSpPr>
            <a:spLocks xmlns:a="http://schemas.openxmlformats.org/drawingml/2006/main" noGrp="1"/>
          </p:cNvSpPr>
          <p:nvPr/>
        </p:nvSpPr>
        <p:spPr>
          <a:xfrm xmlns:a="http://schemas.openxmlformats.org/drawingml/2006/main">
            <a:off x="742950" y="46672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Show a stranger</a:t>
            </a:r>
          </a:p>
        </p:txBody>
      </p:sp>
      <p:sp>
        <p:nvSpPr>
          <p:cNvPr id="16" name="">
            <a:extLst xmlns:a="http://schemas.openxmlformats.org/drawingml/2006/main">
              <a:ext uri="{FF2B5EF4-FFF2-40B4-BE49-F238E27FC236}">
                <a16:creationId xmlns:a16="http://schemas.microsoft.com/office/drawing/2014/main" id="{C7F16826-C24E-4D07-9401-1D299ACE6FD6}"/>
              </a:ext>
            </a:extLst>
          </p:cNvPr>
          <p:cNvSpPr>
            <a:spLocks xmlns:a="http://schemas.openxmlformats.org/drawingml/2006/main" noGrp="1"/>
          </p:cNvSpPr>
          <p:nvPr/>
        </p:nvSpPr>
        <p:spPr>
          <a:xfrm xmlns:a="http://schemas.openxmlformats.org/drawingml/2006/main">
            <a:off x="742950" y="5048250"/>
            <a:ext cx="5581650" cy="723900"/>
          </a:xfrm>
          <a:prstGeom xmlns:a="http://schemas.openxmlformats.org/drawingml/2006/main" prst="roundRect">
            <a:avLst>
              <a:gd name="adj" fmla="val 1578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Someone with no context, no investment and no memory of the shoot. Their confusion or boredom is data your own viewing structurally cannot produce.</a:t>
            </a:r>
          </a:p>
        </p:txBody>
      </p:sp>
    </p:spTree>
    <p:extLst>
      <p:ext uri="{BB962C8B-B14F-4D97-AF65-F5344CB8AC3E}">
        <p14:creationId xmlns:p14="http://schemas.microsoft.com/office/powerpoint/2010/main" val="1732120120"/>
      </p:ext>
    </p:extLst>
  </p:cSld>
</p:sld>
</file>

<file path=ppt/slides/slide1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C2BC367-999D-472B-9DFC-8A34973101E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339020E-0068-4EAC-9D1A-DF28E92D99A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D4DE6A6F-DC18-475C-A2C4-7F1D554AAD63}"/>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13</a:t>
            </a:r>
          </a:p>
        </p:txBody>
      </p:sp>
      <p:sp>
        <p:nvSpPr>
          <p:cNvPr id="4" name="">
            <a:extLst xmlns:a="http://schemas.openxmlformats.org/drawingml/2006/main">
              <a:ext uri="{FF2B5EF4-FFF2-40B4-BE49-F238E27FC236}">
                <a16:creationId xmlns:a16="http://schemas.microsoft.com/office/drawing/2014/main" id="{D1189516-3FC2-4E54-AA4C-E236EDD778F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Diagnosing the story your cut is actually telling</a:t>
            </a:r>
          </a:p>
        </p:txBody>
      </p:sp>
      <p:sp>
        <p:nvSpPr>
          <p:cNvPr id="5" name="">
            <a:extLst xmlns:a="http://schemas.openxmlformats.org/drawingml/2006/main">
              <a:ext uri="{FF2B5EF4-FFF2-40B4-BE49-F238E27FC236}">
                <a16:creationId xmlns:a16="http://schemas.microsoft.com/office/drawing/2014/main" id="{060E4024-4DC6-4C3E-85F3-80B7CB1EC41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structural exercise, separate from judging quality.</a:t>
            </a:r>
          </a:p>
        </p:txBody>
      </p:sp>
      <p:sp>
        <p:nvSpPr>
          <p:cNvPr id="6" name="">
            <a:extLst xmlns:a="http://schemas.openxmlformats.org/drawingml/2006/main">
              <a:ext uri="{FF2B5EF4-FFF2-40B4-BE49-F238E27FC236}">
                <a16:creationId xmlns:a16="http://schemas.microsoft.com/office/drawing/2014/main" id="{1CFB0D29-AEB5-4BFE-89E4-B0F127DC1D6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8D39007-3E76-4BBF-8FC6-ABC0EA18821A}"/>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D1DD3236-6E08-45BE-A30B-A6E9F688D725}"/>
              </a:ext>
            </a:extLst>
          </p:cNvPr>
          <p:cNvSpPr>
            <a:spLocks xmlns:a="http://schemas.openxmlformats.org/drawingml/2006/main" noGrp="1"/>
          </p:cNvSpPr>
          <p:nvPr/>
        </p:nvSpPr>
        <p:spPr>
          <a:xfrm xmlns:a="http://schemas.openxmlformats.org/drawingml/2006/main">
            <a:off x="533400" y="2495550"/>
            <a:ext cx="1028700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Before asking whether a cut is good, ask a narrower question: what story does this arrangement of shots currently deliver to someone with no other information? That is often different from the story you set out to tell.</a:t>
            </a:r>
          </a:p>
        </p:txBody>
      </p:sp>
      <p:sp>
        <p:nvSpPr>
          <p:cNvPr id="9" name="">
            <a:extLst xmlns:a="http://schemas.openxmlformats.org/drawingml/2006/main">
              <a:ext uri="{FF2B5EF4-FFF2-40B4-BE49-F238E27FC236}">
                <a16:creationId xmlns:a16="http://schemas.microsoft.com/office/drawing/2014/main" id="{B954C103-7DBA-4742-BB86-7423B94D2697}"/>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B6A034A3-F18D-432A-8270-56E2E0CA5D59}"/>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4D0B866-0C4C-422C-AB78-9B72AE417955}"/>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Method</a:t>
            </a:r>
          </a:p>
        </p:txBody>
      </p:sp>
      <p:sp>
        <p:nvSpPr>
          <p:cNvPr id="12" name="">
            <a:extLst xmlns:a="http://schemas.openxmlformats.org/drawingml/2006/main">
              <a:ext uri="{FF2B5EF4-FFF2-40B4-BE49-F238E27FC236}">
                <a16:creationId xmlns:a16="http://schemas.microsoft.com/office/drawing/2014/main" id="{214177CE-5058-4449-AEDC-D67E55AA66E9}"/>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After a single uninterrupted viewing, have a viewer describe the story back to you in their own words — do not correct them while they talk.</a:t>
            </a:r>
          </a:p>
        </p:txBody>
      </p:sp>
      <p:sp>
        <p:nvSpPr>
          <p:cNvPr id="13" name="">
            <a:extLst xmlns:a="http://schemas.openxmlformats.org/drawingml/2006/main">
              <a:ext uri="{FF2B5EF4-FFF2-40B4-BE49-F238E27FC236}">
                <a16:creationId xmlns:a16="http://schemas.microsoft.com/office/drawing/2014/main" id="{E9A25B30-426C-4227-A5FC-436402506E64}"/>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22CEBB4C-EEC6-4CF8-82EF-C8304A8575E9}"/>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85F280F-BA9E-4589-81BD-6CFFA3EEC636}"/>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the gap tells you</a:t>
            </a:r>
          </a:p>
        </p:txBody>
      </p:sp>
      <p:sp>
        <p:nvSpPr>
          <p:cNvPr id="16" name="">
            <a:extLst xmlns:a="http://schemas.openxmlformats.org/drawingml/2006/main">
              <a:ext uri="{FF2B5EF4-FFF2-40B4-BE49-F238E27FC236}">
                <a16:creationId xmlns:a16="http://schemas.microsoft.com/office/drawing/2014/main" id="{ED71CF16-6F44-4B86-B0EB-B9A45A0F266E}"/>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Any difference between their summary and your intention marks exactly where the structure, not the footage, needs work.</a:t>
            </a:r>
          </a:p>
        </p:txBody>
      </p:sp>
    </p:spTree>
    <p:extLst>
      <p:ext uri="{BB962C8B-B14F-4D97-AF65-F5344CB8AC3E}">
        <p14:creationId xmlns:p14="http://schemas.microsoft.com/office/powerpoint/2010/main" val="1171226346"/>
      </p:ext>
    </p:extLst>
  </p:cSld>
</p:sld>
</file>

<file path=ppt/slides/slide1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2C8916A-AFA0-44E2-88C3-68D1D18D5FA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E9CFD20-95B9-47E0-B663-DAE0BCB06154}"/>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E19DC67-F842-441F-B717-2E419B49B327}"/>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14</a:t>
            </a:r>
          </a:p>
        </p:txBody>
      </p:sp>
      <p:sp>
        <p:nvSpPr>
          <p:cNvPr id="4" name="">
            <a:extLst xmlns:a="http://schemas.openxmlformats.org/drawingml/2006/main">
              <a:ext uri="{FF2B5EF4-FFF2-40B4-BE49-F238E27FC236}">
                <a16:creationId xmlns:a16="http://schemas.microsoft.com/office/drawing/2014/main" id="{DC206C78-D72A-4A60-A0AB-B4C7CC9080A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one-sentence test</a:t>
            </a:r>
          </a:p>
        </p:txBody>
      </p:sp>
      <p:sp>
        <p:nvSpPr>
          <p:cNvPr id="5" name="">
            <a:extLst xmlns:a="http://schemas.openxmlformats.org/drawingml/2006/main">
              <a:ext uri="{FF2B5EF4-FFF2-40B4-BE49-F238E27FC236}">
                <a16:creationId xmlns:a16="http://schemas.microsoft.com/office/drawing/2014/main" id="{C4CF59C0-E7E5-4A4D-A454-A54DB6D5860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If you cannot state the throughline in one sentence, that is a structure problem, not a wording problem.</a:t>
            </a:r>
          </a:p>
        </p:txBody>
      </p:sp>
      <p:sp>
        <p:nvSpPr>
          <p:cNvPr id="6" name="">
            <a:extLst xmlns:a="http://schemas.openxmlformats.org/drawingml/2006/main">
              <a:ext uri="{FF2B5EF4-FFF2-40B4-BE49-F238E27FC236}">
                <a16:creationId xmlns:a16="http://schemas.microsoft.com/office/drawing/2014/main" id="{EAAFC34C-BD51-491F-A489-53704C2ACE6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388327C-7DFA-4CFF-A130-69E91F49DBD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D11CB30-5474-4701-8F50-289F8FC635BA}"/>
              </a:ext>
            </a:extLst>
          </p:cNvPr>
          <p:cNvSpPr>
            <a:spLocks xmlns:a="http://schemas.openxmlformats.org/drawingml/2006/main" noGrp="1"/>
          </p:cNvSpPr>
          <p:nvPr/>
        </p:nvSpPr>
        <p:spPr>
          <a:xfrm xmlns:a="http://schemas.openxmlformats.org/drawingml/2006/main">
            <a:off x="723900" y="2552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63914E32-3F58-4031-9645-A5BB17DC79A3}"/>
              </a:ext>
            </a:extLst>
          </p:cNvPr>
          <p:cNvSpPr>
            <a:spLocks xmlns:a="http://schemas.openxmlformats.org/drawingml/2006/main" noGrp="1"/>
          </p:cNvSpPr>
          <p:nvPr/>
        </p:nvSpPr>
        <p:spPr>
          <a:xfrm xmlns:a="http://schemas.openxmlformats.org/drawingml/2006/main">
            <a:off x="723900" y="2581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5D786145-EC1B-40B5-8DAF-63B8EB97C8D0}"/>
              </a:ext>
            </a:extLst>
          </p:cNvPr>
          <p:cNvSpPr>
            <a:spLocks xmlns:a="http://schemas.openxmlformats.org/drawingml/2006/main" noGrp="1"/>
          </p:cNvSpPr>
          <p:nvPr/>
        </p:nvSpPr>
        <p:spPr>
          <a:xfrm xmlns:a="http://schemas.openxmlformats.org/drawingml/2006/main">
            <a:off x="1162050" y="2562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Write one sentence describing what changes from the start of the cut to its end.</a:t>
            </a:r>
          </a:p>
        </p:txBody>
      </p:sp>
      <p:sp>
        <p:nvSpPr>
          <p:cNvPr id="11" name="">
            <a:extLst xmlns:a="http://schemas.openxmlformats.org/drawingml/2006/main">
              <a:ext uri="{FF2B5EF4-FFF2-40B4-BE49-F238E27FC236}">
                <a16:creationId xmlns:a16="http://schemas.microsoft.com/office/drawing/2014/main" id="{799F457D-206B-4005-A379-5C079DA08369}"/>
              </a:ext>
            </a:extLst>
          </p:cNvPr>
          <p:cNvSpPr>
            <a:spLocks xmlns:a="http://schemas.openxmlformats.org/drawingml/2006/main" noGrp="1"/>
          </p:cNvSpPr>
          <p:nvPr/>
        </p:nvSpPr>
        <p:spPr>
          <a:xfrm xmlns:a="http://schemas.openxmlformats.org/drawingml/2006/main">
            <a:off x="723900" y="3181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65842F4-596C-4B55-9DD2-60E60C13B340}"/>
              </a:ext>
            </a:extLst>
          </p:cNvPr>
          <p:cNvSpPr>
            <a:spLocks xmlns:a="http://schemas.openxmlformats.org/drawingml/2006/main" noGrp="1"/>
          </p:cNvSpPr>
          <p:nvPr/>
        </p:nvSpPr>
        <p:spPr>
          <a:xfrm xmlns:a="http://schemas.openxmlformats.org/drawingml/2006/main">
            <a:off x="723900" y="3209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0FE35A9A-C840-4852-98B6-A8BEB4E07EA8}"/>
              </a:ext>
            </a:extLst>
          </p:cNvPr>
          <p:cNvSpPr>
            <a:spLocks xmlns:a="http://schemas.openxmlformats.org/drawingml/2006/main" noGrp="1"/>
          </p:cNvSpPr>
          <p:nvPr/>
        </p:nvSpPr>
        <p:spPr>
          <a:xfrm xmlns:a="http://schemas.openxmlformats.org/drawingml/2006/main">
            <a:off x="1162050" y="3190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If the sentence needs “and then” more than once, the cut currently has more than one throughline.</a:t>
            </a:r>
          </a:p>
        </p:txBody>
      </p:sp>
      <p:sp>
        <p:nvSpPr>
          <p:cNvPr id="14" name="">
            <a:extLst xmlns:a="http://schemas.openxmlformats.org/drawingml/2006/main">
              <a:ext uri="{FF2B5EF4-FFF2-40B4-BE49-F238E27FC236}">
                <a16:creationId xmlns:a16="http://schemas.microsoft.com/office/drawing/2014/main" id="{46748B25-4181-4603-9914-E3F8A44355AF}"/>
              </a:ext>
            </a:extLst>
          </p:cNvPr>
          <p:cNvSpPr>
            <a:spLocks xmlns:a="http://schemas.openxmlformats.org/drawingml/2006/main" noGrp="1"/>
          </p:cNvSpPr>
          <p:nvPr/>
        </p:nvSpPr>
        <p:spPr>
          <a:xfrm xmlns:a="http://schemas.openxmlformats.org/drawingml/2006/main">
            <a:off x="723900" y="3810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63813C9-9B73-4F32-B52A-A095E3D44C4B}"/>
              </a:ext>
            </a:extLst>
          </p:cNvPr>
          <p:cNvSpPr>
            <a:spLocks xmlns:a="http://schemas.openxmlformats.org/drawingml/2006/main" noGrp="1"/>
          </p:cNvSpPr>
          <p:nvPr/>
        </p:nvSpPr>
        <p:spPr>
          <a:xfrm xmlns:a="http://schemas.openxmlformats.org/drawingml/2006/main">
            <a:off x="723900" y="3838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2A335925-3C3C-4CE4-AFD6-BE0AB7871E1E}"/>
              </a:ext>
            </a:extLst>
          </p:cNvPr>
          <p:cNvSpPr>
            <a:spLocks xmlns:a="http://schemas.openxmlformats.org/drawingml/2006/main" noGrp="1"/>
          </p:cNvSpPr>
          <p:nvPr/>
        </p:nvSpPr>
        <p:spPr>
          <a:xfrm xmlns:a="http://schemas.openxmlformats.org/drawingml/2006/main">
            <a:off x="1162050" y="38195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If you cannot finish the sentence at all, some material is doing work the structure has not assigned it.</a:t>
            </a:r>
          </a:p>
        </p:txBody>
      </p:sp>
      <p:sp>
        <p:nvSpPr>
          <p:cNvPr id="17" name="">
            <a:extLst xmlns:a="http://schemas.openxmlformats.org/drawingml/2006/main">
              <a:ext uri="{FF2B5EF4-FFF2-40B4-BE49-F238E27FC236}">
                <a16:creationId xmlns:a16="http://schemas.microsoft.com/office/drawing/2014/main" id="{9748AE2A-215A-4980-AF92-1112FD6C46AE}"/>
              </a:ext>
            </a:extLst>
          </p:cNvPr>
          <p:cNvSpPr>
            <a:spLocks xmlns:a="http://schemas.openxmlformats.org/drawingml/2006/main" noGrp="1"/>
          </p:cNvSpPr>
          <p:nvPr/>
        </p:nvSpPr>
        <p:spPr>
          <a:xfrm xmlns:a="http://schemas.openxmlformats.org/drawingml/2006/main">
            <a:off x="723900" y="44386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709A329B-B9CA-4EA2-B749-77FE9DB18556}"/>
              </a:ext>
            </a:extLst>
          </p:cNvPr>
          <p:cNvSpPr>
            <a:spLocks xmlns:a="http://schemas.openxmlformats.org/drawingml/2006/main" noGrp="1"/>
          </p:cNvSpPr>
          <p:nvPr/>
        </p:nvSpPr>
        <p:spPr>
          <a:xfrm xmlns:a="http://schemas.openxmlformats.org/drawingml/2006/main">
            <a:off x="723900" y="44672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4B321300-7206-4EDE-A95F-4F98A75C7C31}"/>
              </a:ext>
            </a:extLst>
          </p:cNvPr>
          <p:cNvSpPr>
            <a:spLocks xmlns:a="http://schemas.openxmlformats.org/drawingml/2006/main" noGrp="1"/>
          </p:cNvSpPr>
          <p:nvPr/>
        </p:nvSpPr>
        <p:spPr>
          <a:xfrm xmlns:a="http://schemas.openxmlformats.org/drawingml/2006/main">
            <a:off x="1162050" y="44481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Test the sentence against what your stranger-viewer described — the two should be close.</a:t>
            </a:r>
          </a:p>
        </p:txBody>
      </p:sp>
      <p:sp>
        <p:nvSpPr>
          <p:cNvPr id="20" name="">
            <a:extLst xmlns:a="http://schemas.openxmlformats.org/drawingml/2006/main">
              <a:ext uri="{FF2B5EF4-FFF2-40B4-BE49-F238E27FC236}">
                <a16:creationId xmlns:a16="http://schemas.microsoft.com/office/drawing/2014/main" id="{C4ED1C69-53B7-4738-9D80-8E8C61330463}"/>
              </a:ext>
            </a:extLst>
          </p:cNvPr>
          <p:cNvSpPr>
            <a:spLocks xmlns:a="http://schemas.openxmlformats.org/drawingml/2006/main" noGrp="1"/>
          </p:cNvSpPr>
          <p:nvPr/>
        </p:nvSpPr>
        <p:spPr>
          <a:xfrm xmlns:a="http://schemas.openxmlformats.org/drawingml/2006/main">
            <a:off x="723900" y="5334000"/>
            <a:ext cx="1000125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Pass this test before choosing a revision priority: a structural gap should outrank any cosmetic fix.</a:t>
            </a:r>
          </a:p>
        </p:txBody>
      </p:sp>
    </p:spTree>
    <p:extLst>
      <p:ext uri="{BB962C8B-B14F-4D97-AF65-F5344CB8AC3E}">
        <p14:creationId xmlns:p14="http://schemas.microsoft.com/office/powerpoint/2010/main" val="525879675"/>
      </p:ext>
    </p:extLst>
  </p:cSld>
</p:sld>
</file>

<file path=ppt/slides/slide1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FB55AAA-70D0-4090-9120-5802AFEB97F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BEE6379-26EE-4A3F-9E2B-E4A45599BBD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7DC27424-1DD7-4549-B07A-3F78B08CD940}"/>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15</a:t>
            </a:r>
          </a:p>
        </p:txBody>
      </p:sp>
      <p:sp>
        <p:nvSpPr>
          <p:cNvPr id="4" name="">
            <a:extLst xmlns:a="http://schemas.openxmlformats.org/drawingml/2006/main">
              <a:ext uri="{FF2B5EF4-FFF2-40B4-BE49-F238E27FC236}">
                <a16:creationId xmlns:a16="http://schemas.microsoft.com/office/drawing/2014/main" id="{5B656C0F-5951-4B61-B946-0D9A6547C04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L-cuts and J-cuts</a:t>
            </a:r>
          </a:p>
        </p:txBody>
      </p:sp>
      <p:sp>
        <p:nvSpPr>
          <p:cNvPr id="5" name="">
            <a:extLst xmlns:a="http://schemas.openxmlformats.org/drawingml/2006/main">
              <a:ext uri="{FF2B5EF4-FFF2-40B4-BE49-F238E27FC236}">
                <a16:creationId xmlns:a16="http://schemas.microsoft.com/office/drawing/2014/main" id="{15658E3F-A1AF-4F6F-929E-DC333023772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Overlapping sound and picture across a cut point smooths both continuity and rhythm.</a:t>
            </a:r>
          </a:p>
        </p:txBody>
      </p:sp>
      <p:sp>
        <p:nvSpPr>
          <p:cNvPr id="6" name="">
            <a:extLst xmlns:a="http://schemas.openxmlformats.org/drawingml/2006/main">
              <a:ext uri="{FF2B5EF4-FFF2-40B4-BE49-F238E27FC236}">
                <a16:creationId xmlns:a16="http://schemas.microsoft.com/office/drawing/2014/main" id="{4A60B04C-B210-4A07-ADF7-8E5EC385433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CF7264C-4B5C-441B-B40D-193A2545D073}"/>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319ea5114814519"/>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4AEBDF43-7B7D-461B-BF1B-22F709F3D36C}"/>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 straight cut changes picture and sound at the same instant, which can feel abrupt. An L-cut lets outgoing audio continue under the new picture; a J-cut brings incoming audio in before its picture arrives.</a:t>
            </a:r>
          </a:p>
        </p:txBody>
      </p:sp>
      <p:sp>
        <p:nvSpPr>
          <p:cNvPr id="10" name="">
            <a:extLst xmlns:a="http://schemas.openxmlformats.org/drawingml/2006/main">
              <a:ext uri="{FF2B5EF4-FFF2-40B4-BE49-F238E27FC236}">
                <a16:creationId xmlns:a16="http://schemas.microsoft.com/office/drawing/2014/main" id="{39FA3B60-CC64-48DB-8972-87E723197EE4}"/>
              </a:ext>
            </a:extLst>
          </p:cNvPr>
          <p:cNvSpPr>
            <a:spLocks xmlns:a="http://schemas.openxmlformats.org/drawingml/2006/main" noGrp="1"/>
          </p:cNvSpPr>
          <p:nvPr/>
        </p:nvSpPr>
        <p:spPr>
          <a:xfrm xmlns:a="http://schemas.openxmlformats.org/drawingml/2006/main">
            <a:off x="533400" y="35433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3B2A6BEE-82E1-4EB5-9752-226B5669B106}"/>
              </a:ext>
            </a:extLst>
          </p:cNvPr>
          <p:cNvSpPr>
            <a:spLocks xmlns:a="http://schemas.openxmlformats.org/drawingml/2006/main" noGrp="1"/>
          </p:cNvSpPr>
          <p:nvPr/>
        </p:nvSpPr>
        <p:spPr>
          <a:xfrm xmlns:a="http://schemas.openxmlformats.org/drawingml/2006/main">
            <a:off x="742950" y="37528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2C8C493-CBDF-4414-91BB-B8A8B11E2C6B}"/>
              </a:ext>
            </a:extLst>
          </p:cNvPr>
          <p:cNvSpPr>
            <a:spLocks xmlns:a="http://schemas.openxmlformats.org/drawingml/2006/main" noGrp="1"/>
          </p:cNvSpPr>
          <p:nvPr/>
        </p:nvSpPr>
        <p:spPr>
          <a:xfrm xmlns:a="http://schemas.openxmlformats.org/drawingml/2006/main">
            <a:off x="742950" y="39433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L-cut effect</a:t>
            </a:r>
          </a:p>
        </p:txBody>
      </p:sp>
      <p:sp>
        <p:nvSpPr>
          <p:cNvPr id="13" name="">
            <a:extLst xmlns:a="http://schemas.openxmlformats.org/drawingml/2006/main">
              <a:ext uri="{FF2B5EF4-FFF2-40B4-BE49-F238E27FC236}">
                <a16:creationId xmlns:a16="http://schemas.microsoft.com/office/drawing/2014/main" id="{41E4B487-9D3B-4917-9CAD-784607005E63}"/>
              </a:ext>
            </a:extLst>
          </p:cNvPr>
          <p:cNvSpPr>
            <a:spLocks xmlns:a="http://schemas.openxmlformats.org/drawingml/2006/main" noGrp="1"/>
          </p:cNvSpPr>
          <p:nvPr/>
        </p:nvSpPr>
        <p:spPr>
          <a:xfrm xmlns:a="http://schemas.openxmlformats.org/drawingml/2006/main">
            <a:off x="742950" y="43243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previous speaker's voice bridges into the new shot — reads as a natural continuation, not an interruption.</a:t>
            </a:r>
          </a:p>
        </p:txBody>
      </p:sp>
      <p:sp>
        <p:nvSpPr>
          <p:cNvPr id="14" name="">
            <a:extLst xmlns:a="http://schemas.openxmlformats.org/drawingml/2006/main">
              <a:ext uri="{FF2B5EF4-FFF2-40B4-BE49-F238E27FC236}">
                <a16:creationId xmlns:a16="http://schemas.microsoft.com/office/drawing/2014/main" id="{D4FAA27F-0794-4AC2-9228-F668E77DEA3C}"/>
              </a:ext>
            </a:extLst>
          </p:cNvPr>
          <p:cNvSpPr>
            <a:spLocks xmlns:a="http://schemas.openxmlformats.org/drawingml/2006/main" noGrp="1"/>
          </p:cNvSpPr>
          <p:nvPr/>
        </p:nvSpPr>
        <p:spPr>
          <a:xfrm xmlns:a="http://schemas.openxmlformats.org/drawingml/2006/main">
            <a:off x="533400" y="46863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FC90A1ED-D30C-459A-BB47-EA3DA70661F1}"/>
              </a:ext>
            </a:extLst>
          </p:cNvPr>
          <p:cNvSpPr>
            <a:spLocks xmlns:a="http://schemas.openxmlformats.org/drawingml/2006/main" noGrp="1"/>
          </p:cNvSpPr>
          <p:nvPr/>
        </p:nvSpPr>
        <p:spPr>
          <a:xfrm xmlns:a="http://schemas.openxmlformats.org/drawingml/2006/main">
            <a:off x="742950" y="48958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063C662-E31F-4E7B-A107-742439529E53}"/>
              </a:ext>
            </a:extLst>
          </p:cNvPr>
          <p:cNvSpPr>
            <a:spLocks xmlns:a="http://schemas.openxmlformats.org/drawingml/2006/main" noGrp="1"/>
          </p:cNvSpPr>
          <p:nvPr/>
        </p:nvSpPr>
        <p:spPr>
          <a:xfrm xmlns:a="http://schemas.openxmlformats.org/drawingml/2006/main">
            <a:off x="742950" y="50863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J-cut effect</a:t>
            </a:r>
          </a:p>
        </p:txBody>
      </p:sp>
      <p:sp>
        <p:nvSpPr>
          <p:cNvPr id="17" name="">
            <a:extLst xmlns:a="http://schemas.openxmlformats.org/drawingml/2006/main">
              <a:ext uri="{FF2B5EF4-FFF2-40B4-BE49-F238E27FC236}">
                <a16:creationId xmlns:a16="http://schemas.microsoft.com/office/drawing/2014/main" id="{76BFFD19-A508-4772-B6C8-129FF0C460EC}"/>
              </a:ext>
            </a:extLst>
          </p:cNvPr>
          <p:cNvSpPr>
            <a:spLocks xmlns:a="http://schemas.openxmlformats.org/drawingml/2006/main" noGrp="1"/>
          </p:cNvSpPr>
          <p:nvPr/>
        </p:nvSpPr>
        <p:spPr>
          <a:xfrm xmlns:a="http://schemas.openxmlformats.org/drawingml/2006/main">
            <a:off x="742950" y="54673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sound arrives first and pulls the viewer toward what is about to appear — a small, controlled anticipation.</a:t>
            </a:r>
          </a:p>
        </p:txBody>
      </p:sp>
    </p:spTree>
    <p:extLst>
      <p:ext uri="{BB962C8B-B14F-4D97-AF65-F5344CB8AC3E}">
        <p14:creationId xmlns:p14="http://schemas.microsoft.com/office/powerpoint/2010/main" val="248182184"/>
      </p:ext>
    </p:extLst>
  </p:cSld>
</p:sld>
</file>

<file path=ppt/slides/slide1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173723D-26C2-463F-902E-8842DBFB8B54}"/>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FD4EF5C-5CA3-4707-8712-F464D676BCB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2B27A1A-D6A7-43DD-B725-FED0CE577E18}"/>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16</a:t>
            </a:r>
          </a:p>
        </p:txBody>
      </p:sp>
      <p:sp>
        <p:nvSpPr>
          <p:cNvPr id="4" name="">
            <a:extLst xmlns:a="http://schemas.openxmlformats.org/drawingml/2006/main">
              <a:ext uri="{FF2B5EF4-FFF2-40B4-BE49-F238E27FC236}">
                <a16:creationId xmlns:a16="http://schemas.microsoft.com/office/drawing/2014/main" id="{F8D3A19C-E0D6-45E5-BA3E-483E67D7326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Read the production log against the footage</a:t>
            </a:r>
          </a:p>
        </p:txBody>
      </p:sp>
      <p:sp>
        <p:nvSpPr>
          <p:cNvPr id="5" name="">
            <a:extLst xmlns:a="http://schemas.openxmlformats.org/drawingml/2006/main">
              <a:ext uri="{FF2B5EF4-FFF2-40B4-BE49-F238E27FC236}">
                <a16:creationId xmlns:a16="http://schemas.microsoft.com/office/drawing/2014/main" id="{2D19D858-ED1C-4C20-ABD9-6CD393115FC9}"/>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log tells you what you meant to shoot; the footage tells you what you actually have.</a:t>
            </a:r>
          </a:p>
        </p:txBody>
      </p:sp>
      <p:sp>
        <p:nvSpPr>
          <p:cNvPr id="6" name="">
            <a:extLst xmlns:a="http://schemas.openxmlformats.org/drawingml/2006/main">
              <a:ext uri="{FF2B5EF4-FFF2-40B4-BE49-F238E27FC236}">
                <a16:creationId xmlns:a16="http://schemas.microsoft.com/office/drawing/2014/main" id="{8CC129F7-D7D1-4343-A41F-E3BA7B56737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4726A24-7084-4C33-8C06-96EEA6C2BB7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f160270ed5b444f"/>
          <a:srcRect xmlns:a="http://schemas.openxmlformats.org/drawingml/2006/main" l="9881" t="0" r="9881"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F258E704-CDE3-4511-AD13-B67970893BBC}"/>
              </a:ext>
            </a:extLst>
          </p:cNvPr>
          <p:cNvSpPr>
            <a:spLocks xmlns:a="http://schemas.openxmlformats.org/drawingml/2006/main" noGrp="1"/>
          </p:cNvSpPr>
          <p:nvPr/>
        </p:nvSpPr>
        <p:spPr>
          <a:xfrm xmlns:a="http://schemas.openxmlformats.org/drawingml/2006/main">
            <a:off x="533400" y="2495550"/>
            <a:ext cx="6000750" cy="1028700"/>
          </a:xfrm>
          <a:prstGeom xmlns:a="http://schemas.openxmlformats.org/drawingml/2006/main" prst="roundRect">
            <a:avLst>
              <a:gd name="adj" fmla="val 11111"/>
            </a:avLst>
          </a:prstGeom>
          <a:noFill xmlns:a="http://schemas.openxmlformats.org/drawingml/2006/main"/>
          <a:ln xmlns:a="http://schemas.openxmlformats.org/drawingml/2006/main" w="0">
            <a:noFill/>
            <a:prstDash val="solid"/>
          </a:ln>
        </p:spPr>
        <p:txBody>
          <a:bodyPr xmlns:a="http://schemas.openxmlformats.org/drawingml/2006/main">
            <a:normAutofit fontScale="95178"/>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Before assembling, check the log's shot list against the clips in your bin. A first assembly built around a shot that does not actually exist, or exists but is unusable, wastes structure-fixing time on a problem that is really a coverage gap.</a:t>
            </a:r>
          </a:p>
        </p:txBody>
      </p:sp>
      <p:sp>
        <p:nvSpPr>
          <p:cNvPr id="10" name="">
            <a:extLst xmlns:a="http://schemas.openxmlformats.org/drawingml/2006/main">
              <a:ext uri="{FF2B5EF4-FFF2-40B4-BE49-F238E27FC236}">
                <a16:creationId xmlns:a16="http://schemas.microsoft.com/office/drawing/2014/main" id="{4D1197C3-94F7-43A7-A872-882C769BADC9}"/>
              </a:ext>
            </a:extLst>
          </p:cNvPr>
          <p:cNvSpPr>
            <a:spLocks xmlns:a="http://schemas.openxmlformats.org/drawingml/2006/main" noGrp="1"/>
          </p:cNvSpPr>
          <p:nvPr/>
        </p:nvSpPr>
        <p:spPr>
          <a:xfrm xmlns:a="http://schemas.openxmlformats.org/drawingml/2006/main">
            <a:off x="533400" y="36576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67B66440-397B-4D57-AC60-E6C16494D7E5}"/>
              </a:ext>
            </a:extLst>
          </p:cNvPr>
          <p:cNvSpPr>
            <a:spLocks xmlns:a="http://schemas.openxmlformats.org/drawingml/2006/main" noGrp="1"/>
          </p:cNvSpPr>
          <p:nvPr/>
        </p:nvSpPr>
        <p:spPr>
          <a:xfrm xmlns:a="http://schemas.openxmlformats.org/drawingml/2006/main">
            <a:off x="742950" y="38671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7667587-9DF5-4195-BFAC-D40B9013A944}"/>
              </a:ext>
            </a:extLst>
          </p:cNvPr>
          <p:cNvSpPr>
            <a:spLocks xmlns:a="http://schemas.openxmlformats.org/drawingml/2006/main" noGrp="1"/>
          </p:cNvSpPr>
          <p:nvPr/>
        </p:nvSpPr>
        <p:spPr>
          <a:xfrm xmlns:a="http://schemas.openxmlformats.org/drawingml/2006/main">
            <a:off x="742950" y="40576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If a shot is missing</a:t>
            </a:r>
          </a:p>
        </p:txBody>
      </p:sp>
      <p:sp>
        <p:nvSpPr>
          <p:cNvPr id="13" name="">
            <a:extLst xmlns:a="http://schemas.openxmlformats.org/drawingml/2006/main">
              <a:ext uri="{FF2B5EF4-FFF2-40B4-BE49-F238E27FC236}">
                <a16:creationId xmlns:a16="http://schemas.microsoft.com/office/drawing/2014/main" id="{7B8BD8CA-03EB-470C-B99B-FA0B508BCE1F}"/>
              </a:ext>
            </a:extLst>
          </p:cNvPr>
          <p:cNvSpPr>
            <a:spLocks xmlns:a="http://schemas.openxmlformats.org/drawingml/2006/main" noGrp="1"/>
          </p:cNvSpPr>
          <p:nvPr/>
        </p:nvSpPr>
        <p:spPr>
          <a:xfrm xmlns:a="http://schemas.openxmlformats.org/drawingml/2006/main">
            <a:off x="742950" y="44386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Note it as a coverage gap, not a structure problem — the fix is reshooting or restructuring around what exists.</a:t>
            </a:r>
          </a:p>
        </p:txBody>
      </p:sp>
      <p:sp>
        <p:nvSpPr>
          <p:cNvPr id="14" name="">
            <a:extLst xmlns:a="http://schemas.openxmlformats.org/drawingml/2006/main">
              <a:ext uri="{FF2B5EF4-FFF2-40B4-BE49-F238E27FC236}">
                <a16:creationId xmlns:a16="http://schemas.microsoft.com/office/drawing/2014/main" id="{8DED76F0-A4FF-4703-B5E8-7A12A9B37DEA}"/>
              </a:ext>
            </a:extLst>
          </p:cNvPr>
          <p:cNvSpPr>
            <a:spLocks xmlns:a="http://schemas.openxmlformats.org/drawingml/2006/main" noGrp="1"/>
          </p:cNvSpPr>
          <p:nvPr/>
        </p:nvSpPr>
        <p:spPr>
          <a:xfrm xmlns:a="http://schemas.openxmlformats.org/drawingml/2006/main">
            <a:off x="533400" y="48006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E68A7ADD-9662-44AF-B0F7-057030AA2170}"/>
              </a:ext>
            </a:extLst>
          </p:cNvPr>
          <p:cNvSpPr>
            <a:spLocks xmlns:a="http://schemas.openxmlformats.org/drawingml/2006/main" noGrp="1"/>
          </p:cNvSpPr>
          <p:nvPr/>
        </p:nvSpPr>
        <p:spPr>
          <a:xfrm xmlns:a="http://schemas.openxmlformats.org/drawingml/2006/main">
            <a:off x="742950" y="50101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52F5C53-6177-481A-8C2B-2BAB30FC8B79}"/>
              </a:ext>
            </a:extLst>
          </p:cNvPr>
          <p:cNvSpPr>
            <a:spLocks xmlns:a="http://schemas.openxmlformats.org/drawingml/2006/main" noGrp="1"/>
          </p:cNvSpPr>
          <p:nvPr/>
        </p:nvSpPr>
        <p:spPr>
          <a:xfrm xmlns:a="http://schemas.openxmlformats.org/drawingml/2006/main">
            <a:off x="742950" y="52006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If a shot is unusable</a:t>
            </a:r>
          </a:p>
        </p:txBody>
      </p:sp>
      <p:sp>
        <p:nvSpPr>
          <p:cNvPr id="17" name="">
            <a:extLst xmlns:a="http://schemas.openxmlformats.org/drawingml/2006/main">
              <a:ext uri="{FF2B5EF4-FFF2-40B4-BE49-F238E27FC236}">
                <a16:creationId xmlns:a16="http://schemas.microsoft.com/office/drawing/2014/main" id="{D5C1E394-44F6-4F02-A9E9-DD34E22C3D01}"/>
              </a:ext>
            </a:extLst>
          </p:cNvPr>
          <p:cNvSpPr>
            <a:spLocks xmlns:a="http://schemas.openxmlformats.org/drawingml/2006/main" noGrp="1"/>
          </p:cNvSpPr>
          <p:nvPr/>
        </p:nvSpPr>
        <p:spPr>
          <a:xfrm xmlns:a="http://schemas.openxmlformats.org/drawingml/2006/main">
            <a:off x="742950" y="55816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Focus, exposure or audio faults belong in your media record, not silently worked around in the edit.</a:t>
            </a:r>
          </a:p>
        </p:txBody>
      </p:sp>
    </p:spTree>
    <p:extLst>
      <p:ext uri="{BB962C8B-B14F-4D97-AF65-F5344CB8AC3E}">
        <p14:creationId xmlns:p14="http://schemas.microsoft.com/office/powerpoint/2010/main" val="757738078"/>
      </p:ext>
    </p:extLst>
  </p:cSld>
</p:sld>
</file>

<file path=ppt/slides/slide1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E78026A-FA04-4B29-BC28-DF826798DC4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2918F9A-3346-4389-B0E1-7FD1FDA68FF6}"/>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4AC996B-60BC-46C8-B769-BE12E559AAA0}"/>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17</a:t>
            </a:r>
          </a:p>
        </p:txBody>
      </p:sp>
      <p:sp>
        <p:nvSpPr>
          <p:cNvPr id="4" name="">
            <a:extLst xmlns:a="http://schemas.openxmlformats.org/drawingml/2006/main">
              <a:ext uri="{FF2B5EF4-FFF2-40B4-BE49-F238E27FC236}">
                <a16:creationId xmlns:a16="http://schemas.microsoft.com/office/drawing/2014/main" id="{07E789B2-2472-419B-87A0-B7B285A0B893}"/>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Revision triage — pick one priority</a:t>
            </a:r>
          </a:p>
        </p:txBody>
      </p:sp>
      <p:sp>
        <p:nvSpPr>
          <p:cNvPr id="5" name="">
            <a:extLst xmlns:a="http://schemas.openxmlformats.org/drawingml/2006/main">
              <a:ext uri="{FF2B5EF4-FFF2-40B4-BE49-F238E27FC236}">
                <a16:creationId xmlns:a16="http://schemas.microsoft.com/office/drawing/2014/main" id="{7EEA71C9-043B-4C3C-B73E-543242E9F768}"/>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first assembly always has more problems than time to fix them all before submission.</a:t>
            </a:r>
          </a:p>
        </p:txBody>
      </p:sp>
      <p:sp>
        <p:nvSpPr>
          <p:cNvPr id="6" name="">
            <a:extLst xmlns:a="http://schemas.openxmlformats.org/drawingml/2006/main">
              <a:ext uri="{FF2B5EF4-FFF2-40B4-BE49-F238E27FC236}">
                <a16:creationId xmlns:a16="http://schemas.microsoft.com/office/drawing/2014/main" id="{B1E05255-1035-4D9B-B79B-68149E51A57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1E00A2D-3B71-49E0-8CEE-70EDABE1ADA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b8f2a876b2b438d"/>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91C17804-CFF7-474C-82BE-299055D7D23B}"/>
              </a:ext>
            </a:extLst>
          </p:cNvPr>
          <p:cNvSpPr>
            <a:spLocks xmlns:a="http://schemas.openxmlformats.org/drawingml/2006/main" noGrp="1"/>
          </p:cNvSpPr>
          <p:nvPr/>
        </p:nvSpPr>
        <p:spPr>
          <a:xfrm xmlns:a="http://schemas.openxmlformats.org/drawingml/2006/main">
            <a:off x="533400" y="2495550"/>
            <a:ext cx="6000750" cy="1047750"/>
          </a:xfrm>
          <a:prstGeom xmlns:a="http://schemas.openxmlformats.org/drawingml/2006/main" prst="roundRect">
            <a:avLst>
              <a:gd name="adj" fmla="val 10909"/>
            </a:avLst>
          </a:prstGeom>
          <a:noFill xmlns:a="http://schemas.openxmlformats.org/drawingml/2006/main"/>
          <a:ln xmlns:a="http://schemas.openxmlformats.org/drawingml/2006/main" w="0">
            <a:noFill/>
            <a:prstDash val="solid"/>
          </a:ln>
        </p:spPr>
        <p:txBody>
          <a:bodyPr xmlns:a="http://schemas.openxmlformats.org/drawingml/2006/main">
            <a:normAutofit fontScale="9726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List every issue a viewing surfaces, then rank by leverage: which single change would most improve a stranger's understanding of the story? Fix that one first — many small fixes rarely add up to the effect of one structural one.</a:t>
            </a:r>
          </a:p>
        </p:txBody>
      </p:sp>
      <p:sp>
        <p:nvSpPr>
          <p:cNvPr id="10" name="">
            <a:extLst xmlns:a="http://schemas.openxmlformats.org/drawingml/2006/main">
              <a:ext uri="{FF2B5EF4-FFF2-40B4-BE49-F238E27FC236}">
                <a16:creationId xmlns:a16="http://schemas.microsoft.com/office/drawing/2014/main" id="{E1568B3F-A9BC-4EA7-A68B-E6805472AE92}"/>
              </a:ext>
            </a:extLst>
          </p:cNvPr>
          <p:cNvSpPr>
            <a:spLocks xmlns:a="http://schemas.openxmlformats.org/drawingml/2006/main" noGrp="1"/>
          </p:cNvSpPr>
          <p:nvPr/>
        </p:nvSpPr>
        <p:spPr>
          <a:xfrm xmlns:a="http://schemas.openxmlformats.org/drawingml/2006/main">
            <a:off x="533400" y="3771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93FDFDF3-599D-46AB-8C27-2DEA32E2E204}"/>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28D2FED-8BBC-4577-B46C-D8B29A9C927D}"/>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High leverage</a:t>
            </a:r>
          </a:p>
        </p:txBody>
      </p:sp>
      <p:sp>
        <p:nvSpPr>
          <p:cNvPr id="13" name="">
            <a:extLst xmlns:a="http://schemas.openxmlformats.org/drawingml/2006/main">
              <a:ext uri="{FF2B5EF4-FFF2-40B4-BE49-F238E27FC236}">
                <a16:creationId xmlns:a16="http://schemas.microsoft.com/office/drawing/2014/main" id="{7E905CA7-95CD-42D6-9069-6ECED22D03A1}"/>
              </a:ext>
            </a:extLst>
          </p:cNvPr>
          <p:cNvSpPr>
            <a:spLocks xmlns:a="http://schemas.openxmlformats.org/drawingml/2006/main" noGrp="1"/>
          </p:cNvSpPr>
          <p:nvPr/>
        </p:nvSpPr>
        <p:spPr>
          <a:xfrm xmlns:a="http://schemas.openxmlformats.org/drawingml/2006/main">
            <a:off x="742950" y="4552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reorder, a cut scene, or a clarified opening — changes that affect what the whole cut communicates.</a:t>
            </a:r>
          </a:p>
        </p:txBody>
      </p:sp>
      <p:sp>
        <p:nvSpPr>
          <p:cNvPr id="14" name="">
            <a:extLst xmlns:a="http://schemas.openxmlformats.org/drawingml/2006/main">
              <a:ext uri="{FF2B5EF4-FFF2-40B4-BE49-F238E27FC236}">
                <a16:creationId xmlns:a16="http://schemas.microsoft.com/office/drawing/2014/main" id="{5DFA1E13-05D4-422D-8D0A-AEF191816CBE}"/>
              </a:ext>
            </a:extLst>
          </p:cNvPr>
          <p:cNvSpPr>
            <a:spLocks xmlns:a="http://schemas.openxmlformats.org/drawingml/2006/main" noGrp="1"/>
          </p:cNvSpPr>
          <p:nvPr/>
        </p:nvSpPr>
        <p:spPr>
          <a:xfrm xmlns:a="http://schemas.openxmlformats.org/drawingml/2006/main">
            <a:off x="533400" y="4914900"/>
            <a:ext cx="6000750" cy="1047750"/>
          </a:xfrm>
          <a:prstGeom xmlns:a="http://schemas.openxmlformats.org/drawingml/2006/main" prst="roundRect">
            <a:avLst>
              <a:gd name="adj" fmla="val 10909"/>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E611750D-4C2D-4128-A270-08F978773E9C}"/>
              </a:ext>
            </a:extLst>
          </p:cNvPr>
          <p:cNvSpPr>
            <a:spLocks xmlns:a="http://schemas.openxmlformats.org/drawingml/2006/main" noGrp="1"/>
          </p:cNvSpPr>
          <p:nvPr/>
        </p:nvSpPr>
        <p:spPr>
          <a:xfrm xmlns:a="http://schemas.openxmlformats.org/drawingml/2006/main">
            <a:off x="742950" y="51244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1F050AC-72C2-4190-97AB-90A03A3F2091}"/>
              </a:ext>
            </a:extLst>
          </p:cNvPr>
          <p:cNvSpPr>
            <a:spLocks xmlns:a="http://schemas.openxmlformats.org/drawingml/2006/main" noGrp="1"/>
          </p:cNvSpPr>
          <p:nvPr/>
        </p:nvSpPr>
        <p:spPr>
          <a:xfrm xmlns:a="http://schemas.openxmlformats.org/drawingml/2006/main">
            <a:off x="742950" y="5314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Low leverage</a:t>
            </a:r>
          </a:p>
        </p:txBody>
      </p:sp>
      <p:sp>
        <p:nvSpPr>
          <p:cNvPr id="17" name="">
            <a:extLst xmlns:a="http://schemas.openxmlformats.org/drawingml/2006/main">
              <a:ext uri="{FF2B5EF4-FFF2-40B4-BE49-F238E27FC236}">
                <a16:creationId xmlns:a16="http://schemas.microsoft.com/office/drawing/2014/main" id="{13D61349-5DE3-4E3F-B77E-8F5E4604B9E5}"/>
              </a:ext>
            </a:extLst>
          </p:cNvPr>
          <p:cNvSpPr>
            <a:spLocks xmlns:a="http://schemas.openxmlformats.org/drawingml/2006/main" noGrp="1"/>
          </p:cNvSpPr>
          <p:nvPr/>
        </p:nvSpPr>
        <p:spPr>
          <a:xfrm xmlns:a="http://schemas.openxmlformats.org/drawingml/2006/main">
            <a:off x="742950" y="5695950"/>
            <a:ext cx="5581650" cy="762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slightly-too-long shot or a rough transition — real, but safe to defer past this priority.</a:t>
            </a:r>
          </a:p>
        </p:txBody>
      </p:sp>
    </p:spTree>
    <p:extLst>
      <p:ext uri="{BB962C8B-B14F-4D97-AF65-F5344CB8AC3E}">
        <p14:creationId xmlns:p14="http://schemas.microsoft.com/office/powerpoint/2010/main" val="821471564"/>
      </p:ext>
    </p:extLst>
  </p:cSld>
</p:sld>
</file>

<file path=ppt/slides/slide1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AED02368-0168-444C-ABE4-BE0D0040F267}"/>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E29D38F-0542-49A4-B99E-E8A7A3954B4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8E8FE6E5-08E8-403F-A74C-E39C62236818}"/>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18</a:t>
            </a:r>
          </a:p>
        </p:txBody>
      </p:sp>
      <p:sp>
        <p:nvSpPr>
          <p:cNvPr id="4" name="">
            <a:extLst xmlns:a="http://schemas.openxmlformats.org/drawingml/2006/main">
              <a:ext uri="{FF2B5EF4-FFF2-40B4-BE49-F238E27FC236}">
                <a16:creationId xmlns:a16="http://schemas.microsoft.com/office/drawing/2014/main" id="{FE356F9D-526B-44A9-B0E5-85D786F6848E}"/>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Structural fixes before cosmetic fixes</a:t>
            </a:r>
          </a:p>
        </p:txBody>
      </p:sp>
      <p:sp>
        <p:nvSpPr>
          <p:cNvPr id="5" name="">
            <a:extLst xmlns:a="http://schemas.openxmlformats.org/drawingml/2006/main">
              <a:ext uri="{FF2B5EF4-FFF2-40B4-BE49-F238E27FC236}">
                <a16:creationId xmlns:a16="http://schemas.microsoft.com/office/drawing/2014/main" id="{B364B435-950E-4EC0-BF08-4BAFEC39CC66}"/>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Order revision work so you never polish something you may later cut.</a:t>
            </a:r>
          </a:p>
        </p:txBody>
      </p:sp>
      <p:sp>
        <p:nvSpPr>
          <p:cNvPr id="6" name="">
            <a:extLst xmlns:a="http://schemas.openxmlformats.org/drawingml/2006/main">
              <a:ext uri="{FF2B5EF4-FFF2-40B4-BE49-F238E27FC236}">
                <a16:creationId xmlns:a16="http://schemas.microsoft.com/office/drawing/2014/main" id="{5E155776-B7FF-4125-90E7-F3DBD8CB0CC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CFDA3FF-DBFC-4F9B-83D2-0BC1D5903BC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5E1F0EC0-CB7A-4B0C-A88B-7C391B2BEF7E}"/>
              </a:ext>
            </a:extLst>
          </p:cNvPr>
          <p:cNvSpPr>
            <a:spLocks xmlns:a="http://schemas.openxmlformats.org/drawingml/2006/main" noGrp="1"/>
          </p:cNvSpPr>
          <p:nvPr/>
        </p:nvSpPr>
        <p:spPr>
          <a:xfrm xmlns:a="http://schemas.openxmlformats.org/drawingml/2006/main">
            <a:off x="723900" y="2495550"/>
            <a:ext cx="2095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Category</a:t>
            </a:r>
          </a:p>
        </p:txBody>
      </p:sp>
      <p:sp>
        <p:nvSpPr>
          <p:cNvPr id="9" name="">
            <a:extLst xmlns:a="http://schemas.openxmlformats.org/drawingml/2006/main">
              <a:ext uri="{FF2B5EF4-FFF2-40B4-BE49-F238E27FC236}">
                <a16:creationId xmlns:a16="http://schemas.microsoft.com/office/drawing/2014/main" id="{6BDC36B3-179A-4698-8E7B-4D1B054DBE75}"/>
              </a:ext>
            </a:extLst>
          </p:cNvPr>
          <p:cNvSpPr>
            <a:spLocks xmlns:a="http://schemas.openxmlformats.org/drawingml/2006/main" noGrp="1"/>
          </p:cNvSpPr>
          <p:nvPr/>
        </p:nvSpPr>
        <p:spPr>
          <a:xfrm xmlns:a="http://schemas.openxmlformats.org/drawingml/2006/main">
            <a:off x="2857500" y="2495550"/>
            <a:ext cx="4000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Typical changes</a:t>
            </a:r>
          </a:p>
        </p:txBody>
      </p:sp>
      <p:sp>
        <p:nvSpPr>
          <p:cNvPr id="10" name="">
            <a:extLst xmlns:a="http://schemas.openxmlformats.org/drawingml/2006/main">
              <a:ext uri="{FF2B5EF4-FFF2-40B4-BE49-F238E27FC236}">
                <a16:creationId xmlns:a16="http://schemas.microsoft.com/office/drawing/2014/main" id="{088FF250-3BB3-470D-85C1-FE6065DCEF0A}"/>
              </a:ext>
            </a:extLst>
          </p:cNvPr>
          <p:cNvSpPr>
            <a:spLocks xmlns:a="http://schemas.openxmlformats.org/drawingml/2006/main" noGrp="1"/>
          </p:cNvSpPr>
          <p:nvPr/>
        </p:nvSpPr>
        <p:spPr>
          <a:xfrm xmlns:a="http://schemas.openxmlformats.org/drawingml/2006/main">
            <a:off x="6953250" y="2495550"/>
            <a:ext cx="2476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Effect</a:t>
            </a:r>
          </a:p>
        </p:txBody>
      </p:sp>
      <p:sp>
        <p:nvSpPr>
          <p:cNvPr id="11" name="">
            <a:extLst xmlns:a="http://schemas.openxmlformats.org/drawingml/2006/main">
              <a:ext uri="{FF2B5EF4-FFF2-40B4-BE49-F238E27FC236}">
                <a16:creationId xmlns:a16="http://schemas.microsoft.com/office/drawing/2014/main" id="{1D6618AC-27C8-4C20-A0F5-7CFAF522E997}"/>
              </a:ext>
            </a:extLst>
          </p:cNvPr>
          <p:cNvSpPr>
            <a:spLocks xmlns:a="http://schemas.openxmlformats.org/drawingml/2006/main" noGrp="1"/>
          </p:cNvSpPr>
          <p:nvPr/>
        </p:nvSpPr>
        <p:spPr>
          <a:xfrm xmlns:a="http://schemas.openxmlformats.org/drawingml/2006/main">
            <a:off x="9525000" y="2495550"/>
            <a:ext cx="1524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Order</a:t>
            </a:r>
          </a:p>
        </p:txBody>
      </p:sp>
      <p:sp>
        <p:nvSpPr>
          <p:cNvPr id="12" name="">
            <a:extLst xmlns:a="http://schemas.openxmlformats.org/drawingml/2006/main">
              <a:ext uri="{FF2B5EF4-FFF2-40B4-BE49-F238E27FC236}">
                <a16:creationId xmlns:a16="http://schemas.microsoft.com/office/drawing/2014/main" id="{ACA0B133-E34B-461D-A754-E5094C8E0D92}"/>
              </a:ext>
            </a:extLst>
          </p:cNvPr>
          <p:cNvSpPr>
            <a:spLocks xmlns:a="http://schemas.openxmlformats.org/drawingml/2006/main" noGrp="1"/>
          </p:cNvSpPr>
          <p:nvPr/>
        </p:nvSpPr>
        <p:spPr>
          <a:xfrm xmlns:a="http://schemas.openxmlformats.org/drawingml/2006/main">
            <a:off x="723900" y="2819400"/>
            <a:ext cx="1032510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15D00611-0FC6-426B-9267-8CDCD758091D}"/>
              </a:ext>
            </a:extLst>
          </p:cNvPr>
          <p:cNvSpPr>
            <a:spLocks xmlns:a="http://schemas.openxmlformats.org/drawingml/2006/main" noGrp="1"/>
          </p:cNvSpPr>
          <p:nvPr/>
        </p:nvSpPr>
        <p:spPr>
          <a:xfrm xmlns:a="http://schemas.openxmlformats.org/drawingml/2006/main">
            <a:off x="723900" y="306705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Structural</a:t>
            </a:r>
          </a:p>
        </p:txBody>
      </p:sp>
      <p:sp>
        <p:nvSpPr>
          <p:cNvPr id="14" name="">
            <a:extLst xmlns:a="http://schemas.openxmlformats.org/drawingml/2006/main">
              <a:ext uri="{FF2B5EF4-FFF2-40B4-BE49-F238E27FC236}">
                <a16:creationId xmlns:a16="http://schemas.microsoft.com/office/drawing/2014/main" id="{0752C3C5-C51E-4496-BB07-685B564D1E00}"/>
              </a:ext>
            </a:extLst>
          </p:cNvPr>
          <p:cNvSpPr>
            <a:spLocks xmlns:a="http://schemas.openxmlformats.org/drawingml/2006/main" noGrp="1"/>
          </p:cNvSpPr>
          <p:nvPr/>
        </p:nvSpPr>
        <p:spPr>
          <a:xfrm xmlns:a="http://schemas.openxmlformats.org/drawingml/2006/main">
            <a:off x="2857500" y="3067050"/>
            <a:ext cx="400050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Reorder scenes, cut or add material, change what the story leads with</a:t>
            </a:r>
          </a:p>
        </p:txBody>
      </p:sp>
      <p:sp>
        <p:nvSpPr>
          <p:cNvPr id="15" name="">
            <a:extLst xmlns:a="http://schemas.openxmlformats.org/drawingml/2006/main">
              <a:ext uri="{FF2B5EF4-FFF2-40B4-BE49-F238E27FC236}">
                <a16:creationId xmlns:a16="http://schemas.microsoft.com/office/drawing/2014/main" id="{86FC4934-1002-4B98-8017-584622239F27}"/>
              </a:ext>
            </a:extLst>
          </p:cNvPr>
          <p:cNvSpPr>
            <a:spLocks xmlns:a="http://schemas.openxmlformats.org/drawingml/2006/main" noGrp="1"/>
          </p:cNvSpPr>
          <p:nvPr/>
        </p:nvSpPr>
        <p:spPr>
          <a:xfrm xmlns:a="http://schemas.openxmlformats.org/drawingml/2006/main">
            <a:off x="6953250" y="3067050"/>
            <a:ext cx="247650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44515C"/>
                </a:solidFill>
                <a:latin typeface="Aptos"/>
                <a:ea typeface="Aptos"/>
                <a:cs typeface="Aptos"/>
              </a:defRPr>
            </a:pPr>
            <a:r>
              <a:rPr sz="1200" b="0">
                <a:solidFill>
                  <a:srgbClr val="44515C"/>
                </a:solidFill>
                <a:latin typeface="Aptos"/>
                <a:ea typeface="Aptos"/>
                <a:cs typeface="Aptos"/>
              </a:rPr>
              <a:t>Changes what the cut communicates</a:t>
            </a:r>
          </a:p>
        </p:txBody>
      </p:sp>
      <p:sp>
        <p:nvSpPr>
          <p:cNvPr id="16" name="">
            <a:extLst xmlns:a="http://schemas.openxmlformats.org/drawingml/2006/main">
              <a:ext uri="{FF2B5EF4-FFF2-40B4-BE49-F238E27FC236}">
                <a16:creationId xmlns:a16="http://schemas.microsoft.com/office/drawing/2014/main" id="{E51035A3-309C-4BB3-B1CB-0F5E017566AB}"/>
              </a:ext>
            </a:extLst>
          </p:cNvPr>
          <p:cNvSpPr>
            <a:spLocks xmlns:a="http://schemas.openxmlformats.org/drawingml/2006/main" noGrp="1"/>
          </p:cNvSpPr>
          <p:nvPr/>
        </p:nvSpPr>
        <p:spPr>
          <a:xfrm xmlns:a="http://schemas.openxmlformats.org/drawingml/2006/main">
            <a:off x="9525000" y="3067050"/>
            <a:ext cx="1524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5542"/>
          </a:bodyPr>
          <a:lstStyle xmlns:a="http://schemas.openxmlformats.org/drawingml/2006/main"/>
          <a:p xmlns:a="http://schemas.openxmlformats.org/drawingml/2006/main">
            <a:pPr algn="l">
              <a:defRPr sz="1275" b="1">
                <a:solidFill>
                  <a:srgbClr val="C7831A"/>
                </a:solidFill>
                <a:latin typeface="Aptos"/>
                <a:ea typeface="Aptos"/>
                <a:cs typeface="Aptos"/>
              </a:defRPr>
            </a:pPr>
            <a:r>
              <a:rPr sz="1275" b="1">
                <a:solidFill>
                  <a:srgbClr val="C7831A"/>
                </a:solidFill>
                <a:latin typeface="Aptos"/>
                <a:ea typeface="Aptos"/>
                <a:cs typeface="Aptos"/>
              </a:rPr>
              <a:t>Do first</a:t>
            </a:r>
          </a:p>
        </p:txBody>
      </p:sp>
      <p:sp>
        <p:nvSpPr>
          <p:cNvPr id="17" name="">
            <a:extLst xmlns:a="http://schemas.openxmlformats.org/drawingml/2006/main">
              <a:ext uri="{FF2B5EF4-FFF2-40B4-BE49-F238E27FC236}">
                <a16:creationId xmlns:a16="http://schemas.microsoft.com/office/drawing/2014/main" id="{CB4C796A-E76A-45A3-8891-F5FEC90831FF}"/>
              </a:ext>
            </a:extLst>
          </p:cNvPr>
          <p:cNvSpPr>
            <a:spLocks xmlns:a="http://schemas.openxmlformats.org/drawingml/2006/main" noGrp="1"/>
          </p:cNvSpPr>
          <p:nvPr/>
        </p:nvSpPr>
        <p:spPr>
          <a:xfrm xmlns:a="http://schemas.openxmlformats.org/drawingml/2006/main">
            <a:off x="723900" y="3867150"/>
            <a:ext cx="103251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B3A3C96-F886-41B3-91F1-C33CBEA0129C}"/>
              </a:ext>
            </a:extLst>
          </p:cNvPr>
          <p:cNvSpPr>
            <a:spLocks xmlns:a="http://schemas.openxmlformats.org/drawingml/2006/main" noGrp="1"/>
          </p:cNvSpPr>
          <p:nvPr/>
        </p:nvSpPr>
        <p:spPr>
          <a:xfrm xmlns:a="http://schemas.openxmlformats.org/drawingml/2006/main">
            <a:off x="723900" y="400050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Continuity / rhythm</a:t>
            </a:r>
          </a:p>
        </p:txBody>
      </p:sp>
      <p:sp>
        <p:nvSpPr>
          <p:cNvPr id="19" name="">
            <a:extLst xmlns:a="http://schemas.openxmlformats.org/drawingml/2006/main">
              <a:ext uri="{FF2B5EF4-FFF2-40B4-BE49-F238E27FC236}">
                <a16:creationId xmlns:a16="http://schemas.microsoft.com/office/drawing/2014/main" id="{C54311B0-79B5-4684-BC21-74D602A99264}"/>
              </a:ext>
            </a:extLst>
          </p:cNvPr>
          <p:cNvSpPr>
            <a:spLocks xmlns:a="http://schemas.openxmlformats.org/drawingml/2006/main" noGrp="1"/>
          </p:cNvSpPr>
          <p:nvPr/>
        </p:nvSpPr>
        <p:spPr>
          <a:xfrm xmlns:a="http://schemas.openxmlformats.org/drawingml/2006/main">
            <a:off x="2857500" y="4000500"/>
            <a:ext cx="400050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Trim shot lengths, fix mismatched action or eyelines</a:t>
            </a:r>
          </a:p>
        </p:txBody>
      </p:sp>
      <p:sp>
        <p:nvSpPr>
          <p:cNvPr id="20" name="">
            <a:extLst xmlns:a="http://schemas.openxmlformats.org/drawingml/2006/main">
              <a:ext uri="{FF2B5EF4-FFF2-40B4-BE49-F238E27FC236}">
                <a16:creationId xmlns:a16="http://schemas.microsoft.com/office/drawing/2014/main" id="{26CEE860-14EC-4677-B6B7-70431F507E09}"/>
              </a:ext>
            </a:extLst>
          </p:cNvPr>
          <p:cNvSpPr>
            <a:spLocks xmlns:a="http://schemas.openxmlformats.org/drawingml/2006/main" noGrp="1"/>
          </p:cNvSpPr>
          <p:nvPr/>
        </p:nvSpPr>
        <p:spPr>
          <a:xfrm xmlns:a="http://schemas.openxmlformats.org/drawingml/2006/main">
            <a:off x="6953250" y="4000500"/>
            <a:ext cx="247650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44515C"/>
                </a:solidFill>
                <a:latin typeface="Aptos"/>
                <a:ea typeface="Aptos"/>
                <a:cs typeface="Aptos"/>
              </a:defRPr>
            </a:pPr>
            <a:r>
              <a:rPr sz="1200" b="0">
                <a:solidFill>
                  <a:srgbClr val="44515C"/>
                </a:solidFill>
                <a:latin typeface="Aptos"/>
                <a:ea typeface="Aptos"/>
                <a:cs typeface="Aptos"/>
              </a:rPr>
              <a:t>Changes how smoothly it communicates</a:t>
            </a:r>
          </a:p>
        </p:txBody>
      </p:sp>
      <p:sp>
        <p:nvSpPr>
          <p:cNvPr id="21" name="">
            <a:extLst xmlns:a="http://schemas.openxmlformats.org/drawingml/2006/main">
              <a:ext uri="{FF2B5EF4-FFF2-40B4-BE49-F238E27FC236}">
                <a16:creationId xmlns:a16="http://schemas.microsoft.com/office/drawing/2014/main" id="{7F19AEE5-4D6F-4E2D-A95A-03E4A387591F}"/>
              </a:ext>
            </a:extLst>
          </p:cNvPr>
          <p:cNvSpPr>
            <a:spLocks xmlns:a="http://schemas.openxmlformats.org/drawingml/2006/main" noGrp="1"/>
          </p:cNvSpPr>
          <p:nvPr/>
        </p:nvSpPr>
        <p:spPr>
          <a:xfrm xmlns:a="http://schemas.openxmlformats.org/drawingml/2006/main">
            <a:off x="9525000" y="4000500"/>
            <a:ext cx="1524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5542"/>
          </a:bodyPr>
          <a:lstStyle xmlns:a="http://schemas.openxmlformats.org/drawingml/2006/main"/>
          <a:p xmlns:a="http://schemas.openxmlformats.org/drawingml/2006/main">
            <a:pPr algn="l">
              <a:defRPr sz="1275" b="1">
                <a:solidFill>
                  <a:srgbClr val="C7831A"/>
                </a:solidFill>
                <a:latin typeface="Aptos"/>
                <a:ea typeface="Aptos"/>
                <a:cs typeface="Aptos"/>
              </a:defRPr>
            </a:pPr>
            <a:r>
              <a:rPr sz="1275" b="1">
                <a:solidFill>
                  <a:srgbClr val="C7831A"/>
                </a:solidFill>
                <a:latin typeface="Aptos"/>
                <a:ea typeface="Aptos"/>
                <a:cs typeface="Aptos"/>
              </a:rPr>
              <a:t>Do second</a:t>
            </a:r>
          </a:p>
        </p:txBody>
      </p:sp>
      <p:sp>
        <p:nvSpPr>
          <p:cNvPr id="22" name="">
            <a:extLst xmlns:a="http://schemas.openxmlformats.org/drawingml/2006/main">
              <a:ext uri="{FF2B5EF4-FFF2-40B4-BE49-F238E27FC236}">
                <a16:creationId xmlns:a16="http://schemas.microsoft.com/office/drawing/2014/main" id="{7FA09F9C-6411-4EFC-8633-50C1EE6D05A0}"/>
              </a:ext>
            </a:extLst>
          </p:cNvPr>
          <p:cNvSpPr>
            <a:spLocks xmlns:a="http://schemas.openxmlformats.org/drawingml/2006/main" noGrp="1"/>
          </p:cNvSpPr>
          <p:nvPr/>
        </p:nvSpPr>
        <p:spPr>
          <a:xfrm xmlns:a="http://schemas.openxmlformats.org/drawingml/2006/main">
            <a:off x="723900" y="4800600"/>
            <a:ext cx="103251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72F1B70-56FB-4789-89A8-3B5603468284}"/>
              </a:ext>
            </a:extLst>
          </p:cNvPr>
          <p:cNvSpPr>
            <a:spLocks xmlns:a="http://schemas.openxmlformats.org/drawingml/2006/main" noGrp="1"/>
          </p:cNvSpPr>
          <p:nvPr/>
        </p:nvSpPr>
        <p:spPr>
          <a:xfrm xmlns:a="http://schemas.openxmlformats.org/drawingml/2006/main">
            <a:off x="723900" y="493395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Cosmetic</a:t>
            </a:r>
          </a:p>
        </p:txBody>
      </p:sp>
      <p:sp>
        <p:nvSpPr>
          <p:cNvPr id="24" name="">
            <a:extLst xmlns:a="http://schemas.openxmlformats.org/drawingml/2006/main">
              <a:ext uri="{FF2B5EF4-FFF2-40B4-BE49-F238E27FC236}">
                <a16:creationId xmlns:a16="http://schemas.microsoft.com/office/drawing/2014/main" id="{BDA3E809-53DA-4FF3-96AC-C6FB0C53B06C}"/>
              </a:ext>
            </a:extLst>
          </p:cNvPr>
          <p:cNvSpPr>
            <a:spLocks xmlns:a="http://schemas.openxmlformats.org/drawingml/2006/main" noGrp="1"/>
          </p:cNvSpPr>
          <p:nvPr/>
        </p:nvSpPr>
        <p:spPr>
          <a:xfrm xmlns:a="http://schemas.openxmlformats.org/drawingml/2006/main">
            <a:off x="2857500" y="4933950"/>
            <a:ext cx="400050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Colour, sound sweetening, titles, minor stabilisation</a:t>
            </a:r>
          </a:p>
        </p:txBody>
      </p:sp>
      <p:sp>
        <p:nvSpPr>
          <p:cNvPr id="25" name="">
            <a:extLst xmlns:a="http://schemas.openxmlformats.org/drawingml/2006/main">
              <a:ext uri="{FF2B5EF4-FFF2-40B4-BE49-F238E27FC236}">
                <a16:creationId xmlns:a16="http://schemas.microsoft.com/office/drawing/2014/main" id="{DC45EEDF-B005-47FB-9E39-03BC54FE5E9A}"/>
              </a:ext>
            </a:extLst>
          </p:cNvPr>
          <p:cNvSpPr>
            <a:spLocks xmlns:a="http://schemas.openxmlformats.org/drawingml/2006/main" noGrp="1"/>
          </p:cNvSpPr>
          <p:nvPr/>
        </p:nvSpPr>
        <p:spPr>
          <a:xfrm xmlns:a="http://schemas.openxmlformats.org/drawingml/2006/main">
            <a:off x="6953250" y="4933950"/>
            <a:ext cx="247650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44515C"/>
                </a:solidFill>
                <a:latin typeface="Aptos"/>
                <a:ea typeface="Aptos"/>
                <a:cs typeface="Aptos"/>
              </a:defRPr>
            </a:pPr>
            <a:r>
              <a:rPr sz="1200" b="0">
                <a:solidFill>
                  <a:srgbClr val="44515C"/>
                </a:solidFill>
                <a:latin typeface="Aptos"/>
                <a:ea typeface="Aptos"/>
                <a:cs typeface="Aptos"/>
              </a:rPr>
              <a:t>Changes how polished it looks</a:t>
            </a:r>
          </a:p>
        </p:txBody>
      </p:sp>
      <p:sp>
        <p:nvSpPr>
          <p:cNvPr id="26" name="">
            <a:extLst xmlns:a="http://schemas.openxmlformats.org/drawingml/2006/main">
              <a:ext uri="{FF2B5EF4-FFF2-40B4-BE49-F238E27FC236}">
                <a16:creationId xmlns:a16="http://schemas.microsoft.com/office/drawing/2014/main" id="{05966EDE-BF92-4566-A9A6-F04B71A4DCAE}"/>
              </a:ext>
            </a:extLst>
          </p:cNvPr>
          <p:cNvSpPr>
            <a:spLocks xmlns:a="http://schemas.openxmlformats.org/drawingml/2006/main" noGrp="1"/>
          </p:cNvSpPr>
          <p:nvPr/>
        </p:nvSpPr>
        <p:spPr>
          <a:xfrm xmlns:a="http://schemas.openxmlformats.org/drawingml/2006/main">
            <a:off x="9525000" y="4933950"/>
            <a:ext cx="1524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5542"/>
          </a:bodyPr>
          <a:lstStyle xmlns:a="http://schemas.openxmlformats.org/drawingml/2006/main"/>
          <a:p xmlns:a="http://schemas.openxmlformats.org/drawingml/2006/main">
            <a:pPr algn="l">
              <a:defRPr sz="1275" b="1">
                <a:solidFill>
                  <a:srgbClr val="C7831A"/>
                </a:solidFill>
                <a:latin typeface="Aptos"/>
                <a:ea typeface="Aptos"/>
                <a:cs typeface="Aptos"/>
              </a:defRPr>
            </a:pPr>
            <a:r>
              <a:rPr sz="1275" b="1">
                <a:solidFill>
                  <a:srgbClr val="C7831A"/>
                </a:solidFill>
                <a:latin typeface="Aptos"/>
                <a:ea typeface="Aptos"/>
                <a:cs typeface="Aptos"/>
              </a:rPr>
              <a:t>Do last, in the fine cut</a:t>
            </a:r>
          </a:p>
        </p:txBody>
      </p:sp>
      <p:sp>
        <p:nvSpPr>
          <p:cNvPr id="27" name="">
            <a:extLst xmlns:a="http://schemas.openxmlformats.org/drawingml/2006/main">
              <a:ext uri="{FF2B5EF4-FFF2-40B4-BE49-F238E27FC236}">
                <a16:creationId xmlns:a16="http://schemas.microsoft.com/office/drawing/2014/main" id="{84A8E683-7DD9-4970-951D-7AE0DFE7BDCE}"/>
              </a:ext>
            </a:extLst>
          </p:cNvPr>
          <p:cNvSpPr>
            <a:spLocks xmlns:a="http://schemas.openxmlformats.org/drawingml/2006/main" noGrp="1"/>
          </p:cNvSpPr>
          <p:nvPr/>
        </p:nvSpPr>
        <p:spPr>
          <a:xfrm xmlns:a="http://schemas.openxmlformats.org/drawingml/2006/main">
            <a:off x="723900" y="5734050"/>
            <a:ext cx="103251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516160142"/>
      </p:ext>
    </p:extLst>
  </p:cSld>
</p:sld>
</file>

<file path=ppt/slides/slide1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7AB0CAB-3B82-46B8-9810-48D17EA64317}"/>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B7B3914-0D77-4917-BF92-B3A289115EA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47F8DF37-CD75-4599-A0BB-0A03A7CF3DE7}"/>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19</a:t>
            </a:r>
          </a:p>
        </p:txBody>
      </p:sp>
      <p:sp>
        <p:nvSpPr>
          <p:cNvPr id="4" name="">
            <a:extLst xmlns:a="http://schemas.openxmlformats.org/drawingml/2006/main">
              <a:ext uri="{FF2B5EF4-FFF2-40B4-BE49-F238E27FC236}">
                <a16:creationId xmlns:a16="http://schemas.microsoft.com/office/drawing/2014/main" id="{E11E5665-3F4B-4D87-A3A9-2F0214347666}"/>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Giving feedback in the critique circle</a:t>
            </a:r>
          </a:p>
        </p:txBody>
      </p:sp>
      <p:sp>
        <p:nvSpPr>
          <p:cNvPr id="5" name="">
            <a:extLst xmlns:a="http://schemas.openxmlformats.org/drawingml/2006/main">
              <a:ext uri="{FF2B5EF4-FFF2-40B4-BE49-F238E27FC236}">
                <a16:creationId xmlns:a16="http://schemas.microsoft.com/office/drawing/2014/main" id="{EE0B0C43-51D5-4F68-8DB7-628EA13966B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Use the four vocabulary terms as the language of feedback, not just of analysis.</a:t>
            </a:r>
          </a:p>
        </p:txBody>
      </p:sp>
      <p:sp>
        <p:nvSpPr>
          <p:cNvPr id="6" name="">
            <a:extLst xmlns:a="http://schemas.openxmlformats.org/drawingml/2006/main">
              <a:ext uri="{FF2B5EF4-FFF2-40B4-BE49-F238E27FC236}">
                <a16:creationId xmlns:a16="http://schemas.microsoft.com/office/drawing/2014/main" id="{C6BD2C2A-C19B-4A3D-9A43-573BD16C9D3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0E5FC3C-E625-4127-AF53-DD22FE51449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5B005F83-B301-477F-B4E0-67848B6D38B9}"/>
              </a:ext>
            </a:extLst>
          </p:cNvPr>
          <p:cNvSpPr>
            <a:spLocks xmlns:a="http://schemas.openxmlformats.org/drawingml/2006/main" noGrp="1"/>
          </p:cNvSpPr>
          <p:nvPr/>
        </p:nvSpPr>
        <p:spPr>
          <a:xfrm xmlns:a="http://schemas.openxmlformats.org/drawingml/2006/main">
            <a:off x="533400" y="2495550"/>
            <a:ext cx="1028700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“I got confused” is a real reaction but not yet actionable feedback. Naming which term the confusion sits in — framing, rhythm, continuity or point of view — turns a reaction into something the editor can act on.</a:t>
            </a:r>
          </a:p>
        </p:txBody>
      </p:sp>
      <p:sp>
        <p:nvSpPr>
          <p:cNvPr id="9" name="">
            <a:extLst xmlns:a="http://schemas.openxmlformats.org/drawingml/2006/main">
              <a:ext uri="{FF2B5EF4-FFF2-40B4-BE49-F238E27FC236}">
                <a16:creationId xmlns:a16="http://schemas.microsoft.com/office/drawing/2014/main" id="{C8426D29-858E-4A33-B47A-6B9D282CD699}"/>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7FA72485-27BF-4AD2-9ADB-82A282F17EBF}"/>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B4544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3D3A6F1A-A185-4B52-90A1-7DB003EF42B5}"/>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Weak feedback</a:t>
            </a:r>
          </a:p>
        </p:txBody>
      </p:sp>
      <p:sp>
        <p:nvSpPr>
          <p:cNvPr id="12" name="">
            <a:extLst xmlns:a="http://schemas.openxmlformats.org/drawingml/2006/main">
              <a:ext uri="{FF2B5EF4-FFF2-40B4-BE49-F238E27FC236}">
                <a16:creationId xmlns:a16="http://schemas.microsoft.com/office/drawing/2014/main" id="{B97ECA26-72D0-4F1B-B3F7-5F6662C6A0DB}"/>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middle section dragged.”</a:t>
            </a:r>
          </a:p>
        </p:txBody>
      </p:sp>
      <p:sp>
        <p:nvSpPr>
          <p:cNvPr id="13" name="">
            <a:extLst xmlns:a="http://schemas.openxmlformats.org/drawingml/2006/main">
              <a:ext uri="{FF2B5EF4-FFF2-40B4-BE49-F238E27FC236}">
                <a16:creationId xmlns:a16="http://schemas.microsoft.com/office/drawing/2014/main" id="{3BB71DD1-C36F-44E0-B1D9-789C21DF8F26}"/>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4AEF40AC-D8DE-4552-A8B3-E091C8D52086}"/>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2A335D1-6D58-45DA-8F88-F3A2E594AFD1}"/>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Actionable feedback</a:t>
            </a:r>
          </a:p>
        </p:txBody>
      </p:sp>
      <p:sp>
        <p:nvSpPr>
          <p:cNvPr id="16" name="">
            <a:extLst xmlns:a="http://schemas.openxmlformats.org/drawingml/2006/main">
              <a:ext uri="{FF2B5EF4-FFF2-40B4-BE49-F238E27FC236}">
                <a16:creationId xmlns:a16="http://schemas.microsoft.com/office/drawing/2014/main" id="{198BF4F3-9733-4CF0-BAC2-482C97F55757}"/>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middle section holds an even rhythm through three shots that could accelerate toward the reveal.”</a:t>
            </a:r>
          </a:p>
        </p:txBody>
      </p:sp>
    </p:spTree>
    <p:extLst>
      <p:ext uri="{BB962C8B-B14F-4D97-AF65-F5344CB8AC3E}">
        <p14:creationId xmlns:p14="http://schemas.microsoft.com/office/powerpoint/2010/main" val="410624741"/>
      </p:ext>
    </p:extLst>
  </p:cSld>
</p:sld>
</file>

<file path=ppt/slides/slide2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15C819F-F62C-4ACF-9D73-B1556FDCE100}"/>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3AE827D-AD1D-4162-BDAA-3DD1BAEF11B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EE9B2C3A-210C-46FF-BADE-E093AC0F6D42}"/>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20</a:t>
            </a:r>
          </a:p>
        </p:txBody>
      </p:sp>
      <p:sp>
        <p:nvSpPr>
          <p:cNvPr id="4" name="">
            <a:extLst xmlns:a="http://schemas.openxmlformats.org/drawingml/2006/main">
              <a:ext uri="{FF2B5EF4-FFF2-40B4-BE49-F238E27FC236}">
                <a16:creationId xmlns:a16="http://schemas.microsoft.com/office/drawing/2014/main" id="{24F6CA90-0C8A-4EA2-B6AE-440274C67AC3}"/>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From critique to checklist</a:t>
            </a:r>
          </a:p>
        </p:txBody>
      </p:sp>
      <p:sp>
        <p:nvSpPr>
          <p:cNvPr id="5" name="">
            <a:extLst xmlns:a="http://schemas.openxmlformats.org/drawingml/2006/main">
              <a:ext uri="{FF2B5EF4-FFF2-40B4-BE49-F238E27FC236}">
                <a16:creationId xmlns:a16="http://schemas.microsoft.com/office/drawing/2014/main" id="{A9E83663-67ED-48F5-A685-3D8985F24158}"/>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this session's screening leaves you with.</a:t>
            </a:r>
          </a:p>
        </p:txBody>
      </p:sp>
      <p:sp>
        <p:nvSpPr>
          <p:cNvPr id="6" name="">
            <a:extLst xmlns:a="http://schemas.openxmlformats.org/drawingml/2006/main">
              <a:ext uri="{FF2B5EF4-FFF2-40B4-BE49-F238E27FC236}">
                <a16:creationId xmlns:a16="http://schemas.microsoft.com/office/drawing/2014/main" id="{6D04909D-AE3D-4525-AFFB-D70E4F3AFA2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BBA793C-3DA6-4812-B8D5-D712D8D0E42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022d99fec8e444ef"/>
          <a:srcRect xmlns:a="http://schemas.openxmlformats.org/drawingml/2006/main" l="11992" t="0" r="11992" b="0"/>
          <a:stretch xmlns:a="http://schemas.openxmlformats.org/drawingml/2006/main">
            <a:fillRect l="0" t="0" r="0" b="0"/>
          </a:stretch>
        </p:blipFill>
        <p:spPr>
          <a:xfrm xmlns:a="http://schemas.openxmlformats.org/drawingml/2006/main">
            <a:off x="7086600" y="2381250"/>
            <a:ext cx="41910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46637169-9610-4A54-B920-D5710B333F16}"/>
              </a:ext>
            </a:extLst>
          </p:cNvPr>
          <p:cNvSpPr>
            <a:spLocks xmlns:a="http://schemas.openxmlformats.org/drawingml/2006/main" noGrp="1"/>
          </p:cNvSpPr>
          <p:nvPr/>
        </p:nvSpPr>
        <p:spPr>
          <a:xfrm xmlns:a="http://schemas.openxmlformats.org/drawingml/2006/main">
            <a:off x="723900" y="24955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46A8C99-69B3-42D6-AB83-0CAA9556E0A3}"/>
              </a:ext>
            </a:extLst>
          </p:cNvPr>
          <p:cNvSpPr>
            <a:spLocks xmlns:a="http://schemas.openxmlformats.org/drawingml/2006/main" noGrp="1"/>
          </p:cNvSpPr>
          <p:nvPr/>
        </p:nvSpPr>
        <p:spPr>
          <a:xfrm xmlns:a="http://schemas.openxmlformats.org/drawingml/2006/main">
            <a:off x="723900" y="25241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1" name="">
            <a:extLst xmlns:a="http://schemas.openxmlformats.org/drawingml/2006/main">
              <a:ext uri="{FF2B5EF4-FFF2-40B4-BE49-F238E27FC236}">
                <a16:creationId xmlns:a16="http://schemas.microsoft.com/office/drawing/2014/main" id="{4A4CF22D-904A-4EA1-8EF3-8D74CF258205}"/>
              </a:ext>
            </a:extLst>
          </p:cNvPr>
          <p:cNvSpPr>
            <a:spLocks xmlns:a="http://schemas.openxmlformats.org/drawingml/2006/main" noGrp="1"/>
          </p:cNvSpPr>
          <p:nvPr/>
        </p:nvSpPr>
        <p:spPr>
          <a:xfrm xmlns:a="http://schemas.openxmlformats.org/drawingml/2006/main">
            <a:off x="1162050" y="2505075"/>
            <a:ext cx="565785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One diagnosed story: what your cut currently communicates, checked against a stranger's summary.</a:t>
            </a:r>
          </a:p>
        </p:txBody>
      </p:sp>
      <p:sp>
        <p:nvSpPr>
          <p:cNvPr id="12" name="">
            <a:extLst xmlns:a="http://schemas.openxmlformats.org/drawingml/2006/main">
              <a:ext uri="{FF2B5EF4-FFF2-40B4-BE49-F238E27FC236}">
                <a16:creationId xmlns:a16="http://schemas.microsoft.com/office/drawing/2014/main" id="{9D67F612-2DFB-4793-AA0D-ABCEFEC650C7}"/>
              </a:ext>
            </a:extLst>
          </p:cNvPr>
          <p:cNvSpPr>
            <a:spLocks xmlns:a="http://schemas.openxmlformats.org/drawingml/2006/main" noGrp="1"/>
          </p:cNvSpPr>
          <p:nvPr/>
        </p:nvSpPr>
        <p:spPr>
          <a:xfrm xmlns:a="http://schemas.openxmlformats.org/drawingml/2006/main">
            <a:off x="723900" y="31242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5C9BA3E3-51A6-4B30-A123-268B07052EFB}"/>
              </a:ext>
            </a:extLst>
          </p:cNvPr>
          <p:cNvSpPr>
            <a:spLocks xmlns:a="http://schemas.openxmlformats.org/drawingml/2006/main" noGrp="1"/>
          </p:cNvSpPr>
          <p:nvPr/>
        </p:nvSpPr>
        <p:spPr>
          <a:xfrm xmlns:a="http://schemas.openxmlformats.org/drawingml/2006/main">
            <a:off x="723900" y="31527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4" name="">
            <a:extLst xmlns:a="http://schemas.openxmlformats.org/drawingml/2006/main">
              <a:ext uri="{FF2B5EF4-FFF2-40B4-BE49-F238E27FC236}">
                <a16:creationId xmlns:a16="http://schemas.microsoft.com/office/drawing/2014/main" id="{C0905C77-5843-45BB-B7FE-C259E5125713}"/>
              </a:ext>
            </a:extLst>
          </p:cNvPr>
          <p:cNvSpPr>
            <a:spLocks xmlns:a="http://schemas.openxmlformats.org/drawingml/2006/main" noGrp="1"/>
          </p:cNvSpPr>
          <p:nvPr/>
        </p:nvSpPr>
        <p:spPr>
          <a:xfrm xmlns:a="http://schemas.openxmlformats.org/drawingml/2006/main">
            <a:off x="1162050" y="3133725"/>
            <a:ext cx="565785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One revision priority: the single highest-leverage change, chosen through triage, not a wish list.</a:t>
            </a:r>
          </a:p>
        </p:txBody>
      </p:sp>
      <p:sp>
        <p:nvSpPr>
          <p:cNvPr id="15" name="">
            <a:extLst xmlns:a="http://schemas.openxmlformats.org/drawingml/2006/main">
              <a:ext uri="{FF2B5EF4-FFF2-40B4-BE49-F238E27FC236}">
                <a16:creationId xmlns:a16="http://schemas.microsoft.com/office/drawing/2014/main" id="{7CF9B3F0-5570-417A-A886-EECEFE821190}"/>
              </a:ext>
            </a:extLst>
          </p:cNvPr>
          <p:cNvSpPr>
            <a:spLocks xmlns:a="http://schemas.openxmlformats.org/drawingml/2006/main" noGrp="1"/>
          </p:cNvSpPr>
          <p:nvPr/>
        </p:nvSpPr>
        <p:spPr>
          <a:xfrm xmlns:a="http://schemas.openxmlformats.org/drawingml/2006/main">
            <a:off x="723900" y="37528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9758F49-C5C7-41D4-B901-AC4E9B03818A}"/>
              </a:ext>
            </a:extLst>
          </p:cNvPr>
          <p:cNvSpPr>
            <a:spLocks xmlns:a="http://schemas.openxmlformats.org/drawingml/2006/main" noGrp="1"/>
          </p:cNvSpPr>
          <p:nvPr/>
        </p:nvSpPr>
        <p:spPr>
          <a:xfrm xmlns:a="http://schemas.openxmlformats.org/drawingml/2006/main">
            <a:off x="723900" y="37814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7" name="">
            <a:extLst xmlns:a="http://schemas.openxmlformats.org/drawingml/2006/main">
              <a:ext uri="{FF2B5EF4-FFF2-40B4-BE49-F238E27FC236}">
                <a16:creationId xmlns:a16="http://schemas.microsoft.com/office/drawing/2014/main" id="{777A5AD4-30EE-43E7-AD53-0E2173C836AB}"/>
              </a:ext>
            </a:extLst>
          </p:cNvPr>
          <p:cNvSpPr>
            <a:spLocks xmlns:a="http://schemas.openxmlformats.org/drawingml/2006/main" noGrp="1"/>
          </p:cNvSpPr>
          <p:nvPr/>
        </p:nvSpPr>
        <p:spPr>
          <a:xfrm xmlns:a="http://schemas.openxmlformats.org/drawingml/2006/main">
            <a:off x="1162050" y="3762375"/>
            <a:ext cx="565785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 production-log audit: any coverage gap or unusable shot logged for the record.</a:t>
            </a:r>
          </a:p>
        </p:txBody>
      </p:sp>
      <p:sp>
        <p:nvSpPr>
          <p:cNvPr id="18" name="">
            <a:extLst xmlns:a="http://schemas.openxmlformats.org/drawingml/2006/main">
              <a:ext uri="{FF2B5EF4-FFF2-40B4-BE49-F238E27FC236}">
                <a16:creationId xmlns:a16="http://schemas.microsoft.com/office/drawing/2014/main" id="{1A7354B8-C963-414A-9046-F380BAD5599A}"/>
              </a:ext>
            </a:extLst>
          </p:cNvPr>
          <p:cNvSpPr>
            <a:spLocks xmlns:a="http://schemas.openxmlformats.org/drawingml/2006/main" noGrp="1"/>
          </p:cNvSpPr>
          <p:nvPr/>
        </p:nvSpPr>
        <p:spPr>
          <a:xfrm xmlns:a="http://schemas.openxmlformats.org/drawingml/2006/main">
            <a:off x="723900" y="43815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46D632B-E91E-48A9-A949-D8CE87B5A717}"/>
              </a:ext>
            </a:extLst>
          </p:cNvPr>
          <p:cNvSpPr>
            <a:spLocks xmlns:a="http://schemas.openxmlformats.org/drawingml/2006/main" noGrp="1"/>
          </p:cNvSpPr>
          <p:nvPr/>
        </p:nvSpPr>
        <p:spPr>
          <a:xfrm xmlns:a="http://schemas.openxmlformats.org/drawingml/2006/main">
            <a:off x="723900" y="44100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20" name="">
            <a:extLst xmlns:a="http://schemas.openxmlformats.org/drawingml/2006/main">
              <a:ext uri="{FF2B5EF4-FFF2-40B4-BE49-F238E27FC236}">
                <a16:creationId xmlns:a16="http://schemas.microsoft.com/office/drawing/2014/main" id="{41C2C922-24E0-4CF3-B6C0-F2B6AB02D11D}"/>
              </a:ext>
            </a:extLst>
          </p:cNvPr>
          <p:cNvSpPr>
            <a:spLocks xmlns:a="http://schemas.openxmlformats.org/drawingml/2006/main" noGrp="1"/>
          </p:cNvSpPr>
          <p:nvPr/>
        </p:nvSpPr>
        <p:spPr>
          <a:xfrm xmlns:a="http://schemas.openxmlformats.org/drawingml/2006/main">
            <a:off x="1162050" y="4391025"/>
            <a:ext cx="565785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 short list of questions answered by your viewers, ready to guide the actual edit session.</a:t>
            </a:r>
          </a:p>
        </p:txBody>
      </p:sp>
    </p:spTree>
    <p:extLst>
      <p:ext uri="{BB962C8B-B14F-4D97-AF65-F5344CB8AC3E}">
        <p14:creationId xmlns:p14="http://schemas.microsoft.com/office/powerpoint/2010/main" val="1030111230"/>
      </p:ext>
    </p:extLst>
  </p:cSld>
</p:sld>
</file>

<file path=ppt/slides/slide2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F71CDAC1-462A-41B9-9A96-BB3D2D99A6E4}"/>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D0B4D38-71D8-428A-BCD3-EB60DE3F83D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1C5A1A60-95CB-4753-994A-8CEDA2FEEF7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21</a:t>
            </a:r>
          </a:p>
        </p:txBody>
      </p:sp>
      <p:sp>
        <p:nvSpPr>
          <p:cNvPr id="4" name="">
            <a:extLst xmlns:a="http://schemas.openxmlformats.org/drawingml/2006/main">
              <a:ext uri="{FF2B5EF4-FFF2-40B4-BE49-F238E27FC236}">
                <a16:creationId xmlns:a16="http://schemas.microsoft.com/office/drawing/2014/main" id="{81D3F883-E281-4C24-9F58-29683E9347AE}"/>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Assignment 1 — what is actually marked</a:t>
            </a:r>
          </a:p>
        </p:txBody>
      </p:sp>
      <p:sp>
        <p:nvSpPr>
          <p:cNvPr id="5" name="">
            <a:extLst xmlns:a="http://schemas.openxmlformats.org/drawingml/2006/main">
              <a:ext uri="{FF2B5EF4-FFF2-40B4-BE49-F238E27FC236}">
                <a16:creationId xmlns:a16="http://schemas.microsoft.com/office/drawing/2014/main" id="{D0A2927D-7557-43D5-A46F-158EC21D31E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Four criteria, weighted unevenly — know where the marks sit before you finish the edit.</a:t>
            </a:r>
          </a:p>
        </p:txBody>
      </p:sp>
      <p:sp>
        <p:nvSpPr>
          <p:cNvPr id="6" name="">
            <a:extLst xmlns:a="http://schemas.openxmlformats.org/drawingml/2006/main">
              <a:ext uri="{FF2B5EF4-FFF2-40B4-BE49-F238E27FC236}">
                <a16:creationId xmlns:a16="http://schemas.microsoft.com/office/drawing/2014/main" id="{459EA7DA-A015-473D-AEB1-6B896D2DFC6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1E8C94A-8605-4523-870F-B0C9BFB4B6CD}"/>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84889E3D-C431-4BE5-B39A-65AC29EDEB09}"/>
              </a:ext>
            </a:extLst>
          </p:cNvPr>
          <p:cNvSpPr>
            <a:spLocks xmlns:a="http://schemas.openxmlformats.org/drawingml/2006/main" noGrp="1"/>
          </p:cNvSpPr>
          <p:nvPr/>
        </p:nvSpPr>
        <p:spPr>
          <a:xfrm xmlns:a="http://schemas.openxmlformats.org/drawingml/2006/main">
            <a:off x="723900" y="2457450"/>
            <a:ext cx="590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Exercise completion and development</a:t>
            </a:r>
          </a:p>
        </p:txBody>
      </p:sp>
      <p:sp>
        <p:nvSpPr>
          <p:cNvPr id="9" name="">
            <a:extLst xmlns:a="http://schemas.openxmlformats.org/drawingml/2006/main">
              <a:ext uri="{FF2B5EF4-FFF2-40B4-BE49-F238E27FC236}">
                <a16:creationId xmlns:a16="http://schemas.microsoft.com/office/drawing/2014/main" id="{B03B9802-1B3D-4514-9D43-21E7E1BA3A2E}"/>
              </a:ext>
            </a:extLst>
          </p:cNvPr>
          <p:cNvSpPr>
            <a:spLocks xmlns:a="http://schemas.openxmlformats.org/drawingml/2006/main" noGrp="1"/>
          </p:cNvSpPr>
          <p:nvPr/>
        </p:nvSpPr>
        <p:spPr>
          <a:xfrm xmlns:a="http://schemas.openxmlformats.org/drawingml/2006/main">
            <a:off x="6667500" y="2457450"/>
            <a:ext cx="952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25%</a:t>
            </a:r>
          </a:p>
        </p:txBody>
      </p:sp>
      <p:sp>
        <p:nvSpPr>
          <p:cNvPr id="10" name="">
            <a:extLst xmlns:a="http://schemas.openxmlformats.org/drawingml/2006/main">
              <a:ext uri="{FF2B5EF4-FFF2-40B4-BE49-F238E27FC236}">
                <a16:creationId xmlns:a16="http://schemas.microsoft.com/office/drawing/2014/main" id="{30508FDE-4D5C-49BA-A999-652DD3D2008D}"/>
              </a:ext>
            </a:extLst>
          </p:cNvPr>
          <p:cNvSpPr>
            <a:spLocks xmlns:a="http://schemas.openxmlformats.org/drawingml/2006/main" noGrp="1"/>
          </p:cNvSpPr>
          <p:nvPr/>
        </p:nvSpPr>
        <p:spPr>
          <a:xfrm xmlns:a="http://schemas.openxmlformats.org/drawingml/2006/main">
            <a:off x="723900" y="2762250"/>
            <a:ext cx="1013460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All four exercises present and showing progression across the six weeks.</a:t>
            </a:r>
          </a:p>
        </p:txBody>
      </p:sp>
      <p:sp>
        <p:nvSpPr>
          <p:cNvPr id="11" name="">
            <a:extLst xmlns:a="http://schemas.openxmlformats.org/drawingml/2006/main">
              <a:ext uri="{FF2B5EF4-FFF2-40B4-BE49-F238E27FC236}">
                <a16:creationId xmlns:a16="http://schemas.microsoft.com/office/drawing/2014/main" id="{E1804F6C-2D0B-4D88-9168-055D787F3566}"/>
              </a:ext>
            </a:extLst>
          </p:cNvPr>
          <p:cNvSpPr>
            <a:spLocks xmlns:a="http://schemas.openxmlformats.org/drawingml/2006/main" noGrp="1"/>
          </p:cNvSpPr>
          <p:nvPr/>
        </p:nvSpPr>
        <p:spPr>
          <a:xfrm xmlns:a="http://schemas.openxmlformats.org/drawingml/2006/main">
            <a:off x="723900" y="3219450"/>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281EA95-D02E-4D01-B9EE-17E97724455A}"/>
              </a:ext>
            </a:extLst>
          </p:cNvPr>
          <p:cNvSpPr>
            <a:spLocks xmlns:a="http://schemas.openxmlformats.org/drawingml/2006/main" noGrp="1"/>
          </p:cNvSpPr>
          <p:nvPr/>
        </p:nvSpPr>
        <p:spPr>
          <a:xfrm xmlns:a="http://schemas.openxmlformats.org/drawingml/2006/main">
            <a:off x="723900" y="3333750"/>
            <a:ext cx="590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Image, light and sound choices</a:t>
            </a:r>
          </a:p>
        </p:txBody>
      </p:sp>
      <p:sp>
        <p:nvSpPr>
          <p:cNvPr id="13" name="">
            <a:extLst xmlns:a="http://schemas.openxmlformats.org/drawingml/2006/main">
              <a:ext uri="{FF2B5EF4-FFF2-40B4-BE49-F238E27FC236}">
                <a16:creationId xmlns:a16="http://schemas.microsoft.com/office/drawing/2014/main" id="{616615B3-DDC9-4510-B18C-94942E41E70D}"/>
              </a:ext>
            </a:extLst>
          </p:cNvPr>
          <p:cNvSpPr>
            <a:spLocks xmlns:a="http://schemas.openxmlformats.org/drawingml/2006/main" noGrp="1"/>
          </p:cNvSpPr>
          <p:nvPr/>
        </p:nvSpPr>
        <p:spPr>
          <a:xfrm xmlns:a="http://schemas.openxmlformats.org/drawingml/2006/main">
            <a:off x="6667500" y="3333750"/>
            <a:ext cx="952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30%</a:t>
            </a:r>
          </a:p>
        </p:txBody>
      </p:sp>
      <p:sp>
        <p:nvSpPr>
          <p:cNvPr id="14" name="">
            <a:extLst xmlns:a="http://schemas.openxmlformats.org/drawingml/2006/main">
              <a:ext uri="{FF2B5EF4-FFF2-40B4-BE49-F238E27FC236}">
                <a16:creationId xmlns:a16="http://schemas.microsoft.com/office/drawing/2014/main" id="{198CC168-50B2-4FAD-B34C-1204EA4AB203}"/>
              </a:ext>
            </a:extLst>
          </p:cNvPr>
          <p:cNvSpPr>
            <a:spLocks xmlns:a="http://schemas.openxmlformats.org/drawingml/2006/main" noGrp="1"/>
          </p:cNvSpPr>
          <p:nvPr/>
        </p:nvSpPr>
        <p:spPr>
          <a:xfrm xmlns:a="http://schemas.openxmlformats.org/drawingml/2006/main">
            <a:off x="723900" y="3638550"/>
            <a:ext cx="1013460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Deliberate technical decisions, not just correct exposure or audible dialogue.</a:t>
            </a:r>
          </a:p>
        </p:txBody>
      </p:sp>
      <p:sp>
        <p:nvSpPr>
          <p:cNvPr id="15" name="">
            <a:extLst xmlns:a="http://schemas.openxmlformats.org/drawingml/2006/main">
              <a:ext uri="{FF2B5EF4-FFF2-40B4-BE49-F238E27FC236}">
                <a16:creationId xmlns:a16="http://schemas.microsoft.com/office/drawing/2014/main" id="{DAD8A75E-185B-4D7B-9D40-67C746E25853}"/>
              </a:ext>
            </a:extLst>
          </p:cNvPr>
          <p:cNvSpPr>
            <a:spLocks xmlns:a="http://schemas.openxmlformats.org/drawingml/2006/main" noGrp="1"/>
          </p:cNvSpPr>
          <p:nvPr/>
        </p:nvSpPr>
        <p:spPr>
          <a:xfrm xmlns:a="http://schemas.openxmlformats.org/drawingml/2006/main">
            <a:off x="723900" y="4095750"/>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0CB4FE7-B53D-46A5-9655-70F001513CA6}"/>
              </a:ext>
            </a:extLst>
          </p:cNvPr>
          <p:cNvSpPr>
            <a:spLocks xmlns:a="http://schemas.openxmlformats.org/drawingml/2006/main" noGrp="1"/>
          </p:cNvSpPr>
          <p:nvPr/>
        </p:nvSpPr>
        <p:spPr>
          <a:xfrm xmlns:a="http://schemas.openxmlformats.org/drawingml/2006/main">
            <a:off x="723900" y="4210050"/>
            <a:ext cx="590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Editing and technical care</a:t>
            </a:r>
          </a:p>
        </p:txBody>
      </p:sp>
      <p:sp>
        <p:nvSpPr>
          <p:cNvPr id="17" name="">
            <a:extLst xmlns:a="http://schemas.openxmlformats.org/drawingml/2006/main">
              <a:ext uri="{FF2B5EF4-FFF2-40B4-BE49-F238E27FC236}">
                <a16:creationId xmlns:a16="http://schemas.microsoft.com/office/drawing/2014/main" id="{14F35C5D-6F1D-4481-8AEB-47FDEECA0176}"/>
              </a:ext>
            </a:extLst>
          </p:cNvPr>
          <p:cNvSpPr>
            <a:spLocks xmlns:a="http://schemas.openxmlformats.org/drawingml/2006/main" noGrp="1"/>
          </p:cNvSpPr>
          <p:nvPr/>
        </p:nvSpPr>
        <p:spPr>
          <a:xfrm xmlns:a="http://schemas.openxmlformats.org/drawingml/2006/main">
            <a:off x="6667500" y="4210050"/>
            <a:ext cx="952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25%</a:t>
            </a:r>
          </a:p>
        </p:txBody>
      </p:sp>
      <p:sp>
        <p:nvSpPr>
          <p:cNvPr id="18" name="">
            <a:extLst xmlns:a="http://schemas.openxmlformats.org/drawingml/2006/main">
              <a:ext uri="{FF2B5EF4-FFF2-40B4-BE49-F238E27FC236}">
                <a16:creationId xmlns:a16="http://schemas.microsoft.com/office/drawing/2014/main" id="{F968068C-C562-41C7-A6A0-56B91FC1FB42}"/>
              </a:ext>
            </a:extLst>
          </p:cNvPr>
          <p:cNvSpPr>
            <a:spLocks xmlns:a="http://schemas.openxmlformats.org/drawingml/2006/main" noGrp="1"/>
          </p:cNvSpPr>
          <p:nvPr/>
        </p:nvSpPr>
        <p:spPr>
          <a:xfrm xmlns:a="http://schemas.openxmlformats.org/drawingml/2006/main">
            <a:off x="723900" y="4514850"/>
            <a:ext cx="1013460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Framing, rhythm, continuity and point of view applied with control, not by accident.</a:t>
            </a:r>
          </a:p>
        </p:txBody>
      </p:sp>
      <p:sp>
        <p:nvSpPr>
          <p:cNvPr id="19" name="">
            <a:extLst xmlns:a="http://schemas.openxmlformats.org/drawingml/2006/main">
              <a:ext uri="{FF2B5EF4-FFF2-40B4-BE49-F238E27FC236}">
                <a16:creationId xmlns:a16="http://schemas.microsoft.com/office/drawing/2014/main" id="{0615C2A6-D1BC-40E6-B5C6-6BFAA7E1F6F7}"/>
              </a:ext>
            </a:extLst>
          </p:cNvPr>
          <p:cNvSpPr>
            <a:spLocks xmlns:a="http://schemas.openxmlformats.org/drawingml/2006/main" noGrp="1"/>
          </p:cNvSpPr>
          <p:nvPr/>
        </p:nvSpPr>
        <p:spPr>
          <a:xfrm xmlns:a="http://schemas.openxmlformats.org/drawingml/2006/main">
            <a:off x="723900" y="4972050"/>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7E085519-3FCB-49ED-9D6A-29E2D0A24FB4}"/>
              </a:ext>
            </a:extLst>
          </p:cNvPr>
          <p:cNvSpPr>
            <a:spLocks xmlns:a="http://schemas.openxmlformats.org/drawingml/2006/main" noGrp="1"/>
          </p:cNvSpPr>
          <p:nvPr/>
        </p:nvSpPr>
        <p:spPr>
          <a:xfrm xmlns:a="http://schemas.openxmlformats.org/drawingml/2006/main">
            <a:off x="723900" y="5086350"/>
            <a:ext cx="590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Reflection, consent and media record</a:t>
            </a:r>
          </a:p>
        </p:txBody>
      </p:sp>
      <p:sp>
        <p:nvSpPr>
          <p:cNvPr id="21" name="">
            <a:extLst xmlns:a="http://schemas.openxmlformats.org/drawingml/2006/main">
              <a:ext uri="{FF2B5EF4-FFF2-40B4-BE49-F238E27FC236}">
                <a16:creationId xmlns:a16="http://schemas.microsoft.com/office/drawing/2014/main" id="{4878AF80-A60B-46A7-A357-9A7BE336BB8C}"/>
              </a:ext>
            </a:extLst>
          </p:cNvPr>
          <p:cNvSpPr>
            <a:spLocks xmlns:a="http://schemas.openxmlformats.org/drawingml/2006/main" noGrp="1"/>
          </p:cNvSpPr>
          <p:nvPr/>
        </p:nvSpPr>
        <p:spPr>
          <a:xfrm xmlns:a="http://schemas.openxmlformats.org/drawingml/2006/main">
            <a:off x="6667500" y="5086350"/>
            <a:ext cx="952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20%</a:t>
            </a:r>
          </a:p>
        </p:txBody>
      </p:sp>
      <p:sp>
        <p:nvSpPr>
          <p:cNvPr id="22" name="">
            <a:extLst xmlns:a="http://schemas.openxmlformats.org/drawingml/2006/main">
              <a:ext uri="{FF2B5EF4-FFF2-40B4-BE49-F238E27FC236}">
                <a16:creationId xmlns:a16="http://schemas.microsoft.com/office/drawing/2014/main" id="{0420A1B1-D187-41D5-9165-FDF2417584CB}"/>
              </a:ext>
            </a:extLst>
          </p:cNvPr>
          <p:cNvSpPr>
            <a:spLocks xmlns:a="http://schemas.openxmlformats.org/drawingml/2006/main" noGrp="1"/>
          </p:cNvSpPr>
          <p:nvPr/>
        </p:nvSpPr>
        <p:spPr>
          <a:xfrm xmlns:a="http://schemas.openxmlformats.org/drawingml/2006/main">
            <a:off x="723900" y="5391150"/>
            <a:ext cx="1013460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substantive 250-word reflection plus a complete consent and media record.</a:t>
            </a:r>
          </a:p>
        </p:txBody>
      </p:sp>
      <p:sp>
        <p:nvSpPr>
          <p:cNvPr id="23" name="">
            <a:extLst xmlns:a="http://schemas.openxmlformats.org/drawingml/2006/main">
              <a:ext uri="{FF2B5EF4-FFF2-40B4-BE49-F238E27FC236}">
                <a16:creationId xmlns:a16="http://schemas.microsoft.com/office/drawing/2014/main" id="{2B9B6332-9348-4152-949D-F554D4259511}"/>
              </a:ext>
            </a:extLst>
          </p:cNvPr>
          <p:cNvSpPr>
            <a:spLocks xmlns:a="http://schemas.openxmlformats.org/drawingml/2006/main" noGrp="1"/>
          </p:cNvSpPr>
          <p:nvPr/>
        </p:nvSpPr>
        <p:spPr>
          <a:xfrm xmlns:a="http://schemas.openxmlformats.org/drawingml/2006/main">
            <a:off x="723900" y="5848350"/>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305425518"/>
      </p:ext>
    </p:extLst>
  </p:cSld>
</p:sld>
</file>

<file path=ppt/slides/slide2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C0C9978-BA24-43D8-B0CA-758051751804}"/>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0A1AA3B-D9B6-46B4-A080-DB21D2120BC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880D623-BA62-49F1-85EA-EDF4183386F5}"/>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22</a:t>
            </a:r>
          </a:p>
        </p:txBody>
      </p:sp>
      <p:sp>
        <p:nvSpPr>
          <p:cNvPr id="4" name="">
            <a:extLst xmlns:a="http://schemas.openxmlformats.org/drawingml/2006/main">
              <a:ext uri="{FF2B5EF4-FFF2-40B4-BE49-F238E27FC236}">
                <a16:creationId xmlns:a16="http://schemas.microsoft.com/office/drawing/2014/main" id="{995A61AE-E1EB-41FA-B6B7-7D0507A809D4}"/>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final sequence's real test</a:t>
            </a:r>
          </a:p>
        </p:txBody>
      </p:sp>
      <p:sp>
        <p:nvSpPr>
          <p:cNvPr id="5" name="">
            <a:extLst xmlns:a="http://schemas.openxmlformats.org/drawingml/2006/main">
              <a:ext uri="{FF2B5EF4-FFF2-40B4-BE49-F238E27FC236}">
                <a16:creationId xmlns:a16="http://schemas.microsoft.com/office/drawing/2014/main" id="{0C5163C2-BF4D-47BB-BDE0-EBD9116F6D1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recognisable beginning and ending” rules out a video that only documents a place.</a:t>
            </a:r>
          </a:p>
        </p:txBody>
      </p:sp>
      <p:sp>
        <p:nvSpPr>
          <p:cNvPr id="6" name="">
            <a:extLst xmlns:a="http://schemas.openxmlformats.org/drawingml/2006/main">
              <a:ext uri="{FF2B5EF4-FFF2-40B4-BE49-F238E27FC236}">
                <a16:creationId xmlns:a16="http://schemas.microsoft.com/office/drawing/2014/main" id="{B9A192FC-AF1C-46F1-94BC-D091970367E8}"/>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C5AEA90-D0EF-4B4E-B644-384E45280C5B}"/>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0A63832E-6BCC-47C5-9060-F5D9AEC20F41}"/>
              </a:ext>
            </a:extLst>
          </p:cNvPr>
          <p:cNvSpPr>
            <a:spLocks xmlns:a="http://schemas.openxmlformats.org/drawingml/2006/main" noGrp="1"/>
          </p:cNvSpPr>
          <p:nvPr/>
        </p:nvSpPr>
        <p:spPr>
          <a:xfrm xmlns:a="http://schemas.openxmlformats.org/drawingml/2006/main">
            <a:off x="533400" y="2495550"/>
            <a:ext cx="1028700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The brief asks for a small change over 60–90 seconds — something is different at the end from how it was at the start. A sequence that shows a place, a process or an activity without a change is documentation, not the structure this assignment is grading.</a:t>
            </a:r>
          </a:p>
        </p:txBody>
      </p:sp>
      <p:sp>
        <p:nvSpPr>
          <p:cNvPr id="9" name="">
            <a:extLst xmlns:a="http://schemas.openxmlformats.org/drawingml/2006/main">
              <a:ext uri="{FF2B5EF4-FFF2-40B4-BE49-F238E27FC236}">
                <a16:creationId xmlns:a16="http://schemas.microsoft.com/office/drawing/2014/main" id="{7C6D7503-AC2E-4B6D-BD14-B7E34E7535ED}"/>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A1165929-F522-4232-BA93-ED3442C2872C}"/>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51E82FA-686B-4124-8071-D01D4D143A6A}"/>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Passes the test</a:t>
            </a:r>
          </a:p>
        </p:txBody>
      </p:sp>
      <p:sp>
        <p:nvSpPr>
          <p:cNvPr id="12" name="">
            <a:extLst xmlns:a="http://schemas.openxmlformats.org/drawingml/2006/main">
              <a:ext uri="{FF2B5EF4-FFF2-40B4-BE49-F238E27FC236}">
                <a16:creationId xmlns:a16="http://schemas.microsoft.com/office/drawing/2014/main" id="{2712C869-87B4-48B0-B55A-23D966299921}"/>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specific task begun and completed; a state that visibly shifts; a small before-and-after the viewer can name.</a:t>
            </a:r>
          </a:p>
        </p:txBody>
      </p:sp>
      <p:sp>
        <p:nvSpPr>
          <p:cNvPr id="13" name="">
            <a:extLst xmlns:a="http://schemas.openxmlformats.org/drawingml/2006/main">
              <a:ext uri="{FF2B5EF4-FFF2-40B4-BE49-F238E27FC236}">
                <a16:creationId xmlns:a16="http://schemas.microsoft.com/office/drawing/2014/main" id="{C6FF66DD-4CEF-4D00-AB43-51E46B87E674}"/>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7B8A5B19-8036-4747-80B1-F7E6E8F9C330}"/>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FC7D942-9D18-4B3B-93ED-D4D4AFA1E255}"/>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Fails the test</a:t>
            </a:r>
          </a:p>
        </p:txBody>
      </p:sp>
      <p:sp>
        <p:nvSpPr>
          <p:cNvPr id="16" name="">
            <a:extLst xmlns:a="http://schemas.openxmlformats.org/drawingml/2006/main">
              <a:ext uri="{FF2B5EF4-FFF2-40B4-BE49-F238E27FC236}">
                <a16:creationId xmlns:a16="http://schemas.microsoft.com/office/drawing/2014/main" id="{C3CE8A74-19EB-4242-B478-41D9AFB5CCF2}"/>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tour of a location, a mood piece with no throughline, or footage with no clear starting or ending point.</a:t>
            </a:r>
          </a:p>
        </p:txBody>
      </p:sp>
    </p:spTree>
    <p:extLst>
      <p:ext uri="{BB962C8B-B14F-4D97-AF65-F5344CB8AC3E}">
        <p14:creationId xmlns:p14="http://schemas.microsoft.com/office/powerpoint/2010/main" val="1651785113"/>
      </p:ext>
    </p:extLst>
  </p:cSld>
</p:sld>
</file>

<file path=ppt/slides/slide2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B5C5E84-5FFD-46B5-B918-79F797DA658C}"/>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4B90602-6F19-4237-85B0-FBB7AD0E50FF}"/>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737AE503-2950-4E58-8AA9-99D04D599467}"/>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23</a:t>
            </a:r>
          </a:p>
        </p:txBody>
      </p:sp>
      <p:sp>
        <p:nvSpPr>
          <p:cNvPr id="4" name="">
            <a:extLst xmlns:a="http://schemas.openxmlformats.org/drawingml/2006/main">
              <a:ext uri="{FF2B5EF4-FFF2-40B4-BE49-F238E27FC236}">
                <a16:creationId xmlns:a16="http://schemas.microsoft.com/office/drawing/2014/main" id="{D94C27B8-FC6A-4349-8456-926518F56B3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Media record and consent, checked now</a:t>
            </a:r>
          </a:p>
        </p:txBody>
      </p:sp>
      <p:sp>
        <p:nvSpPr>
          <p:cNvPr id="5" name="">
            <a:extLst xmlns:a="http://schemas.openxmlformats.org/drawingml/2006/main">
              <a:ext uri="{FF2B5EF4-FFF2-40B4-BE49-F238E27FC236}">
                <a16:creationId xmlns:a16="http://schemas.microsoft.com/office/drawing/2014/main" id="{4B6F0E80-0055-496B-84D5-1CD1307B34A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20% reflection criterion is graded on the record, not on memory of it.</a:t>
            </a:r>
          </a:p>
        </p:txBody>
      </p:sp>
      <p:sp>
        <p:nvSpPr>
          <p:cNvPr id="6" name="">
            <a:extLst xmlns:a="http://schemas.openxmlformats.org/drawingml/2006/main">
              <a:ext uri="{FF2B5EF4-FFF2-40B4-BE49-F238E27FC236}">
                <a16:creationId xmlns:a16="http://schemas.microsoft.com/office/drawing/2014/main" id="{07FB53EA-615F-41EF-8503-4335D269AFD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5AE7C78-CDB0-46FB-97D5-F5B7DCB8B57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5B069FE-E2DD-4066-BE68-96A3C329C0B9}"/>
              </a:ext>
            </a:extLst>
          </p:cNvPr>
          <p:cNvSpPr>
            <a:spLocks xmlns:a="http://schemas.openxmlformats.org/drawingml/2006/main" noGrp="1"/>
          </p:cNvSpPr>
          <p:nvPr/>
        </p:nvSpPr>
        <p:spPr>
          <a:xfrm xmlns:a="http://schemas.openxmlformats.org/drawingml/2006/main">
            <a:off x="533400" y="2495550"/>
            <a:ext cx="1028700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Every participant and every piece of external media — music, archival clips, photographs — needs to be logged as you assemble, not reconstructed the night before submission. A first assembly is the natural checkpoint to verify the record actually matches what is in the cut.</a:t>
            </a:r>
          </a:p>
        </p:txBody>
      </p:sp>
      <p:sp>
        <p:nvSpPr>
          <p:cNvPr id="9" name="">
            <a:extLst xmlns:a="http://schemas.openxmlformats.org/drawingml/2006/main">
              <a:ext uri="{FF2B5EF4-FFF2-40B4-BE49-F238E27FC236}">
                <a16:creationId xmlns:a16="http://schemas.microsoft.com/office/drawing/2014/main" id="{BAB0F18D-390F-491F-80AB-E72E2A7240CD}"/>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FE26723A-EE01-4BD2-8A67-D9A92434920E}"/>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83EAE1B9-765E-411E-AD8C-4CECAF390445}"/>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Check now</a:t>
            </a:r>
          </a:p>
        </p:txBody>
      </p:sp>
      <p:sp>
        <p:nvSpPr>
          <p:cNvPr id="12" name="">
            <a:extLst xmlns:a="http://schemas.openxmlformats.org/drawingml/2006/main">
              <a:ext uri="{FF2B5EF4-FFF2-40B4-BE49-F238E27FC236}">
                <a16:creationId xmlns:a16="http://schemas.microsoft.com/office/drawing/2014/main" id="{41C560B1-6270-4708-B772-499E91433A6F}"/>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Does every person on screen who can be identified have a logged consent entry?</a:t>
            </a:r>
          </a:p>
        </p:txBody>
      </p:sp>
      <p:sp>
        <p:nvSpPr>
          <p:cNvPr id="13" name="">
            <a:extLst xmlns:a="http://schemas.openxmlformats.org/drawingml/2006/main">
              <a:ext uri="{FF2B5EF4-FFF2-40B4-BE49-F238E27FC236}">
                <a16:creationId xmlns:a16="http://schemas.microsoft.com/office/drawing/2014/main" id="{5CFF5ABA-50C7-483B-9CB4-E3990487759F}"/>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BF39FF15-EE65-42ED-A625-A59F94BA679A}"/>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8ADE2D2-A4D8-41EF-9526-5C1E8FF5E803}"/>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Check now</a:t>
            </a:r>
          </a:p>
        </p:txBody>
      </p:sp>
      <p:sp>
        <p:nvSpPr>
          <p:cNvPr id="16" name="">
            <a:extLst xmlns:a="http://schemas.openxmlformats.org/drawingml/2006/main">
              <a:ext uri="{FF2B5EF4-FFF2-40B4-BE49-F238E27FC236}">
                <a16:creationId xmlns:a16="http://schemas.microsoft.com/office/drawing/2014/main" id="{54F402E2-F593-4683-8707-3487B49471D1}"/>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Does every non-original sound or image have a source noted, ready for the reflection PDF?</a:t>
            </a:r>
          </a:p>
        </p:txBody>
      </p:sp>
    </p:spTree>
    <p:extLst>
      <p:ext uri="{BB962C8B-B14F-4D97-AF65-F5344CB8AC3E}">
        <p14:creationId xmlns:p14="http://schemas.microsoft.com/office/powerpoint/2010/main" val="1888044800"/>
      </p:ext>
    </p:extLst>
  </p:cSld>
</p:sld>
</file>

<file path=ppt/slides/slide2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02A253E-5C7E-4D3B-A661-770ACFE2D53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9EA96B2-20AF-4365-B7B5-9A11E43CB7E7}"/>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054DA80-C5EA-47EA-918A-126B277C8442}"/>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24</a:t>
            </a:r>
          </a:p>
        </p:txBody>
      </p:sp>
      <p:sp>
        <p:nvSpPr>
          <p:cNvPr id="4" name="">
            <a:extLst xmlns:a="http://schemas.openxmlformats.org/drawingml/2006/main">
              <a:ext uri="{FF2B5EF4-FFF2-40B4-BE49-F238E27FC236}">
                <a16:creationId xmlns:a16="http://schemas.microsoft.com/office/drawing/2014/main" id="{CD964EBD-B3DA-4ED5-BBC5-1509ECC0E7A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Reference viewing, applied</a:t>
            </a:r>
          </a:p>
        </p:txBody>
      </p:sp>
      <p:sp>
        <p:nvSpPr>
          <p:cNvPr id="5" name="">
            <a:extLst xmlns:a="http://schemas.openxmlformats.org/drawingml/2006/main">
              <a:ext uri="{FF2B5EF4-FFF2-40B4-BE49-F238E27FC236}">
                <a16:creationId xmlns:a16="http://schemas.microsoft.com/office/drawing/2014/main" id="{E5C34CB2-33E8-4CA5-AF5A-2EA1C21B4AA1}"/>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repeatable method for this week's task: a rough-looking video that still holds attention.</a:t>
            </a:r>
          </a:p>
        </p:txBody>
      </p:sp>
      <p:sp>
        <p:nvSpPr>
          <p:cNvPr id="6" name="">
            <a:extLst xmlns:a="http://schemas.openxmlformats.org/drawingml/2006/main">
              <a:ext uri="{FF2B5EF4-FFF2-40B4-BE49-F238E27FC236}">
                <a16:creationId xmlns:a16="http://schemas.microsoft.com/office/drawing/2014/main" id="{054871F4-5974-4C35-9DB5-7AEA5920D4A9}"/>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6C8ECB1-E388-4160-83B5-5E9EBD64842F}"/>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063EE5E8-72AB-4676-BC1A-949CD31060F8}"/>
              </a:ext>
            </a:extLst>
          </p:cNvPr>
          <p:cNvSpPr>
            <a:spLocks xmlns:a="http://schemas.openxmlformats.org/drawingml/2006/main" noGrp="1"/>
          </p:cNvSpPr>
          <p:nvPr/>
        </p:nvSpPr>
        <p:spPr>
          <a:xfrm xmlns:a="http://schemas.openxmlformats.org/drawingml/2006/main">
            <a:off x="723900" y="2552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522A9696-7463-438A-91B7-FBBA56B031D6}"/>
              </a:ext>
            </a:extLst>
          </p:cNvPr>
          <p:cNvSpPr>
            <a:spLocks xmlns:a="http://schemas.openxmlformats.org/drawingml/2006/main" noGrp="1"/>
          </p:cNvSpPr>
          <p:nvPr/>
        </p:nvSpPr>
        <p:spPr>
          <a:xfrm xmlns:a="http://schemas.openxmlformats.org/drawingml/2006/main">
            <a:off x="723900" y="2581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D76E75FE-ABD9-4E99-A0F4-7B873012458D}"/>
              </a:ext>
            </a:extLst>
          </p:cNvPr>
          <p:cNvSpPr>
            <a:spLocks xmlns:a="http://schemas.openxmlformats.org/drawingml/2006/main" noGrp="1"/>
          </p:cNvSpPr>
          <p:nvPr/>
        </p:nvSpPr>
        <p:spPr>
          <a:xfrm xmlns:a="http://schemas.openxmlformats.org/drawingml/2006/main">
            <a:off x="1162050" y="2562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Watch once without pausing, exactly as a stranger would see it.</a:t>
            </a:r>
          </a:p>
        </p:txBody>
      </p:sp>
      <p:sp>
        <p:nvSpPr>
          <p:cNvPr id="11" name="">
            <a:extLst xmlns:a="http://schemas.openxmlformats.org/drawingml/2006/main">
              <a:ext uri="{FF2B5EF4-FFF2-40B4-BE49-F238E27FC236}">
                <a16:creationId xmlns:a16="http://schemas.microsoft.com/office/drawing/2014/main" id="{4C4C2877-0118-48B3-AE25-9FB97E8D88FC}"/>
              </a:ext>
            </a:extLst>
          </p:cNvPr>
          <p:cNvSpPr>
            <a:spLocks xmlns:a="http://schemas.openxmlformats.org/drawingml/2006/main" noGrp="1"/>
          </p:cNvSpPr>
          <p:nvPr/>
        </p:nvSpPr>
        <p:spPr>
          <a:xfrm xmlns:a="http://schemas.openxmlformats.org/drawingml/2006/main">
            <a:off x="723900" y="3181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6E61232-BEF0-4E20-B51F-B9077881B9C6}"/>
              </a:ext>
            </a:extLst>
          </p:cNvPr>
          <p:cNvSpPr>
            <a:spLocks xmlns:a="http://schemas.openxmlformats.org/drawingml/2006/main" noGrp="1"/>
          </p:cNvSpPr>
          <p:nvPr/>
        </p:nvSpPr>
        <p:spPr>
          <a:xfrm xmlns:a="http://schemas.openxmlformats.org/drawingml/2006/main">
            <a:off x="723900" y="3209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423762CF-9B60-4F07-A2D0-A2266DAFAFDC}"/>
              </a:ext>
            </a:extLst>
          </p:cNvPr>
          <p:cNvSpPr>
            <a:spLocks xmlns:a="http://schemas.openxmlformats.org/drawingml/2006/main" noGrp="1"/>
          </p:cNvSpPr>
          <p:nvPr/>
        </p:nvSpPr>
        <p:spPr>
          <a:xfrm xmlns:a="http://schemas.openxmlformats.org/drawingml/2006/main">
            <a:off x="1162050" y="3190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Write the one-sentence throughline you took from it, unprompted.</a:t>
            </a:r>
          </a:p>
        </p:txBody>
      </p:sp>
      <p:sp>
        <p:nvSpPr>
          <p:cNvPr id="14" name="">
            <a:extLst xmlns:a="http://schemas.openxmlformats.org/drawingml/2006/main">
              <a:ext uri="{FF2B5EF4-FFF2-40B4-BE49-F238E27FC236}">
                <a16:creationId xmlns:a16="http://schemas.microsoft.com/office/drawing/2014/main" id="{62E25587-B9D4-40F1-AC31-6072C733058A}"/>
              </a:ext>
            </a:extLst>
          </p:cNvPr>
          <p:cNvSpPr>
            <a:spLocks xmlns:a="http://schemas.openxmlformats.org/drawingml/2006/main" noGrp="1"/>
          </p:cNvSpPr>
          <p:nvPr/>
        </p:nvSpPr>
        <p:spPr>
          <a:xfrm xmlns:a="http://schemas.openxmlformats.org/drawingml/2006/main">
            <a:off x="723900" y="3810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2C0CA04-EE27-4DBA-9C10-FD7E6881C60A}"/>
              </a:ext>
            </a:extLst>
          </p:cNvPr>
          <p:cNvSpPr>
            <a:spLocks xmlns:a="http://schemas.openxmlformats.org/drawingml/2006/main" noGrp="1"/>
          </p:cNvSpPr>
          <p:nvPr/>
        </p:nvSpPr>
        <p:spPr>
          <a:xfrm xmlns:a="http://schemas.openxmlformats.org/drawingml/2006/main">
            <a:off x="723900" y="3838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877D1B6A-406A-4964-A16B-ED6FBF6A3685}"/>
              </a:ext>
            </a:extLst>
          </p:cNvPr>
          <p:cNvSpPr>
            <a:spLocks xmlns:a="http://schemas.openxmlformats.org/drawingml/2006/main" noGrp="1"/>
          </p:cNvSpPr>
          <p:nvPr/>
        </p:nvSpPr>
        <p:spPr>
          <a:xfrm xmlns:a="http://schemas.openxmlformats.org/drawingml/2006/main">
            <a:off x="1162050" y="38195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List what looked technically rough: framing, light, audio, stabilisation.</a:t>
            </a:r>
          </a:p>
        </p:txBody>
      </p:sp>
      <p:sp>
        <p:nvSpPr>
          <p:cNvPr id="17" name="">
            <a:extLst xmlns:a="http://schemas.openxmlformats.org/drawingml/2006/main">
              <a:ext uri="{FF2B5EF4-FFF2-40B4-BE49-F238E27FC236}">
                <a16:creationId xmlns:a16="http://schemas.microsoft.com/office/drawing/2014/main" id="{AAAE8F73-F473-415A-82A0-D1F3DDF26396}"/>
              </a:ext>
            </a:extLst>
          </p:cNvPr>
          <p:cNvSpPr>
            <a:spLocks xmlns:a="http://schemas.openxmlformats.org/drawingml/2006/main" noGrp="1"/>
          </p:cNvSpPr>
          <p:nvPr/>
        </p:nvSpPr>
        <p:spPr>
          <a:xfrm xmlns:a="http://schemas.openxmlformats.org/drawingml/2006/main">
            <a:off x="723900" y="44386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DFCBFEA0-7FAE-4754-A681-80FE33F2EC2C}"/>
              </a:ext>
            </a:extLst>
          </p:cNvPr>
          <p:cNvSpPr>
            <a:spLocks xmlns:a="http://schemas.openxmlformats.org/drawingml/2006/main" noGrp="1"/>
          </p:cNvSpPr>
          <p:nvPr/>
        </p:nvSpPr>
        <p:spPr>
          <a:xfrm xmlns:a="http://schemas.openxmlformats.org/drawingml/2006/main">
            <a:off x="723900" y="44672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05FB976F-E965-4E7B-BAFE-D72A44D8C094}"/>
              </a:ext>
            </a:extLst>
          </p:cNvPr>
          <p:cNvSpPr>
            <a:spLocks xmlns:a="http://schemas.openxmlformats.org/drawingml/2006/main" noGrp="1"/>
          </p:cNvSpPr>
          <p:nvPr/>
        </p:nvSpPr>
        <p:spPr>
          <a:xfrm xmlns:a="http://schemas.openxmlformats.org/drawingml/2006/main">
            <a:off x="1162050" y="44481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Separate that list from the story decision that made you keep watching despite the roughness.</a:t>
            </a:r>
          </a:p>
        </p:txBody>
      </p:sp>
      <p:sp>
        <p:nvSpPr>
          <p:cNvPr id="20" name="">
            <a:extLst xmlns:a="http://schemas.openxmlformats.org/drawingml/2006/main">
              <a:ext uri="{FF2B5EF4-FFF2-40B4-BE49-F238E27FC236}">
                <a16:creationId xmlns:a16="http://schemas.microsoft.com/office/drawing/2014/main" id="{699BF987-0CD1-40E6-A97A-7A9F4A817D81}"/>
              </a:ext>
            </a:extLst>
          </p:cNvPr>
          <p:cNvSpPr>
            <a:spLocks xmlns:a="http://schemas.openxmlformats.org/drawingml/2006/main" noGrp="1"/>
          </p:cNvSpPr>
          <p:nvPr/>
        </p:nvSpPr>
        <p:spPr>
          <a:xfrm xmlns:a="http://schemas.openxmlformats.org/drawingml/2006/main">
            <a:off x="723900" y="5334000"/>
            <a:ext cx="1000125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The answer you are looking for: which single story decision mattered more than any of the technical roughness you listed.</a:t>
            </a:r>
          </a:p>
        </p:txBody>
      </p:sp>
    </p:spTree>
    <p:extLst>
      <p:ext uri="{BB962C8B-B14F-4D97-AF65-F5344CB8AC3E}">
        <p14:creationId xmlns:p14="http://schemas.microsoft.com/office/powerpoint/2010/main" val="65901090"/>
      </p:ext>
    </p:extLst>
  </p:cSld>
</p:sld>
</file>

<file path=ppt/slides/slide2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12E65B5-979F-48B5-B0A1-25FFA86D637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574BB00-4F45-4769-8058-69D7308A7F0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E300C501-0315-44F8-8731-73A005194AAF}"/>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25</a:t>
            </a:r>
          </a:p>
        </p:txBody>
      </p:sp>
      <p:sp>
        <p:nvSpPr>
          <p:cNvPr id="4" name="">
            <a:extLst xmlns:a="http://schemas.openxmlformats.org/drawingml/2006/main">
              <a:ext uri="{FF2B5EF4-FFF2-40B4-BE49-F238E27FC236}">
                <a16:creationId xmlns:a16="http://schemas.microsoft.com/office/drawing/2014/main" id="{22684183-8DFB-4F56-A63F-F8882B7A4DB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Starting the final-project question</a:t>
            </a:r>
          </a:p>
        </p:txBody>
      </p:sp>
      <p:sp>
        <p:nvSpPr>
          <p:cNvPr id="5" name="">
            <a:extLst xmlns:a="http://schemas.openxmlformats.org/drawingml/2006/main">
              <a:ext uri="{FF2B5EF4-FFF2-40B4-BE49-F238E27FC236}">
                <a16:creationId xmlns:a16="http://schemas.microsoft.com/office/drawing/2014/main" id="{71967776-BC01-45B1-9F1E-E39A5905171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Begin noting it now — do not wait for a dedicated session to arrive.</a:t>
            </a:r>
          </a:p>
        </p:txBody>
      </p:sp>
      <p:sp>
        <p:nvSpPr>
          <p:cNvPr id="6" name="">
            <a:extLst xmlns:a="http://schemas.openxmlformats.org/drawingml/2006/main">
              <a:ext uri="{FF2B5EF4-FFF2-40B4-BE49-F238E27FC236}">
                <a16:creationId xmlns:a16="http://schemas.microsoft.com/office/drawing/2014/main" id="{66EA60F8-5F36-46D1-969F-3FF0A0707D9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CE19279-3E7E-4FC1-BA9C-FFBA63C92CD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6AE78494-884C-41BD-B8BF-AA71DB451F20}"/>
              </a:ext>
            </a:extLst>
          </p:cNvPr>
          <p:cNvSpPr>
            <a:spLocks xmlns:a="http://schemas.openxmlformats.org/drawingml/2006/main" noGrp="1"/>
          </p:cNvSpPr>
          <p:nvPr/>
        </p:nvSpPr>
        <p:spPr>
          <a:xfrm xmlns:a="http://schemas.openxmlformats.org/drawingml/2006/main">
            <a:off x="533400" y="2495550"/>
            <a:ext cx="1028700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The final project asks for a question worth two to three minutes of someone else's attention. The clearest source for that question is usually something you noticed while making this portfolio: a technical choice that changed meaning, or a story you could not quite finish telling.</a:t>
            </a:r>
          </a:p>
        </p:txBody>
      </p:sp>
      <p:sp>
        <p:nvSpPr>
          <p:cNvPr id="9" name="">
            <a:extLst xmlns:a="http://schemas.openxmlformats.org/drawingml/2006/main">
              <a:ext uri="{FF2B5EF4-FFF2-40B4-BE49-F238E27FC236}">
                <a16:creationId xmlns:a16="http://schemas.microsoft.com/office/drawing/2014/main" id="{833D34C2-D02A-466B-8B37-F08278C9FBB4}"/>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6A274E31-ECE1-4DFE-93CA-5C4F64902317}"/>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CCC8C29-EA05-4231-A1B1-1A8074D79873}"/>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Keep a running note</a:t>
            </a:r>
          </a:p>
        </p:txBody>
      </p:sp>
      <p:sp>
        <p:nvSpPr>
          <p:cNvPr id="12" name="">
            <a:extLst xmlns:a="http://schemas.openxmlformats.org/drawingml/2006/main">
              <a:ext uri="{FF2B5EF4-FFF2-40B4-BE49-F238E27FC236}">
                <a16:creationId xmlns:a16="http://schemas.microsoft.com/office/drawing/2014/main" id="{ACB8805E-A0DA-4E4C-BD5E-0ED35F1A8047}"/>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Any question, image or moment from this portfolio that you want to return to — do not trust memory to hold it until Week 8.</a:t>
            </a:r>
          </a:p>
        </p:txBody>
      </p:sp>
      <p:sp>
        <p:nvSpPr>
          <p:cNvPr id="13" name="">
            <a:extLst xmlns:a="http://schemas.openxmlformats.org/drawingml/2006/main">
              <a:ext uri="{FF2B5EF4-FFF2-40B4-BE49-F238E27FC236}">
                <a16:creationId xmlns:a16="http://schemas.microsoft.com/office/drawing/2014/main" id="{AC2B077C-B1BA-4E6B-822C-E4D6F27A03D3}"/>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3ED3CCB4-7CA7-465E-A833-2A43BF23D139}"/>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9776BB3-DB5C-4DD2-AE22-DBD8DAAAFE4D}"/>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Do not commit yet</a:t>
            </a:r>
          </a:p>
        </p:txBody>
      </p:sp>
      <p:sp>
        <p:nvSpPr>
          <p:cNvPr id="16" name="">
            <a:extLst xmlns:a="http://schemas.openxmlformats.org/drawingml/2006/main">
              <a:ext uri="{FF2B5EF4-FFF2-40B4-BE49-F238E27FC236}">
                <a16:creationId xmlns:a16="http://schemas.microsoft.com/office/drawing/2014/main" id="{6C0432E3-2423-405C-9E93-064786C2F9D1}"/>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Week 8 works with premise development directly — this week only asks you to start collecting candidates.</a:t>
            </a:r>
          </a:p>
        </p:txBody>
      </p:sp>
    </p:spTree>
    <p:extLst>
      <p:ext uri="{BB962C8B-B14F-4D97-AF65-F5344CB8AC3E}">
        <p14:creationId xmlns:p14="http://schemas.microsoft.com/office/powerpoint/2010/main" val="892196236"/>
      </p:ext>
    </p:extLst>
  </p:cSld>
</p:sld>
</file>

<file path=ppt/slides/slide2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A1F390A-DB01-42B8-AD7E-818A6F580E5F}"/>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D79575A-0731-4CC1-9A99-9A527303B3D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99D0551-8B24-4503-A0B1-39935C9C60F0}"/>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7  /  26</a:t>
            </a:r>
          </a:p>
        </p:txBody>
      </p:sp>
      <p:sp>
        <p:nvSpPr>
          <p:cNvPr id="4" name="">
            <a:extLst xmlns:a="http://schemas.openxmlformats.org/drawingml/2006/main">
              <a:ext uri="{FF2B5EF4-FFF2-40B4-BE49-F238E27FC236}">
                <a16:creationId xmlns:a16="http://schemas.microsoft.com/office/drawing/2014/main" id="{3668F14A-150B-483B-B7DF-84378343691C}"/>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Recommended practice and preparation</a:t>
            </a:r>
          </a:p>
        </p:txBody>
      </p:sp>
      <p:sp>
        <p:nvSpPr>
          <p:cNvPr id="5" name="">
            <a:extLst xmlns:a="http://schemas.openxmlformats.org/drawingml/2006/main">
              <a:ext uri="{FF2B5EF4-FFF2-40B4-BE49-F238E27FC236}">
                <a16:creationId xmlns:a16="http://schemas.microsoft.com/office/drawing/2014/main" id="{3C538266-8D62-4111-BF27-1A49A2C1BA2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Before next session.</a:t>
            </a:r>
          </a:p>
        </p:txBody>
      </p:sp>
      <p:sp>
        <p:nvSpPr>
          <p:cNvPr id="6" name="">
            <a:extLst xmlns:a="http://schemas.openxmlformats.org/drawingml/2006/main">
              <a:ext uri="{FF2B5EF4-FFF2-40B4-BE49-F238E27FC236}">
                <a16:creationId xmlns:a16="http://schemas.microsoft.com/office/drawing/2014/main" id="{A8765CBE-C9C0-45D7-AA2C-725607FDE7DC}"/>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6BC08F4-5964-4982-A0CB-19DF009320DE}"/>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7EDD18FB-A891-4B77-AF33-3B5603847C99}"/>
              </a:ext>
            </a:extLst>
          </p:cNvPr>
          <p:cNvSpPr>
            <a:spLocks xmlns:a="http://schemas.openxmlformats.org/drawingml/2006/main" noGrp="1"/>
          </p:cNvSpPr>
          <p:nvPr/>
        </p:nvSpPr>
        <p:spPr>
          <a:xfrm xmlns:a="http://schemas.openxmlformats.org/drawingml/2006/main">
            <a:off x="685800" y="240030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Editing vocabulary reference</a:t>
            </a:r>
          </a:p>
        </p:txBody>
      </p:sp>
      <p:sp>
        <p:nvSpPr>
          <p:cNvPr id="9" name="">
            <a:extLst xmlns:a="http://schemas.openxmlformats.org/drawingml/2006/main">
              <a:ext uri="{FF2B5EF4-FFF2-40B4-BE49-F238E27FC236}">
                <a16:creationId xmlns:a16="http://schemas.microsoft.com/office/drawing/2014/main" id="{B776EEE6-9247-4D0E-AFBA-3576C2A8B5CC}"/>
              </a:ext>
            </a:extLst>
          </p:cNvPr>
          <p:cNvSpPr>
            <a:spLocks xmlns:a="http://schemas.openxmlformats.org/drawingml/2006/main" noGrp="1"/>
          </p:cNvSpPr>
          <p:nvPr/>
        </p:nvSpPr>
        <p:spPr>
          <a:xfrm xmlns:a="http://schemas.openxmlformats.org/drawingml/2006/main">
            <a:off x="685800" y="280035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Walter Murch, In the Blink of an Eye — the standard practitioner text on cut selection, rhythm and continuity.</a:t>
            </a:r>
          </a:p>
        </p:txBody>
      </p:sp>
      <p:sp>
        <p:nvSpPr>
          <p:cNvPr id="10" name="">
            <a:extLst xmlns:a="http://schemas.openxmlformats.org/drawingml/2006/main">
              <a:ext uri="{FF2B5EF4-FFF2-40B4-BE49-F238E27FC236}">
                <a16:creationId xmlns:a16="http://schemas.microsoft.com/office/drawing/2014/main" id="{982738E8-0390-4738-9DCF-F28AA570418D}"/>
              </a:ext>
            </a:extLst>
          </p:cNvPr>
          <p:cNvSpPr>
            <a:spLocks xmlns:a="http://schemas.openxmlformats.org/drawingml/2006/main" noGrp="1"/>
          </p:cNvSpPr>
          <p:nvPr/>
        </p:nvSpPr>
        <p:spPr>
          <a:xfrm xmlns:a="http://schemas.openxmlformats.org/drawingml/2006/main">
            <a:off x="685800" y="35242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L-cut / J-cut reference</a:t>
            </a:r>
          </a:p>
        </p:txBody>
      </p:sp>
      <p:sp>
        <p:nvSpPr>
          <p:cNvPr id="11" name="">
            <a:extLst xmlns:a="http://schemas.openxmlformats.org/drawingml/2006/main">
              <a:ext uri="{FF2B5EF4-FFF2-40B4-BE49-F238E27FC236}">
                <a16:creationId xmlns:a16="http://schemas.microsoft.com/office/drawing/2014/main" id="{55BFEFDD-8870-40FF-B88F-97CE2A2F135C}"/>
              </a:ext>
            </a:extLst>
          </p:cNvPr>
          <p:cNvSpPr>
            <a:spLocks xmlns:a="http://schemas.openxmlformats.org/drawingml/2006/main" noGrp="1"/>
          </p:cNvSpPr>
          <p:nvPr/>
        </p:nvSpPr>
        <p:spPr>
          <a:xfrm xmlns:a="http://schemas.openxmlformats.org/drawingml/2006/main">
            <a:off x="685800" y="392430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Adobe, Understanding J-cuts and L-cuts in video editing: https://helpx.adobe.com/premiere-pro/using/j-and-l-cuts.html</a:t>
            </a:r>
          </a:p>
        </p:txBody>
      </p:sp>
      <p:sp>
        <p:nvSpPr>
          <p:cNvPr id="12" name="">
            <a:extLst xmlns:a="http://schemas.openxmlformats.org/drawingml/2006/main">
              <a:ext uri="{FF2B5EF4-FFF2-40B4-BE49-F238E27FC236}">
                <a16:creationId xmlns:a16="http://schemas.microsoft.com/office/drawing/2014/main" id="{E0373156-81BD-409F-9E4D-3B545194527B}"/>
              </a:ext>
            </a:extLst>
          </p:cNvPr>
          <p:cNvSpPr>
            <a:spLocks xmlns:a="http://schemas.openxmlformats.org/drawingml/2006/main" noGrp="1"/>
          </p:cNvSpPr>
          <p:nvPr/>
        </p:nvSpPr>
        <p:spPr>
          <a:xfrm xmlns:a="http://schemas.openxmlformats.org/drawingml/2006/main">
            <a:off x="685800" y="464820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Bring to Week 8</a:t>
            </a:r>
          </a:p>
        </p:txBody>
      </p:sp>
      <p:sp>
        <p:nvSpPr>
          <p:cNvPr id="13" name="">
            <a:extLst xmlns:a="http://schemas.openxmlformats.org/drawingml/2006/main">
              <a:ext uri="{FF2B5EF4-FFF2-40B4-BE49-F238E27FC236}">
                <a16:creationId xmlns:a16="http://schemas.microsoft.com/office/drawing/2014/main" id="{1C3D7C81-6563-4F2A-8CE0-1DB8D9ADE9D8}"/>
              </a:ext>
            </a:extLst>
          </p:cNvPr>
          <p:cNvSpPr>
            <a:spLocks xmlns:a="http://schemas.openxmlformats.org/drawingml/2006/main" noGrp="1"/>
          </p:cNvSpPr>
          <p:nvPr/>
        </p:nvSpPr>
        <p:spPr>
          <a:xfrm xmlns:a="http://schemas.openxmlformats.org/drawingml/2006/main">
            <a:off x="685800" y="5048250"/>
            <a:ext cx="9906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44515C"/>
                </a:solidFill>
                <a:latin typeface="Aptos"/>
                <a:ea typeface="Aptos"/>
                <a:cs typeface="Aptos"/>
              </a:defRPr>
            </a:pPr>
            <a:r>
              <a:rPr sz="1500" b="1">
                <a:solidFill>
                  <a:srgbClr val="44515C"/>
                </a:solidFill>
                <a:latin typeface="Aptos"/>
                <a:ea typeface="Aptos"/>
                <a:cs typeface="Aptos"/>
              </a:rPr>
              <a:t>Your submitted Assignment 1 rough cut and one candidate final-project question, ready to develop into a premise.</a:t>
            </a:r>
          </a:p>
        </p:txBody>
      </p:sp>
    </p:spTree>
    <p:extLst>
      <p:ext uri="{BB962C8B-B14F-4D97-AF65-F5344CB8AC3E}">
        <p14:creationId xmlns:p14="http://schemas.microsoft.com/office/powerpoint/2010/main" val="37450912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2026-09-13T05:46:45.4080000Z</dcterms:created>
  <dcterms:modified xsi:type="dcterms:W3CDTF">2026-09-13T05:46:45.4080000Z</dcterms:modified>
</coreProperties>
</file>