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f54f38dc3fe488e" /><Relationship Type="http://schemas.openxmlformats.org/officeDocument/2006/relationships/extended-properties" Target="/docProps/app.xml" Id="R14d8584103284f4c" /><Relationship Type="http://schemas.openxmlformats.org/officeDocument/2006/relationships/officeDocument" Target="/ppt/presentation.xml" Id="Rb7303a35f1ec466c" /></Relationships>
</file>

<file path=ppt/presentation.xml><?xml version="1.0" encoding="utf-8"?>
<p:presentation xmlns:p="http://schemas.openxmlformats.org/presentationml/2006/main">
  <p:sldMasterIdLst>
    <p:sldMasterId xmlns:r="http://schemas.openxmlformats.org/officeDocument/2006/relationships" id="2147483648" r:id="R524b03102b024505"/>
  </p:sldMasterIdLst>
  <p:notesMasterIdLst>
    <p:notesMasterId xmlns:r="http://schemas.openxmlformats.org/officeDocument/2006/relationships" r:id="R1fa2f34fc72c4aad"/>
  </p:notesMasterIdLst>
  <p:sldIdLst>
    <p:sldId xmlns:r="http://schemas.openxmlformats.org/officeDocument/2006/relationships" id="256" r:id="R6a1f6ba9281b4099"/>
    <p:sldId xmlns:r="http://schemas.openxmlformats.org/officeDocument/2006/relationships" id="257" r:id="R32a9d7e022aa46dd"/>
    <p:sldId xmlns:r="http://schemas.openxmlformats.org/officeDocument/2006/relationships" id="258" r:id="R8995653ea78a43bb"/>
    <p:sldId xmlns:r="http://schemas.openxmlformats.org/officeDocument/2006/relationships" id="259" r:id="R647de73806aa4e74"/>
    <p:sldId xmlns:r="http://schemas.openxmlformats.org/officeDocument/2006/relationships" id="260" r:id="Rab6076cccc7c46b5"/>
    <p:sldId xmlns:r="http://schemas.openxmlformats.org/officeDocument/2006/relationships" id="261" r:id="R127bdd056e24455c"/>
    <p:sldId xmlns:r="http://schemas.openxmlformats.org/officeDocument/2006/relationships" id="262" r:id="R989763b6f2754683"/>
    <p:sldId xmlns:r="http://schemas.openxmlformats.org/officeDocument/2006/relationships" id="263" r:id="R721bd506d62d4fdd"/>
    <p:sldId xmlns:r="http://schemas.openxmlformats.org/officeDocument/2006/relationships" id="264" r:id="R18c672a2389a4bb7"/>
    <p:sldId xmlns:r="http://schemas.openxmlformats.org/officeDocument/2006/relationships" id="265" r:id="R4a459eb31409444c"/>
    <p:sldId xmlns:r="http://schemas.openxmlformats.org/officeDocument/2006/relationships" id="266" r:id="R1fe85b061b974c68"/>
    <p:sldId xmlns:r="http://schemas.openxmlformats.org/officeDocument/2006/relationships" id="267" r:id="R491b7dc15f854637"/>
    <p:sldId xmlns:r="http://schemas.openxmlformats.org/officeDocument/2006/relationships" id="268" r:id="R54563351374e4f37"/>
    <p:sldId xmlns:r="http://schemas.openxmlformats.org/officeDocument/2006/relationships" id="269" r:id="Rd72dd9525c0f477f"/>
    <p:sldId xmlns:r="http://schemas.openxmlformats.org/officeDocument/2006/relationships" id="270" r:id="Rc2ead86825694e9a"/>
    <p:sldId xmlns:r="http://schemas.openxmlformats.org/officeDocument/2006/relationships" id="271" r:id="R2811931fd29b43ba"/>
    <p:sldId xmlns:r="http://schemas.openxmlformats.org/officeDocument/2006/relationships" id="272" r:id="Re4463dd85cdf44ff"/>
    <p:sldId xmlns:r="http://schemas.openxmlformats.org/officeDocument/2006/relationships" id="273" r:id="Rcd7a35f5757e4f10"/>
    <p:sldId xmlns:r="http://schemas.openxmlformats.org/officeDocument/2006/relationships" id="274" r:id="R697401e85b2541cc"/>
    <p:sldId xmlns:r="http://schemas.openxmlformats.org/officeDocument/2006/relationships" id="275" r:id="Rc1a73473257a4020"/>
    <p:sldId xmlns:r="http://schemas.openxmlformats.org/officeDocument/2006/relationships" id="276" r:id="Raaf734540635466e"/>
    <p:sldId xmlns:r="http://schemas.openxmlformats.org/officeDocument/2006/relationships" id="277" r:id="R4174624e3ef74ce3"/>
    <p:sldId xmlns:r="http://schemas.openxmlformats.org/officeDocument/2006/relationships" id="278" r:id="Rc68e32c54b444ed3"/>
    <p:sldId xmlns:r="http://schemas.openxmlformats.org/officeDocument/2006/relationships" id="279" r:id="Re6b5b49499d041b8"/>
    <p:sldId xmlns:r="http://schemas.openxmlformats.org/officeDocument/2006/relationships" id="280" r:id="R48851019cac34564"/>
    <p:sldId xmlns:r="http://schemas.openxmlformats.org/officeDocument/2006/relationships" id="281" r:id="Raa3f3b8ae175495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6de82f59854469" /><Relationship Type="http://schemas.openxmlformats.org/officeDocument/2006/relationships/slideMaster" Target="/ppt/slideMasters/slideMaster1.xml" Id="R524b03102b024505" /><Relationship Type="http://schemas.openxmlformats.org/officeDocument/2006/relationships/notesMaster" Target="/ppt/notesMasters/notesMaster1.xml" Id="R1fa2f34fc72c4aad" /><Relationship Type="http://schemas.openxmlformats.org/officeDocument/2006/relationships/presProps" Target="/ppt/presProps.xml" Id="R6cf805f742ab464a" /><Relationship Type="http://schemas.openxmlformats.org/officeDocument/2006/relationships/tableStyles" Target="/ppt/tableStyles.xml" Id="R68906b826a954a7d" /><Relationship Type="http://schemas.openxmlformats.org/officeDocument/2006/relationships/slide" Target="/ppt/slides/slide1.xml" Id="R6a1f6ba9281b4099" /><Relationship Type="http://schemas.openxmlformats.org/officeDocument/2006/relationships/slide" Target="/ppt/slides/slide2.xml" Id="R32a9d7e022aa46dd" /><Relationship Type="http://schemas.openxmlformats.org/officeDocument/2006/relationships/slide" Target="/ppt/slides/slide3.xml" Id="R8995653ea78a43bb" /><Relationship Type="http://schemas.openxmlformats.org/officeDocument/2006/relationships/slide" Target="/ppt/slides/slide4.xml" Id="R647de73806aa4e74" /><Relationship Type="http://schemas.openxmlformats.org/officeDocument/2006/relationships/slide" Target="/ppt/slides/slide5.xml" Id="Rab6076cccc7c46b5" /><Relationship Type="http://schemas.openxmlformats.org/officeDocument/2006/relationships/slide" Target="/ppt/slides/slide6.xml" Id="R127bdd056e24455c" /><Relationship Type="http://schemas.openxmlformats.org/officeDocument/2006/relationships/slide" Target="/ppt/slides/slide7.xml" Id="R989763b6f2754683" /><Relationship Type="http://schemas.openxmlformats.org/officeDocument/2006/relationships/slide" Target="/ppt/slides/slide8.xml" Id="R721bd506d62d4fdd" /><Relationship Type="http://schemas.openxmlformats.org/officeDocument/2006/relationships/slide" Target="/ppt/slides/slide9.xml" Id="R18c672a2389a4bb7" /><Relationship Type="http://schemas.openxmlformats.org/officeDocument/2006/relationships/slide" Target="/ppt/slides/slide10.xml" Id="R4a459eb31409444c" /><Relationship Type="http://schemas.openxmlformats.org/officeDocument/2006/relationships/slide" Target="/ppt/slides/slide11.xml" Id="R1fe85b061b974c68" /><Relationship Type="http://schemas.openxmlformats.org/officeDocument/2006/relationships/slide" Target="/ppt/slides/slide12.xml" Id="R491b7dc15f854637" /><Relationship Type="http://schemas.openxmlformats.org/officeDocument/2006/relationships/slide" Target="/ppt/slides/slide13.xml" Id="R54563351374e4f37" /><Relationship Type="http://schemas.openxmlformats.org/officeDocument/2006/relationships/slide" Target="/ppt/slides/slide14.xml" Id="Rd72dd9525c0f477f" /><Relationship Type="http://schemas.openxmlformats.org/officeDocument/2006/relationships/slide" Target="/ppt/slides/slide15.xml" Id="Rc2ead86825694e9a" /><Relationship Type="http://schemas.openxmlformats.org/officeDocument/2006/relationships/slide" Target="/ppt/slides/slide16.xml" Id="R2811931fd29b43ba" /><Relationship Type="http://schemas.openxmlformats.org/officeDocument/2006/relationships/slide" Target="/ppt/slides/slide17.xml" Id="Re4463dd85cdf44ff" /><Relationship Type="http://schemas.openxmlformats.org/officeDocument/2006/relationships/slide" Target="/ppt/slides/slide18.xml" Id="Rcd7a35f5757e4f10" /><Relationship Type="http://schemas.openxmlformats.org/officeDocument/2006/relationships/slide" Target="/ppt/slides/slide19.xml" Id="R697401e85b2541cc" /><Relationship Type="http://schemas.openxmlformats.org/officeDocument/2006/relationships/slide" Target="/ppt/slides/slide20.xml" Id="Rc1a73473257a4020" /><Relationship Type="http://schemas.openxmlformats.org/officeDocument/2006/relationships/slide" Target="/ppt/slides/slide21.xml" Id="Raaf734540635466e" /><Relationship Type="http://schemas.openxmlformats.org/officeDocument/2006/relationships/slide" Target="/ppt/slides/slide22.xml" Id="R4174624e3ef74ce3" /><Relationship Type="http://schemas.openxmlformats.org/officeDocument/2006/relationships/slide" Target="/ppt/slides/slide23.xml" Id="Rc68e32c54b444ed3" /><Relationship Type="http://schemas.openxmlformats.org/officeDocument/2006/relationships/slide" Target="/ppt/slides/slide24.xml" Id="Re6b5b49499d041b8" /><Relationship Type="http://schemas.openxmlformats.org/officeDocument/2006/relationships/slide" Target="/ppt/slides/slide25.xml" Id="R48851019cac34564" /><Relationship Type="http://schemas.openxmlformats.org/officeDocument/2006/relationships/slide" Target="/ppt/slides/slide26.xml" Id="Raa3f3b8ae175495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ddf78fbed2408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107f2a7298463d" /><Relationship Type="http://schemas.openxmlformats.org/officeDocument/2006/relationships/notesMaster" Target="/ppt/notesMasters/notesMaster1.xml" Id="R8cfd813cfc3a46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ba0ae942bc459e" /><Relationship Type="http://schemas.openxmlformats.org/officeDocument/2006/relationships/notesMaster" Target="/ppt/notesMasters/notesMaster1.xml" Id="Re62933fb31e64d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85d18f964d545c0" /><Relationship Type="http://schemas.openxmlformats.org/officeDocument/2006/relationships/notesMaster" Target="/ppt/notesMasters/notesMaster1.xml" Id="Ra8ab6eda67e44902"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1079e821444b0e" /><Relationship Type="http://schemas.openxmlformats.org/officeDocument/2006/relationships/notesMaster" Target="/ppt/notesMasters/notesMaster1.xml" Id="R98b030e53811404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7af714a72994f86" /><Relationship Type="http://schemas.openxmlformats.org/officeDocument/2006/relationships/notesMaster" Target="/ppt/notesMasters/notesMaster1.xml" Id="R46f5e3d50c9c407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5656960723c4df8" /><Relationship Type="http://schemas.openxmlformats.org/officeDocument/2006/relationships/notesMaster" Target="/ppt/notesMasters/notesMaster1.xml" Id="R53bc8d2a33964fde"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84d6dc6f1b445a" /><Relationship Type="http://schemas.openxmlformats.org/officeDocument/2006/relationships/notesMaster" Target="/ppt/notesMasters/notesMaster1.xml" Id="R3c5ae12c6cf547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ee67cd6446634cc2" /><Relationship Type="http://schemas.openxmlformats.org/officeDocument/2006/relationships/notesMaster" Target="/ppt/notesMasters/notesMaster1.xml" Id="R7a3dc8d3e903496d"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014f372f0341de" /><Relationship Type="http://schemas.openxmlformats.org/officeDocument/2006/relationships/notesMaster" Target="/ppt/notesMasters/notesMaster1.xml" Id="Rc778250385b74f7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5bfa4ac640842a7" /><Relationship Type="http://schemas.openxmlformats.org/officeDocument/2006/relationships/notesMaster" Target="/ppt/notesMasters/notesMaster1.xml" Id="Rabf746741cd6432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fa958e63b546d1" /><Relationship Type="http://schemas.openxmlformats.org/officeDocument/2006/relationships/notesMaster" Target="/ppt/notesMasters/notesMaster1.xml" Id="Rc81064cf8a4e458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71217836bf45ea" /><Relationship Type="http://schemas.openxmlformats.org/officeDocument/2006/relationships/notesMaster" Target="/ppt/notesMasters/notesMaster1.xml" Id="Re7e1e2395335424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c23efb70834fac" /><Relationship Type="http://schemas.openxmlformats.org/officeDocument/2006/relationships/notesMaster" Target="/ppt/notesMasters/notesMaster1.xml" Id="R65aa50b1b7264a2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118c33fe364d5c" /><Relationship Type="http://schemas.openxmlformats.org/officeDocument/2006/relationships/notesMaster" Target="/ppt/notesMasters/notesMaster1.xml" Id="Rb78fce64d719459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ef89da904074d05" /><Relationship Type="http://schemas.openxmlformats.org/officeDocument/2006/relationships/notesMaster" Target="/ppt/notesMasters/notesMaster1.xml" Id="R54c35ba63f8e4ac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ce6bda519714780" /><Relationship Type="http://schemas.openxmlformats.org/officeDocument/2006/relationships/notesMaster" Target="/ppt/notesMasters/notesMaster1.xml" Id="R6bb59bab7d0f423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da5145b72c94c6e" /><Relationship Type="http://schemas.openxmlformats.org/officeDocument/2006/relationships/notesMaster" Target="/ppt/notesMasters/notesMaster1.xml" Id="R2bb7650a188a430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2661b8765df45f5" /><Relationship Type="http://schemas.openxmlformats.org/officeDocument/2006/relationships/notesMaster" Target="/ppt/notesMasters/notesMaster1.xml" Id="Rfbc9fa0995bb466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59efecbf8cf4829" /><Relationship Type="http://schemas.openxmlformats.org/officeDocument/2006/relationships/notesMaster" Target="/ppt/notesMasters/notesMaster1.xml" Id="Rb77fe104045244e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d37ff2275324e69" /><Relationship Type="http://schemas.openxmlformats.org/officeDocument/2006/relationships/notesMaster" Target="/ppt/notesMasters/notesMaster1.xml" Id="Rc0a6569bf735443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e53c0cd050e4298" /><Relationship Type="http://schemas.openxmlformats.org/officeDocument/2006/relationships/notesMaster" Target="/ppt/notesMasters/notesMaster1.xml" Id="R6a5d08c8f5824ca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994c81eb968425a" /><Relationship Type="http://schemas.openxmlformats.org/officeDocument/2006/relationships/notesMaster" Target="/ppt/notesMasters/notesMaster1.xml" Id="R0eb0230debea41f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ca771782fe14176" /><Relationship Type="http://schemas.openxmlformats.org/officeDocument/2006/relationships/notesMaster" Target="/ppt/notesMasters/notesMaster1.xml" Id="R26e04682e9804b5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443b41a08b84f69" /><Relationship Type="http://schemas.openxmlformats.org/officeDocument/2006/relationships/notesMaster" Target="/ppt/notesMasters/notesMaster1.xml" Id="R7bb8f5574bcb4d4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54dae4b620e455a" /><Relationship Type="http://schemas.openxmlformats.org/officeDocument/2006/relationships/notesMaster" Target="/ppt/notesMasters/notesMaster1.xml" Id="R48ab41927879417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6c7112c8dd14e91" /><Relationship Type="http://schemas.openxmlformats.org/officeDocument/2006/relationships/notesMaster" Target="/ppt/notesMasters/notesMaster1.xml" Id="R40881c5bb80542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https://images.unsplash.com/photo-1632187981988-40f3cbaeef5e — photographer Jakob Owens (@jakobowens1), accessed 13 Sep 2026</a:t>
            </a:r>
          </a:p>
          <a:p xmlns:a="http://schemas.openxmlformats.org/drawingml/2006/main">
            <a:r>
              <a:t>Course teaching content is 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 learning outcomes, aligned to session 6's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framing device opening the lecture, directly answering session 6's instruction to bring a logline.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6's brief: "bring a logline, a location and a rough list of moments." Unsplash: https://images.unsplash.com/photo-1542626991-cbc4e32524cc — photographer Jo Szczepanska (@joszczepanska),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three-part structural framework directly implementing session 6's instruction to map setup, development and resolution.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method translating session 6's "map setup, development and resolution as images" into a concrete test. Unsplash: https://images.unsplash.com/photo-1532622785990-d2c36a76f5a6 — photographer Kaleidico (@kaleidico),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https://images.unsplash.com/photo-1681372751506-1586b0542195 — photographer Nasim Keshmiri (@nasimkeshmiri),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storyboard-panel standard used across the course; directly supports building panels that translate cleanly into a shot 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bridge slide connecting storyboard and shot list as two views of the same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shot-list standard for the course; matches the columns a location manager or camera assistant expects to see.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Standard shot-size abbreviations shared across the shot list and storyboard — consistent with Week 2's framing vocabulary.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https://images.unsplash.com/photo-1612544409025-e1f6a56c1152 — photographer Brands&amp;People (@brandsandpeople),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Extends Week 2's screen-direction rule from a single cut to a planned sequence. Unsplash: https://images.unsplash.com/photo-1524834671419-aa7d41c1c657 — photographer Stephane YAICH (@stefyaich),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continuity checklist drawing together Week 2's screen direction and Week 3's light continuity into one review pass.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pacing guidance directly supporting session 6's reference-viewing task of sketching six frames for a one-minute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time-budgeting method for translating a shot list into a realistic shoot-day schedule.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https://images.unsplash.com/photo-1657184925977-30a2d89fe72f — photographer Gerrit Fröhlich (@gerrit_froe),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access/permission checklist, directly supporting session 6's shot-list review criterion of safety and permission.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Assignment 1's required 'media/consent record' and its 20%-weighted reflection/consent criterion.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https://images.unsplash.com/photo-1642601361159-7b58d9055ccc — photographer Jose P. Ortiz (@joseportiz),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6's brief: "complete your first shoot before Week 7, with a production log of what changed." Unsplash (Unsplash+): https://plus.unsplash.com/premium_photo-1709361852376-c3a7280cb1e9 — photographer Sumaid pal Singh Bakshi (@sumaidsingh),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review method connecting the shot list back to the production log after the first 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6's reference-viewing prompt: "sketch six frames of a one-minute sequence." Unsplash: https://images.unsplash.com/photo-1613759612065-d5971d32ca49 — photographer Brands&amp;People (@brandsandpeople),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SLOP1416 Week 6 in-session exercise, directly implementing the session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review rubric, aligned to Assignment 1's exercise-completion and consent/reflection criteria (25% and 20% weight).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External resources: Blain Brown's Cinematography: Theory and Practice; No Film School shot-list guide. Accessed 13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3639c6b9834cd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2ac2178ff54b8f" /><Relationship Type="http://schemas.openxmlformats.org/officeDocument/2006/relationships/slideLayout" Target="/ppt/slideLayouts/slideLayout1.xml" Id="Rf7e8e28c4d314d0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e8e28c4d314d0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69c8a7c62cb4f7c" /><Relationship Type="http://schemas.openxmlformats.org/officeDocument/2006/relationships/image" Target="/ppt/media/image.jpeg" Id="Rab565fe0746b41be" /><Relationship Type="http://schemas.openxmlformats.org/officeDocument/2006/relationships/notesSlide" Target="/ppt/notesSlides/notesSlide1.xml" Id="R845b2750e5964e4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c59332628894cc4" /><Relationship Type="http://schemas.openxmlformats.org/officeDocument/2006/relationships/notesSlide" Target="/ppt/notesSlides/notesSlide2.xml" Id="R5abd63c97db34e3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a4d2738c3334bdc" /><Relationship Type="http://schemas.openxmlformats.org/officeDocument/2006/relationships/notesSlide" Target="/ppt/notesSlides/notesSlide3.xml" Id="R8c50650b6e534c1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a0a8130d16c4cfc" /><Relationship Type="http://schemas.openxmlformats.org/officeDocument/2006/relationships/image" Target="/ppt/media/image2.jpeg" Id="R60c0e1f8abd84ba9" /><Relationship Type="http://schemas.openxmlformats.org/officeDocument/2006/relationships/notesSlide" Target="/ppt/notesSlides/notesSlide4.xml" Id="Rf66bf6ae4b60413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b04247473ce495c" /><Relationship Type="http://schemas.openxmlformats.org/officeDocument/2006/relationships/notesSlide" Target="/ppt/notesSlides/notesSlide5.xml" Id="Raf827fd0c3104d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27a8a9854a7466e" /><Relationship Type="http://schemas.openxmlformats.org/officeDocument/2006/relationships/image" Target="/ppt/media/image3.jpeg" Id="R0fb81ac01e3c46d0" /><Relationship Type="http://schemas.openxmlformats.org/officeDocument/2006/relationships/notesSlide" Target="/ppt/notesSlides/notesSlide6.xml" Id="Rf2515a0302854da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a5f25e202a14b2b" /><Relationship Type="http://schemas.openxmlformats.org/officeDocument/2006/relationships/image" Target="/ppt/media/image4.jpeg" Id="R581a23645b384c58" /><Relationship Type="http://schemas.openxmlformats.org/officeDocument/2006/relationships/notesSlide" Target="/ppt/notesSlides/notesSlide7.xml" Id="R990cb2a0881846c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d1096c43c26404d" /><Relationship Type="http://schemas.openxmlformats.org/officeDocument/2006/relationships/notesSlide" Target="/ppt/notesSlides/notesSlide8.xml" Id="Rd754ffbbbd404d4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66bc615d6f040a3" /><Relationship Type="http://schemas.openxmlformats.org/officeDocument/2006/relationships/notesSlide" Target="/ppt/notesSlides/notesSlide9.xml" Id="Rc77a49347f8447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d3692d783e747fe" /><Relationship Type="http://schemas.openxmlformats.org/officeDocument/2006/relationships/notesSlide" Target="/ppt/notesSlides/notesSlide10.xml" Id="Rcb795fc49df7453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a3c99ca6ed649c4" /><Relationship Type="http://schemas.openxmlformats.org/officeDocument/2006/relationships/notesSlide" Target="/ppt/notesSlides/notesSlide11.xml" Id="Rc57a94e7f6ae485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fca4c4ec8fa4e95" /><Relationship Type="http://schemas.openxmlformats.org/officeDocument/2006/relationships/image" Target="/ppt/media/image5.jpeg" Id="R4bb9533e007242c0" /><Relationship Type="http://schemas.openxmlformats.org/officeDocument/2006/relationships/notesSlide" Target="/ppt/notesSlides/notesSlide12.xml" Id="R89b92d44a01642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24c9b874fd7411e" /><Relationship Type="http://schemas.openxmlformats.org/officeDocument/2006/relationships/image" Target="/ppt/media/image6.jpeg" Id="Rdecde5cb832240f3" /><Relationship Type="http://schemas.openxmlformats.org/officeDocument/2006/relationships/notesSlide" Target="/ppt/notesSlides/notesSlide13.xml" Id="R75dbc77116e4470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293bf5c29094f2e" /><Relationship Type="http://schemas.openxmlformats.org/officeDocument/2006/relationships/notesSlide" Target="/ppt/notesSlides/notesSlide14.xml" Id="R2a135b44314f4c3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b3cd7761eb14a42" /><Relationship Type="http://schemas.openxmlformats.org/officeDocument/2006/relationships/notesSlide" Target="/ppt/notesSlides/notesSlide15.xml" Id="R8a2ffe2dd26c4b4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28e314e6eca400a" /><Relationship Type="http://schemas.openxmlformats.org/officeDocument/2006/relationships/notesSlide" Target="/ppt/notesSlides/notesSlide16.xml" Id="R5af5f83dcfc64af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2ee24f46b5a4b4c" /><Relationship Type="http://schemas.openxmlformats.org/officeDocument/2006/relationships/image" Target="/ppt/media/image7.jpeg" Id="Rddf68cbe87134854" /><Relationship Type="http://schemas.openxmlformats.org/officeDocument/2006/relationships/notesSlide" Target="/ppt/notesSlides/notesSlide17.xml" Id="R230c8ee3c80644a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fdd55560add345f9" /><Relationship Type="http://schemas.openxmlformats.org/officeDocument/2006/relationships/notesSlide" Target="/ppt/notesSlides/notesSlide18.xml" Id="R7110f10f2b694f5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b39307b74414663" /><Relationship Type="http://schemas.openxmlformats.org/officeDocument/2006/relationships/notesSlide" Target="/ppt/notesSlides/notesSlide19.xml" Id="R4e1ce39afac74a3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72c8cee5df546b2" /><Relationship Type="http://schemas.openxmlformats.org/officeDocument/2006/relationships/image" Target="/ppt/media/image8.jpeg" Id="Rb315b5fd877d4b80" /><Relationship Type="http://schemas.openxmlformats.org/officeDocument/2006/relationships/notesSlide" Target="/ppt/notesSlides/notesSlide20.xml" Id="R3c3fd2de692a4c1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a98036e4cf941bd" /><Relationship Type="http://schemas.openxmlformats.org/officeDocument/2006/relationships/image" Target="/ppt/media/image9.jpeg" Id="R48217bc991204d22" /><Relationship Type="http://schemas.openxmlformats.org/officeDocument/2006/relationships/notesSlide" Target="/ppt/notesSlides/notesSlide21.xml" Id="Rb5a4145930c34bc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6c8672455e54248" /><Relationship Type="http://schemas.openxmlformats.org/officeDocument/2006/relationships/notesSlide" Target="/ppt/notesSlides/notesSlide22.xml" Id="R3fcca4656b014bc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88b2ce5359543b2" /><Relationship Type="http://schemas.openxmlformats.org/officeDocument/2006/relationships/image" Target="/ppt/media/image10.jpeg" Id="R4d6a917e053a467d" /><Relationship Type="http://schemas.openxmlformats.org/officeDocument/2006/relationships/notesSlide" Target="/ppt/notesSlides/notesSlide23.xml" Id="R0a791840f3c04e6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3e575422cb94076" /><Relationship Type="http://schemas.openxmlformats.org/officeDocument/2006/relationships/notesSlide" Target="/ppt/notesSlides/notesSlide24.xml" Id="R3587878de5c0410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cf5ff7d3f284077" /><Relationship Type="http://schemas.openxmlformats.org/officeDocument/2006/relationships/notesSlide" Target="/ppt/notesSlides/notesSlide25.xml" Id="Rf8806c161a2448c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a3c7ba4e8c040c4" /><Relationship Type="http://schemas.openxmlformats.org/officeDocument/2006/relationships/notesSlide" Target="/ppt/notesSlides/notesSlide26.xml" Id="R941d0e40685d4586" /></Relationships>
</file>

<file path=ppt/slides/slide1.xml><?xml version="1.0" encoding="utf-8"?>
<p:sld xmlns:p="http://schemas.openxmlformats.org/presentationml/2006/main">
  <p:cSld>
    <p:bg>
      <p:bgPr>
        <a:solidFill xmlns:a="http://schemas.openxmlformats.org/drawingml/2006/main">
          <a:srgbClr val="1E252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b565fe0746b41be"/>
          <a:srcRect xmlns:a="http://schemas.openxmlformats.org/drawingml/2006/main" l="22214" t="0" r="22214" b="0"/>
          <a:stretch xmlns:a="http://schemas.openxmlformats.org/drawingml/2006/main">
            <a:fillRect l="0" t="0" r="0" b="0"/>
          </a:stretch>
        </p:blipFill>
        <p:spPr>
          <a:xfrm xmlns:a="http://schemas.openxmlformats.org/drawingml/2006/main">
            <a:off x="6477000" y="0"/>
            <a:ext cx="5715000" cy="6858000"/>
          </a:xfrm>
          <a:prstGeom xmlns:a="http://schemas.openxmlformats.org/drawingml/2006/main" prst="roundRect">
            <a:avLst>
              <a:gd name="adj" fmla="val 2000"/>
            </a:avLst>
          </a:prstGeom>
        </p:spPr>
      </p:pic>
      <p:sp>
        <p:nvSpPr>
          <p:cNvPr id="2" name="">
            <a:extLst xmlns:a="http://schemas.openxmlformats.org/drawingml/2006/main">
              <a:ext uri="{FF2B5EF4-FFF2-40B4-BE49-F238E27FC236}">
                <a16:creationId xmlns:a16="http://schemas.microsoft.com/office/drawing/2014/main" id="{44BAADF3-2FA8-40B9-863C-CB8A47332074}"/>
              </a:ext>
            </a:extLst>
          </p:cNvPr>
          <p:cNvSpPr>
            <a:spLocks xmlns:a="http://schemas.openxmlformats.org/drawingml/2006/main" noGrp="1"/>
          </p:cNvSpPr>
          <p:nvPr/>
        </p:nvSpPr>
        <p:spPr>
          <a:xfrm xmlns:a="http://schemas.openxmlformats.org/drawingml/2006/main">
            <a:off x="0" y="0"/>
            <a:ext cx="6858000" cy="6858000"/>
          </a:xfrm>
          <a:prstGeom xmlns:a="http://schemas.openxmlformats.org/drawingml/2006/main" prst="roundRect">
            <a:avLst>
              <a:gd name="adj" fmla="val 1667"/>
            </a:avLst>
          </a:prstGeom>
          <a:solidFill xmlns:a="http://schemas.openxmlformats.org/drawingml/2006/main">
            <a:srgbClr val="1E252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93506B57-2EF2-4890-9A14-FA9E9C1FED09}"/>
              </a:ext>
            </a:extLst>
          </p:cNvPr>
          <p:cNvSpPr>
            <a:spLocks xmlns:a="http://schemas.openxmlformats.org/drawingml/2006/main" noGrp="1"/>
          </p:cNvSpPr>
          <p:nvPr/>
        </p:nvSpPr>
        <p:spPr>
          <a:xfrm xmlns:a="http://schemas.openxmlformats.org/drawingml/2006/main">
            <a:off x="533400" y="609600"/>
            <a:ext cx="704850" cy="6667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1CCC9B0-F668-47CF-97AA-17F786C0EEF9}"/>
              </a:ext>
            </a:extLst>
          </p:cNvPr>
          <p:cNvSpPr>
            <a:spLocks xmlns:a="http://schemas.openxmlformats.org/drawingml/2006/main" noGrp="1"/>
          </p:cNvSpPr>
          <p:nvPr/>
        </p:nvSpPr>
        <p:spPr>
          <a:xfrm xmlns:a="http://schemas.openxmlformats.org/drawingml/2006/main">
            <a:off x="533400" y="895350"/>
            <a:ext cx="295275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F1DFC0"/>
                </a:solidFill>
                <a:latin typeface="Aptos"/>
                <a:ea typeface="Aptos"/>
                <a:cs typeface="Aptos"/>
              </a:defRPr>
            </a:pPr>
            <a:r>
              <a:rPr sz="1200" b="1">
                <a:solidFill>
                  <a:srgbClr val="F1DFC0"/>
                </a:solidFill>
                <a:latin typeface="Aptos"/>
                <a:ea typeface="Aptos"/>
                <a:cs typeface="Aptos"/>
              </a:rPr>
              <a:t>SLOP / UNIVERSITY</a:t>
            </a:r>
          </a:p>
        </p:txBody>
      </p:sp>
      <p:sp>
        <p:nvSpPr>
          <p:cNvPr id="5" name="">
            <a:extLst xmlns:a="http://schemas.openxmlformats.org/drawingml/2006/main">
              <a:ext uri="{FF2B5EF4-FFF2-40B4-BE49-F238E27FC236}">
                <a16:creationId xmlns:a16="http://schemas.microsoft.com/office/drawing/2014/main" id="{EEA7B9C8-D8E9-4698-B376-2B992953A76F}"/>
              </a:ext>
            </a:extLst>
          </p:cNvPr>
          <p:cNvSpPr>
            <a:spLocks xmlns:a="http://schemas.openxmlformats.org/drawingml/2006/main" noGrp="1"/>
          </p:cNvSpPr>
          <p:nvPr/>
        </p:nvSpPr>
        <p:spPr>
          <a:xfrm xmlns:a="http://schemas.openxmlformats.org/drawingml/2006/main">
            <a:off x="533400" y="1695450"/>
            <a:ext cx="4000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1">
                <a:solidFill>
                  <a:srgbClr val="F1DFC0"/>
                </a:solidFill>
                <a:latin typeface="Aptos"/>
                <a:ea typeface="Aptos"/>
                <a:cs typeface="Aptos"/>
              </a:defRPr>
            </a:pPr>
            <a:r>
              <a:rPr sz="1350" b="1">
                <a:solidFill>
                  <a:srgbClr val="F1DFC0"/>
                </a:solidFill>
                <a:latin typeface="Aptos"/>
                <a:ea typeface="Aptos"/>
                <a:cs typeface="Aptos"/>
              </a:rPr>
              <a:t>SLOP1416  /  WEEK 6</a:t>
            </a:r>
          </a:p>
        </p:txBody>
      </p:sp>
      <p:sp>
        <p:nvSpPr>
          <p:cNvPr id="6" name="">
            <a:extLst xmlns:a="http://schemas.openxmlformats.org/drawingml/2006/main">
              <a:ext uri="{FF2B5EF4-FFF2-40B4-BE49-F238E27FC236}">
                <a16:creationId xmlns:a16="http://schemas.microsoft.com/office/drawing/2014/main" id="{69407F3F-649E-41D3-AF4E-349530F7A37E}"/>
              </a:ext>
            </a:extLst>
          </p:cNvPr>
          <p:cNvSpPr>
            <a:spLocks xmlns:a="http://schemas.openxmlformats.org/drawingml/2006/main" noGrp="1"/>
          </p:cNvSpPr>
          <p:nvPr/>
        </p:nvSpPr>
        <p:spPr>
          <a:xfrm xmlns:a="http://schemas.openxmlformats.org/drawingml/2006/main">
            <a:off x="533400" y="2171700"/>
            <a:ext cx="5810250" cy="952500"/>
          </a:xfrm>
          <a:prstGeom xmlns:a="http://schemas.openxmlformats.org/drawingml/2006/main" prst="roundRect">
            <a:avLst>
              <a:gd name="adj" fmla="val 12000"/>
            </a:avLst>
          </a:prstGeom>
          <a:noFill xmlns:a="http://schemas.openxmlformats.org/drawingml/2006/main"/>
          <a:ln xmlns:a="http://schemas.openxmlformats.org/drawingml/2006/main" w="0">
            <a:noFill/>
            <a:prstDash val="solid"/>
          </a:ln>
        </p:spPr>
        <p:txBody>
          <a:bodyPr xmlns:a="http://schemas.openxmlformats.org/drawingml/2006/main">
            <a:normAutofit fontScale="94487"/>
          </a:bodyPr>
          <a:lstStyle xmlns:a="http://schemas.openxmlformats.org/drawingml/2006/main"/>
          <a:p xmlns:a="http://schemas.openxmlformats.org/drawingml/2006/main">
            <a:pPr algn="l">
              <a:defRPr sz="3300" b="1">
                <a:solidFill>
                  <a:srgbClr val="FFFFFF"/>
                </a:solidFill>
                <a:latin typeface="Aptos"/>
                <a:ea typeface="Aptos"/>
                <a:cs typeface="Aptos"/>
              </a:defRPr>
            </a:pPr>
            <a:r>
              <a:rPr sz="3300" b="1">
                <a:solidFill>
                  <a:srgbClr val="FFFFFF"/>
                </a:solidFill>
                <a:latin typeface="Aptos"/>
                <a:ea typeface="Aptos"/>
                <a:cs typeface="Aptos"/>
              </a:rPr>
              <a:t>Storyboards and Production Plans</a:t>
            </a:r>
          </a:p>
        </p:txBody>
      </p:sp>
      <p:sp>
        <p:nvSpPr>
          <p:cNvPr id="7" name="">
            <a:extLst xmlns:a="http://schemas.openxmlformats.org/drawingml/2006/main">
              <a:ext uri="{FF2B5EF4-FFF2-40B4-BE49-F238E27FC236}">
                <a16:creationId xmlns:a16="http://schemas.microsoft.com/office/drawing/2014/main" id="{A408604D-E24B-46AC-A3CB-42B714F878F7}"/>
              </a:ext>
            </a:extLst>
          </p:cNvPr>
          <p:cNvSpPr>
            <a:spLocks xmlns:a="http://schemas.openxmlformats.org/drawingml/2006/main" noGrp="1"/>
          </p:cNvSpPr>
          <p:nvPr/>
        </p:nvSpPr>
        <p:spPr>
          <a:xfrm xmlns:a="http://schemas.openxmlformats.org/drawingml/2006/main">
            <a:off x="533400" y="3314700"/>
            <a:ext cx="5619750" cy="1143000"/>
          </a:xfrm>
          <a:prstGeom xmlns:a="http://schemas.openxmlformats.org/drawingml/2006/main" prst="roundRect">
            <a:avLst>
              <a:gd name="adj" fmla="val 1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FFFFFF"/>
                </a:solidFill>
                <a:latin typeface="Aptos"/>
                <a:ea typeface="Aptos"/>
                <a:cs typeface="Aptos"/>
              </a:defRPr>
            </a:pPr>
            <a:r>
              <a:rPr sz="1500" b="0">
                <a:solidFill>
                  <a:srgbClr val="FFFFFF"/>
                </a:solidFill>
                <a:latin typeface="Aptos"/>
                <a:ea typeface="Aptos"/>
                <a:cs typeface="Aptos"/>
              </a:rPr>
              <a:t>Turning a logline into a shot list you can trust on the day: structure, previsualisation, coverage, continuity, risk and the production log.</a:t>
            </a:r>
          </a:p>
        </p:txBody>
      </p:sp>
    </p:spTree>
    <p:extLst>
      <p:ext uri="{BB962C8B-B14F-4D97-AF65-F5344CB8AC3E}">
        <p14:creationId xmlns:p14="http://schemas.microsoft.com/office/powerpoint/2010/main" val="796623299"/>
      </p:ext>
    </p:extLst>
  </p:cSld>
</p:sld>
</file>

<file path=ppt/slides/slide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7C50995-1560-4E5C-90BA-F471AD1B40F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0490F77-88C1-4B2D-8402-068D10E61EE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CB1BCB5-070E-49E5-8139-6160B46739C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02</a:t>
            </a:r>
          </a:p>
        </p:txBody>
      </p:sp>
      <p:sp>
        <p:nvSpPr>
          <p:cNvPr id="4" name="">
            <a:extLst xmlns:a="http://schemas.openxmlformats.org/drawingml/2006/main">
              <a:ext uri="{FF2B5EF4-FFF2-40B4-BE49-F238E27FC236}">
                <a16:creationId xmlns:a16="http://schemas.microsoft.com/office/drawing/2014/main" id="{F75A55BC-4E7C-4D65-AD8D-B2E5D37CD2E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outcomes</a:t>
            </a:r>
          </a:p>
        </p:txBody>
      </p:sp>
      <p:sp>
        <p:nvSpPr>
          <p:cNvPr id="5" name="">
            <a:extLst xmlns:a="http://schemas.openxmlformats.org/drawingml/2006/main">
              <a:ext uri="{FF2B5EF4-FFF2-40B4-BE49-F238E27FC236}">
                <a16:creationId xmlns:a16="http://schemas.microsoft.com/office/drawing/2014/main" id="{0EE91B0D-2D9F-42EC-A3F1-B471E0D9EE9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By the end of this lecture you can turn an idea into a plan a crew can execute.</a:t>
            </a:r>
          </a:p>
        </p:txBody>
      </p:sp>
      <p:sp>
        <p:nvSpPr>
          <p:cNvPr id="6" name="">
            <a:extLst xmlns:a="http://schemas.openxmlformats.org/drawingml/2006/main">
              <a:ext uri="{FF2B5EF4-FFF2-40B4-BE49-F238E27FC236}">
                <a16:creationId xmlns:a16="http://schemas.microsoft.com/office/drawing/2014/main" id="{9261039E-39F2-4E3A-B00B-DCAD05F6E54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04E300E-A1C2-49D2-8203-7187587DAD5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DB5E3349-FA59-410D-B08D-3D42D1120136}"/>
              </a:ext>
            </a:extLst>
          </p:cNvPr>
          <p:cNvSpPr>
            <a:spLocks xmlns:a="http://schemas.openxmlformats.org/drawingml/2006/main" noGrp="1"/>
          </p:cNvSpPr>
          <p:nvPr/>
        </p:nvSpPr>
        <p:spPr>
          <a:xfrm xmlns:a="http://schemas.openxmlformats.org/drawingml/2006/main">
            <a:off x="53340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1F3FFBA4-278B-4DF1-89D9-3FF34C0E5A4C}"/>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D37A402-07A2-4118-8FE1-573E46E8BFB9}"/>
              </a:ext>
            </a:extLst>
          </p:cNvPr>
          <p:cNvSpPr>
            <a:spLocks xmlns:a="http://schemas.openxmlformats.org/drawingml/2006/main" noGrp="1"/>
          </p:cNvSpPr>
          <p:nvPr/>
        </p:nvSpPr>
        <p:spPr>
          <a:xfrm xmlns:a="http://schemas.openxmlformats.org/drawingml/2006/main">
            <a:off x="74295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Structure</a:t>
            </a:r>
          </a:p>
        </p:txBody>
      </p:sp>
      <p:sp>
        <p:nvSpPr>
          <p:cNvPr id="11" name="">
            <a:extLst xmlns:a="http://schemas.openxmlformats.org/drawingml/2006/main">
              <a:ext uri="{FF2B5EF4-FFF2-40B4-BE49-F238E27FC236}">
                <a16:creationId xmlns:a16="http://schemas.microsoft.com/office/drawing/2014/main" id="{DDAA23D5-BA14-40D8-ACE2-ECFD51995EDB}"/>
              </a:ext>
            </a:extLst>
          </p:cNvPr>
          <p:cNvSpPr>
            <a:spLocks xmlns:a="http://schemas.openxmlformats.org/drawingml/2006/main" noGrp="1"/>
          </p:cNvSpPr>
          <p:nvPr/>
        </p:nvSpPr>
        <p:spPr>
          <a:xfrm xmlns:a="http://schemas.openxmlformats.org/drawingml/2006/main">
            <a:off x="74295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Map a logline onto setup, development and resolution before a single frame is shot.</a:t>
            </a:r>
          </a:p>
        </p:txBody>
      </p:sp>
      <p:sp>
        <p:nvSpPr>
          <p:cNvPr id="12" name="">
            <a:extLst xmlns:a="http://schemas.openxmlformats.org/drawingml/2006/main">
              <a:ext uri="{FF2B5EF4-FFF2-40B4-BE49-F238E27FC236}">
                <a16:creationId xmlns:a16="http://schemas.microsoft.com/office/drawing/2014/main" id="{FD15C4FC-C620-4775-BEB5-5E731C80486A}"/>
              </a:ext>
            </a:extLst>
          </p:cNvPr>
          <p:cNvSpPr>
            <a:spLocks xmlns:a="http://schemas.openxmlformats.org/drawingml/2006/main" noGrp="1"/>
          </p:cNvSpPr>
          <p:nvPr/>
        </p:nvSpPr>
        <p:spPr>
          <a:xfrm xmlns:a="http://schemas.openxmlformats.org/drawingml/2006/main">
            <a:off x="4429125"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0F22AF1B-0950-4017-B7AB-F6A52CC0CA09}"/>
              </a:ext>
            </a:extLst>
          </p:cNvPr>
          <p:cNvSpPr>
            <a:spLocks xmlns:a="http://schemas.openxmlformats.org/drawingml/2006/main" noGrp="1"/>
          </p:cNvSpPr>
          <p:nvPr/>
        </p:nvSpPr>
        <p:spPr>
          <a:xfrm xmlns:a="http://schemas.openxmlformats.org/drawingml/2006/main">
            <a:off x="46386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E76F6FC-0A32-4284-96DD-3DE7D75A8BB7}"/>
              </a:ext>
            </a:extLst>
          </p:cNvPr>
          <p:cNvSpPr>
            <a:spLocks xmlns:a="http://schemas.openxmlformats.org/drawingml/2006/main" noGrp="1"/>
          </p:cNvSpPr>
          <p:nvPr/>
        </p:nvSpPr>
        <p:spPr>
          <a:xfrm xmlns:a="http://schemas.openxmlformats.org/drawingml/2006/main">
            <a:off x="4638675"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Plan</a:t>
            </a:r>
          </a:p>
        </p:txBody>
      </p:sp>
      <p:sp>
        <p:nvSpPr>
          <p:cNvPr id="15" name="">
            <a:extLst xmlns:a="http://schemas.openxmlformats.org/drawingml/2006/main">
              <a:ext uri="{FF2B5EF4-FFF2-40B4-BE49-F238E27FC236}">
                <a16:creationId xmlns:a16="http://schemas.microsoft.com/office/drawing/2014/main" id="{E267348F-06B0-40C9-8873-F24C1936D89B}"/>
              </a:ext>
            </a:extLst>
          </p:cNvPr>
          <p:cNvSpPr>
            <a:spLocks xmlns:a="http://schemas.openxmlformats.org/drawingml/2006/main" noGrp="1"/>
          </p:cNvSpPr>
          <p:nvPr/>
        </p:nvSpPr>
        <p:spPr>
          <a:xfrm xmlns:a="http://schemas.openxmlformats.org/drawingml/2006/main">
            <a:off x="4638675"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Build a storyboard and shot list that a stranger could shoot from without you present.</a:t>
            </a:r>
          </a:p>
        </p:txBody>
      </p:sp>
      <p:sp>
        <p:nvSpPr>
          <p:cNvPr id="16" name="">
            <a:extLst xmlns:a="http://schemas.openxmlformats.org/drawingml/2006/main">
              <a:ext uri="{FF2B5EF4-FFF2-40B4-BE49-F238E27FC236}">
                <a16:creationId xmlns:a16="http://schemas.microsoft.com/office/drawing/2014/main" id="{679B20AE-3B98-40AE-9AE9-6830AEFF2B66}"/>
              </a:ext>
            </a:extLst>
          </p:cNvPr>
          <p:cNvSpPr>
            <a:spLocks xmlns:a="http://schemas.openxmlformats.org/drawingml/2006/main" noGrp="1"/>
          </p:cNvSpPr>
          <p:nvPr/>
        </p:nvSpPr>
        <p:spPr>
          <a:xfrm xmlns:a="http://schemas.openxmlformats.org/drawingml/2006/main">
            <a:off x="832485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A789B9B9-4E1B-4CC4-8EE8-A433E3D27722}"/>
              </a:ext>
            </a:extLst>
          </p:cNvPr>
          <p:cNvSpPr>
            <a:spLocks xmlns:a="http://schemas.openxmlformats.org/drawingml/2006/main" noGrp="1"/>
          </p:cNvSpPr>
          <p:nvPr/>
        </p:nvSpPr>
        <p:spPr>
          <a:xfrm xmlns:a="http://schemas.openxmlformats.org/drawingml/2006/main">
            <a:off x="8534400" y="268605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28D37537-4B69-4400-BE45-1466350D70F4}"/>
              </a:ext>
            </a:extLst>
          </p:cNvPr>
          <p:cNvSpPr>
            <a:spLocks xmlns:a="http://schemas.openxmlformats.org/drawingml/2006/main" noGrp="1"/>
          </p:cNvSpPr>
          <p:nvPr/>
        </p:nvSpPr>
        <p:spPr>
          <a:xfrm xmlns:a="http://schemas.openxmlformats.org/drawingml/2006/main">
            <a:off x="853440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Protect</a:t>
            </a:r>
          </a:p>
        </p:txBody>
      </p:sp>
      <p:sp>
        <p:nvSpPr>
          <p:cNvPr id="19" name="">
            <a:extLst xmlns:a="http://schemas.openxmlformats.org/drawingml/2006/main">
              <a:ext uri="{FF2B5EF4-FFF2-40B4-BE49-F238E27FC236}">
                <a16:creationId xmlns:a16="http://schemas.microsoft.com/office/drawing/2014/main" id="{396407A2-174E-4B78-8004-BF64F4EAA7B0}"/>
              </a:ext>
            </a:extLst>
          </p:cNvPr>
          <p:cNvSpPr>
            <a:spLocks xmlns:a="http://schemas.openxmlformats.org/drawingml/2006/main" noGrp="1"/>
          </p:cNvSpPr>
          <p:nvPr/>
        </p:nvSpPr>
        <p:spPr>
          <a:xfrm xmlns:a="http://schemas.openxmlformats.org/drawingml/2006/main">
            <a:off x="853440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Carry a risk, permission and backup plan into every shoot day, and log what actually changed.</a:t>
            </a:r>
          </a:p>
        </p:txBody>
      </p:sp>
    </p:spTree>
    <p:extLst>
      <p:ext uri="{BB962C8B-B14F-4D97-AF65-F5344CB8AC3E}">
        <p14:creationId xmlns:p14="http://schemas.microsoft.com/office/powerpoint/2010/main" val="1211742453"/>
      </p:ext>
    </p:extLst>
  </p:cSld>
</p:sld>
</file>

<file path=ppt/slides/slide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BB18939-DAEC-4B22-BF01-F657949D990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9783A5E-CBF1-432F-98A3-654A0EBF9CE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BB155E5-5F7F-4655-975E-BF92A67E3ACF}"/>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03</a:t>
            </a:r>
          </a:p>
        </p:txBody>
      </p:sp>
      <p:sp>
        <p:nvSpPr>
          <p:cNvPr id="4" name="">
            <a:extLst xmlns:a="http://schemas.openxmlformats.org/drawingml/2006/main">
              <a:ext uri="{FF2B5EF4-FFF2-40B4-BE49-F238E27FC236}">
                <a16:creationId xmlns:a16="http://schemas.microsoft.com/office/drawing/2014/main" id="{A3D999D6-95C8-4D0E-80EE-6F713AD768F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From logline to sequence</a:t>
            </a:r>
          </a:p>
        </p:txBody>
      </p:sp>
      <p:sp>
        <p:nvSpPr>
          <p:cNvPr id="5" name="">
            <a:extLst xmlns:a="http://schemas.openxmlformats.org/drawingml/2006/main">
              <a:ext uri="{FF2B5EF4-FFF2-40B4-BE49-F238E27FC236}">
                <a16:creationId xmlns:a16="http://schemas.microsoft.com/office/drawing/2014/main" id="{EFEED25D-937A-4674-A95C-42527EDCF73A}"/>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logline is a compression test, not a summary.</a:t>
            </a:r>
          </a:p>
        </p:txBody>
      </p:sp>
      <p:sp>
        <p:nvSpPr>
          <p:cNvPr id="6" name="">
            <a:extLst xmlns:a="http://schemas.openxmlformats.org/drawingml/2006/main">
              <a:ext uri="{FF2B5EF4-FFF2-40B4-BE49-F238E27FC236}">
                <a16:creationId xmlns:a16="http://schemas.microsoft.com/office/drawing/2014/main" id="{2C683B95-F692-4A82-B284-C7FFE7826B0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760B2DF-D824-4BD8-A70F-BDCA177CB6F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23B6189-8025-4AC4-B92E-E5D261DCFF24}"/>
              </a:ext>
            </a:extLst>
          </p:cNvPr>
          <p:cNvSpPr>
            <a:spLocks xmlns:a="http://schemas.openxmlformats.org/drawingml/2006/main" noGrp="1"/>
          </p:cNvSpPr>
          <p:nvPr/>
        </p:nvSpPr>
        <p:spPr>
          <a:xfrm xmlns:a="http://schemas.openxmlformats.org/drawingml/2006/main">
            <a:off x="533400" y="2495550"/>
            <a:ext cx="103822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logline states who wants what, what is stopping them, in one or two sentences. If you cannot compress your idea this far, the shoot itself will be where you discover you did not know what the sequence was about.</a:t>
            </a:r>
          </a:p>
        </p:txBody>
      </p:sp>
      <p:sp>
        <p:nvSpPr>
          <p:cNvPr id="9" name="">
            <a:extLst xmlns:a="http://schemas.openxmlformats.org/drawingml/2006/main">
              <a:ext uri="{FF2B5EF4-FFF2-40B4-BE49-F238E27FC236}">
                <a16:creationId xmlns:a16="http://schemas.microsoft.com/office/drawing/2014/main" id="{DCD20859-C6B0-4D71-B8A3-2739FD4BD697}"/>
              </a:ext>
            </a:extLst>
          </p:cNvPr>
          <p:cNvSpPr>
            <a:spLocks xmlns:a="http://schemas.openxmlformats.org/drawingml/2006/main" noGrp="1"/>
          </p:cNvSpPr>
          <p:nvPr/>
        </p:nvSpPr>
        <p:spPr>
          <a:xfrm xmlns:a="http://schemas.openxmlformats.org/drawingml/2006/main">
            <a:off x="533400" y="361950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F02BA61A-5A09-4314-A39A-171C55CE2B4E}"/>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DDA3361-075C-47BF-BD1D-0801C5392BDF}"/>
              </a:ext>
            </a:extLst>
          </p:cNvPr>
          <p:cNvSpPr>
            <a:spLocks xmlns:a="http://schemas.openxmlformats.org/drawingml/2006/main" noGrp="1"/>
          </p:cNvSpPr>
          <p:nvPr/>
        </p:nvSpPr>
        <p:spPr>
          <a:xfrm xmlns:a="http://schemas.openxmlformats.org/drawingml/2006/main">
            <a:off x="742950" y="4019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Too loose</a:t>
            </a:r>
          </a:p>
        </p:txBody>
      </p:sp>
      <p:sp>
        <p:nvSpPr>
          <p:cNvPr id="12" name="">
            <a:extLst xmlns:a="http://schemas.openxmlformats.org/drawingml/2006/main">
              <a:ext uri="{FF2B5EF4-FFF2-40B4-BE49-F238E27FC236}">
                <a16:creationId xmlns:a16="http://schemas.microsoft.com/office/drawing/2014/main" id="{BB437EC5-B871-459C-8D58-31F0F10E1116}"/>
              </a:ext>
            </a:extLst>
          </p:cNvPr>
          <p:cNvSpPr>
            <a:spLocks xmlns:a="http://schemas.openxmlformats.org/drawingml/2006/main" noGrp="1"/>
          </p:cNvSpPr>
          <p:nvPr/>
        </p:nvSpPr>
        <p:spPr>
          <a:xfrm xmlns:a="http://schemas.openxmlformats.org/drawingml/2006/main">
            <a:off x="742950" y="440055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short film about change” gives a crew nothing to point a camera at — no subject, no action, no stakes.</a:t>
            </a:r>
          </a:p>
        </p:txBody>
      </p:sp>
      <p:sp>
        <p:nvSpPr>
          <p:cNvPr id="13" name="">
            <a:extLst xmlns:a="http://schemas.openxmlformats.org/drawingml/2006/main">
              <a:ext uri="{FF2B5EF4-FFF2-40B4-BE49-F238E27FC236}">
                <a16:creationId xmlns:a16="http://schemas.microsoft.com/office/drawing/2014/main" id="{6A7FD7CF-CA00-4739-A001-CE9D48E6462B}"/>
              </a:ext>
            </a:extLst>
          </p:cNvPr>
          <p:cNvSpPr>
            <a:spLocks xmlns:a="http://schemas.openxmlformats.org/drawingml/2006/main" noGrp="1"/>
          </p:cNvSpPr>
          <p:nvPr/>
        </p:nvSpPr>
        <p:spPr>
          <a:xfrm xmlns:a="http://schemas.openxmlformats.org/drawingml/2006/main">
            <a:off x="6372225" y="361950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C6E803C0-2C99-46AC-9878-186D1BC3E974}"/>
              </a:ext>
            </a:extLst>
          </p:cNvPr>
          <p:cNvSpPr>
            <a:spLocks xmlns:a="http://schemas.openxmlformats.org/drawingml/2006/main" noGrp="1"/>
          </p:cNvSpPr>
          <p:nvPr/>
        </p:nvSpPr>
        <p:spPr>
          <a:xfrm xmlns:a="http://schemas.openxmlformats.org/drawingml/2006/main">
            <a:off x="6581775"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727A963-CD59-4049-B070-480BC6562011}"/>
              </a:ext>
            </a:extLst>
          </p:cNvPr>
          <p:cNvSpPr>
            <a:spLocks xmlns:a="http://schemas.openxmlformats.org/drawingml/2006/main" noGrp="1"/>
          </p:cNvSpPr>
          <p:nvPr/>
        </p:nvSpPr>
        <p:spPr>
          <a:xfrm xmlns:a="http://schemas.openxmlformats.org/drawingml/2006/main">
            <a:off x="6581775" y="4019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Compressed enough</a:t>
            </a:r>
          </a:p>
        </p:txBody>
      </p:sp>
      <p:sp>
        <p:nvSpPr>
          <p:cNvPr id="16" name="">
            <a:extLst xmlns:a="http://schemas.openxmlformats.org/drawingml/2006/main">
              <a:ext uri="{FF2B5EF4-FFF2-40B4-BE49-F238E27FC236}">
                <a16:creationId xmlns:a16="http://schemas.microsoft.com/office/drawing/2014/main" id="{CFC07FF5-5396-47A1-8229-E30D1669F23F}"/>
              </a:ext>
            </a:extLst>
          </p:cNvPr>
          <p:cNvSpPr>
            <a:spLocks xmlns:a="http://schemas.openxmlformats.org/drawingml/2006/main" noGrp="1"/>
          </p:cNvSpPr>
          <p:nvPr/>
        </p:nvSpPr>
        <p:spPr>
          <a:xfrm xmlns:a="http://schemas.openxmlformats.org/drawingml/2006/main">
            <a:off x="6581775" y="440055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commuter notices the same stranger on their route three days running” gives a subject, an action and a question.</a:t>
            </a:r>
          </a:p>
        </p:txBody>
      </p:sp>
    </p:spTree>
    <p:extLst>
      <p:ext uri="{BB962C8B-B14F-4D97-AF65-F5344CB8AC3E}">
        <p14:creationId xmlns:p14="http://schemas.microsoft.com/office/powerpoint/2010/main" val="130206656"/>
      </p:ext>
    </p:extLst>
  </p:cSld>
</p:sld>
</file>

<file path=ppt/slides/slide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841FFFA-F4CB-45A3-9161-58F04120721E}"/>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83C2567-A57C-45C1-8D62-6E10809ECC3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8AB5521-5F3A-4FA1-B686-0DE31F39DBAA}"/>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04</a:t>
            </a:r>
          </a:p>
        </p:txBody>
      </p:sp>
      <p:sp>
        <p:nvSpPr>
          <p:cNvPr id="4" name="">
            <a:extLst xmlns:a="http://schemas.openxmlformats.org/drawingml/2006/main">
              <a:ext uri="{FF2B5EF4-FFF2-40B4-BE49-F238E27FC236}">
                <a16:creationId xmlns:a16="http://schemas.microsoft.com/office/drawing/2014/main" id="{01AAA9BE-C4F4-435A-B1B7-3C1F007CE7C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rough list of moments</a:t>
            </a:r>
          </a:p>
        </p:txBody>
      </p:sp>
      <p:sp>
        <p:nvSpPr>
          <p:cNvPr id="5" name="">
            <a:extLst xmlns:a="http://schemas.openxmlformats.org/drawingml/2006/main">
              <a:ext uri="{FF2B5EF4-FFF2-40B4-BE49-F238E27FC236}">
                <a16:creationId xmlns:a16="http://schemas.microsoft.com/office/drawing/2014/main" id="{72F4C809-516C-4C4E-96D8-361980479C99}"/>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Before structure, capture every moment that might belong in the sequence — unordered.</a:t>
            </a:r>
          </a:p>
        </p:txBody>
      </p:sp>
      <p:sp>
        <p:nvSpPr>
          <p:cNvPr id="6" name="">
            <a:extLst xmlns:a="http://schemas.openxmlformats.org/drawingml/2006/main">
              <a:ext uri="{FF2B5EF4-FFF2-40B4-BE49-F238E27FC236}">
                <a16:creationId xmlns:a16="http://schemas.microsoft.com/office/drawing/2014/main" id="{A8085175-F485-4F5E-8FC3-16633C6F0C99}"/>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381240D-B9C6-4AD1-84E1-F5EB3E66BC2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0c0e1f8abd84ba9"/>
          <a:srcRect xmlns:a="http://schemas.openxmlformats.org/drawingml/2006/main" l="9843" t="0" r="9843"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B035AC1C-DDAD-45F8-915C-A7C8FEA60963}"/>
              </a:ext>
            </a:extLst>
          </p:cNvPr>
          <p:cNvSpPr>
            <a:spLocks xmlns:a="http://schemas.openxmlformats.org/drawingml/2006/main" noGrp="1"/>
          </p:cNvSpPr>
          <p:nvPr/>
        </p:nvSpPr>
        <p:spPr>
          <a:xfrm xmlns:a="http://schemas.openxmlformats.org/drawingml/2006/main">
            <a:off x="533400" y="2495550"/>
            <a:ext cx="6000750"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Write one moment per note: an action, a look, a change of location. Do not sequence them yet — sequencing too early makes you defend an order before you have tested whether the moments are the right ones.</a:t>
            </a:r>
          </a:p>
        </p:txBody>
      </p:sp>
      <p:sp>
        <p:nvSpPr>
          <p:cNvPr id="10" name="">
            <a:extLst xmlns:a="http://schemas.openxmlformats.org/drawingml/2006/main">
              <a:ext uri="{FF2B5EF4-FFF2-40B4-BE49-F238E27FC236}">
                <a16:creationId xmlns:a16="http://schemas.microsoft.com/office/drawing/2014/main" id="{D08C0604-1932-49C6-B111-D10B2D51F124}"/>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CDB1DA94-BCEC-4318-AEC6-C6063F692E22}"/>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75311B6-E93C-440D-90F5-E12274C649A9}"/>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Aim for</a:t>
            </a:r>
          </a:p>
        </p:txBody>
      </p:sp>
      <p:sp>
        <p:nvSpPr>
          <p:cNvPr id="13" name="">
            <a:extLst xmlns:a="http://schemas.openxmlformats.org/drawingml/2006/main">
              <a:ext uri="{FF2B5EF4-FFF2-40B4-BE49-F238E27FC236}">
                <a16:creationId xmlns:a16="http://schemas.microsoft.com/office/drawing/2014/main" id="{5A4FAF4A-CF7F-4423-9360-B520EC35AC5F}"/>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Ten to twenty raw moments, more than you will use — structure is easier as subtraction than invention.</a:t>
            </a:r>
          </a:p>
        </p:txBody>
      </p:sp>
      <p:sp>
        <p:nvSpPr>
          <p:cNvPr id="14" name="">
            <a:extLst xmlns:a="http://schemas.openxmlformats.org/drawingml/2006/main">
              <a:ext uri="{FF2B5EF4-FFF2-40B4-BE49-F238E27FC236}">
                <a16:creationId xmlns:a16="http://schemas.microsoft.com/office/drawing/2014/main" id="{8D608CAD-62F6-4BB3-9F38-B52D4C35D77A}"/>
              </a:ext>
            </a:extLst>
          </p:cNvPr>
          <p:cNvSpPr>
            <a:spLocks xmlns:a="http://schemas.openxmlformats.org/drawingml/2006/main" noGrp="1"/>
          </p:cNvSpPr>
          <p:nvPr/>
        </p:nvSpPr>
        <p:spPr>
          <a:xfrm xmlns:a="http://schemas.openxmlformats.org/drawingml/2006/main">
            <a:off x="533400" y="4914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1F0BF45F-CE97-4D9A-A40B-D9EC55E9E668}"/>
              </a:ext>
            </a:extLst>
          </p:cNvPr>
          <p:cNvSpPr>
            <a:spLocks xmlns:a="http://schemas.openxmlformats.org/drawingml/2006/main" noGrp="1"/>
          </p:cNvSpPr>
          <p:nvPr/>
        </p:nvSpPr>
        <p:spPr>
          <a:xfrm xmlns:a="http://schemas.openxmlformats.org/drawingml/2006/main">
            <a:off x="742950" y="5124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88EB893-73C9-470A-A8C9-90898E355551}"/>
              </a:ext>
            </a:extLst>
          </p:cNvPr>
          <p:cNvSpPr>
            <a:spLocks xmlns:a="http://schemas.openxmlformats.org/drawingml/2006/main" noGrp="1"/>
          </p:cNvSpPr>
          <p:nvPr/>
        </p:nvSpPr>
        <p:spPr>
          <a:xfrm xmlns:a="http://schemas.openxmlformats.org/drawingml/2006/main">
            <a:off x="742950" y="5314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Bring to session</a:t>
            </a:r>
          </a:p>
        </p:txBody>
      </p:sp>
      <p:sp>
        <p:nvSpPr>
          <p:cNvPr id="17" name="">
            <a:extLst xmlns:a="http://schemas.openxmlformats.org/drawingml/2006/main">
              <a:ext uri="{FF2B5EF4-FFF2-40B4-BE49-F238E27FC236}">
                <a16:creationId xmlns:a16="http://schemas.microsoft.com/office/drawing/2014/main" id="{A3B7857F-9C07-43B0-874B-D9E30E2168C7}"/>
              </a:ext>
            </a:extLst>
          </p:cNvPr>
          <p:cNvSpPr>
            <a:spLocks xmlns:a="http://schemas.openxmlformats.org/drawingml/2006/main" noGrp="1"/>
          </p:cNvSpPr>
          <p:nvPr/>
        </p:nvSpPr>
        <p:spPr>
          <a:xfrm xmlns:a="http://schemas.openxmlformats.org/drawingml/2006/main">
            <a:off x="742950" y="5695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Your logline, a location, and this rough list — exactly what session 6 asks you to arrive with.</a:t>
            </a:r>
          </a:p>
        </p:txBody>
      </p:sp>
    </p:spTree>
    <p:extLst>
      <p:ext uri="{BB962C8B-B14F-4D97-AF65-F5344CB8AC3E}">
        <p14:creationId xmlns:p14="http://schemas.microsoft.com/office/powerpoint/2010/main" val="1280690694"/>
      </p:ext>
    </p:extLst>
  </p:cSld>
</p:sld>
</file>

<file path=ppt/slides/slide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2A07FEF8-7B3D-48F8-8F48-A17EC83E7E9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A84E441-EB03-45D1-A334-513429EE881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4B1DBF3-A1AA-4CCA-8A46-4C176E36346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05</a:t>
            </a:r>
          </a:p>
        </p:txBody>
      </p:sp>
      <p:sp>
        <p:nvSpPr>
          <p:cNvPr id="4" name="">
            <a:extLst xmlns:a="http://schemas.openxmlformats.org/drawingml/2006/main">
              <a:ext uri="{FF2B5EF4-FFF2-40B4-BE49-F238E27FC236}">
                <a16:creationId xmlns:a16="http://schemas.microsoft.com/office/drawing/2014/main" id="{D9204AD6-2DF3-4A1D-A644-A8F6F964C7E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Setup, development, resolution</a:t>
            </a:r>
          </a:p>
        </p:txBody>
      </p:sp>
      <p:sp>
        <p:nvSpPr>
          <p:cNvPr id="5" name="">
            <a:extLst xmlns:a="http://schemas.openxmlformats.org/drawingml/2006/main">
              <a:ext uri="{FF2B5EF4-FFF2-40B4-BE49-F238E27FC236}">
                <a16:creationId xmlns:a16="http://schemas.microsoft.com/office/drawing/2014/main" id="{B33F8449-06A4-4362-A9E8-42A45ACFEB5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smallest structure that still has a shape.</a:t>
            </a:r>
          </a:p>
        </p:txBody>
      </p:sp>
      <p:sp>
        <p:nvSpPr>
          <p:cNvPr id="6" name="">
            <a:extLst xmlns:a="http://schemas.openxmlformats.org/drawingml/2006/main">
              <a:ext uri="{FF2B5EF4-FFF2-40B4-BE49-F238E27FC236}">
                <a16:creationId xmlns:a16="http://schemas.microsoft.com/office/drawing/2014/main" id="{5B7C2E4D-92CE-422C-96FB-13E9AD520E2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917D9E5-F9C9-4D9F-BB34-48E5B2F3DCB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A804DD29-15C7-4810-A0CF-98D03CE7767E}"/>
              </a:ext>
            </a:extLst>
          </p:cNvPr>
          <p:cNvSpPr>
            <a:spLocks xmlns:a="http://schemas.openxmlformats.org/drawingml/2006/main" noGrp="1"/>
          </p:cNvSpPr>
          <p:nvPr/>
        </p:nvSpPr>
        <p:spPr>
          <a:xfrm xmlns:a="http://schemas.openxmlformats.org/drawingml/2006/main">
            <a:off x="723900" y="2552700"/>
            <a:ext cx="2095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Part</a:t>
            </a:r>
          </a:p>
        </p:txBody>
      </p:sp>
      <p:sp>
        <p:nvSpPr>
          <p:cNvPr id="9" name="">
            <a:extLst xmlns:a="http://schemas.openxmlformats.org/drawingml/2006/main">
              <a:ext uri="{FF2B5EF4-FFF2-40B4-BE49-F238E27FC236}">
                <a16:creationId xmlns:a16="http://schemas.microsoft.com/office/drawing/2014/main" id="{2E4D6426-6D6D-4AF5-83FC-544728952391}"/>
              </a:ext>
            </a:extLst>
          </p:cNvPr>
          <p:cNvSpPr>
            <a:spLocks xmlns:a="http://schemas.openxmlformats.org/drawingml/2006/main" noGrp="1"/>
          </p:cNvSpPr>
          <p:nvPr/>
        </p:nvSpPr>
        <p:spPr>
          <a:xfrm xmlns:a="http://schemas.openxmlformats.org/drawingml/2006/main">
            <a:off x="3048000" y="2552700"/>
            <a:ext cx="4381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What it does</a:t>
            </a:r>
          </a:p>
        </p:txBody>
      </p:sp>
      <p:sp>
        <p:nvSpPr>
          <p:cNvPr id="10" name="">
            <a:extLst xmlns:a="http://schemas.openxmlformats.org/drawingml/2006/main">
              <a:ext uri="{FF2B5EF4-FFF2-40B4-BE49-F238E27FC236}">
                <a16:creationId xmlns:a16="http://schemas.microsoft.com/office/drawing/2014/main" id="{B4C83DB3-C4D3-4B7B-9D04-EE8DFC6139AC}"/>
              </a:ext>
            </a:extLst>
          </p:cNvPr>
          <p:cNvSpPr>
            <a:spLocks xmlns:a="http://schemas.openxmlformats.org/drawingml/2006/main" noGrp="1"/>
          </p:cNvSpPr>
          <p:nvPr/>
        </p:nvSpPr>
        <p:spPr>
          <a:xfrm xmlns:a="http://schemas.openxmlformats.org/drawingml/2006/main">
            <a:off x="7905750" y="2552700"/>
            <a:ext cx="3238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Ask yourself</a:t>
            </a:r>
          </a:p>
        </p:txBody>
      </p:sp>
      <p:sp>
        <p:nvSpPr>
          <p:cNvPr id="11" name="">
            <a:extLst xmlns:a="http://schemas.openxmlformats.org/drawingml/2006/main">
              <a:ext uri="{FF2B5EF4-FFF2-40B4-BE49-F238E27FC236}">
                <a16:creationId xmlns:a16="http://schemas.microsoft.com/office/drawing/2014/main" id="{CF2D7B17-0784-4C0D-847C-F90052646B8D}"/>
              </a:ext>
            </a:extLst>
          </p:cNvPr>
          <p:cNvSpPr>
            <a:spLocks xmlns:a="http://schemas.openxmlformats.org/drawingml/2006/main" noGrp="1"/>
          </p:cNvSpPr>
          <p:nvPr/>
        </p:nvSpPr>
        <p:spPr>
          <a:xfrm xmlns:a="http://schemas.openxmlformats.org/drawingml/2006/main">
            <a:off x="723900" y="2914650"/>
            <a:ext cx="103822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04CCDA4-8F8E-4A77-BC03-3D161E1A0BCF}"/>
              </a:ext>
            </a:extLst>
          </p:cNvPr>
          <p:cNvSpPr>
            <a:spLocks xmlns:a="http://schemas.openxmlformats.org/drawingml/2006/main" noGrp="1"/>
          </p:cNvSpPr>
          <p:nvPr/>
        </p:nvSpPr>
        <p:spPr>
          <a:xfrm xmlns:a="http://schemas.openxmlformats.org/drawingml/2006/main">
            <a:off x="723900" y="320040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46426"/>
          </a:bodyPr>
          <a:lstStyle xmlns:a="http://schemas.openxmlformats.org/drawingml/2006/main"/>
          <a:p xmlns:a="http://schemas.openxmlformats.org/drawingml/2006/main">
            <a:pPr algn="l">
              <a:defRPr sz="1800" b="1">
                <a:solidFill>
                  <a:srgbClr val="1E252B"/>
                </a:solidFill>
                <a:latin typeface="Aptos"/>
                <a:ea typeface="Aptos"/>
                <a:cs typeface="Aptos"/>
              </a:defRPr>
            </a:pPr>
            <a:r>
              <a:rPr sz="1800" b="1">
                <a:solidFill>
                  <a:srgbClr val="1E252B"/>
                </a:solidFill>
                <a:latin typeface="Aptos"/>
                <a:ea typeface="Aptos"/>
                <a:cs typeface="Aptos"/>
              </a:rPr>
              <a:t>Setup</a:t>
            </a:r>
          </a:p>
        </p:txBody>
      </p:sp>
      <p:sp>
        <p:nvSpPr>
          <p:cNvPr id="13" name="">
            <a:extLst xmlns:a="http://schemas.openxmlformats.org/drawingml/2006/main">
              <a:ext uri="{FF2B5EF4-FFF2-40B4-BE49-F238E27FC236}">
                <a16:creationId xmlns:a16="http://schemas.microsoft.com/office/drawing/2014/main" id="{260F9D18-D4AD-4D96-A01D-0103CA6400CA}"/>
              </a:ext>
            </a:extLst>
          </p:cNvPr>
          <p:cNvSpPr>
            <a:spLocks xmlns:a="http://schemas.openxmlformats.org/drawingml/2006/main" noGrp="1"/>
          </p:cNvSpPr>
          <p:nvPr/>
        </p:nvSpPr>
        <p:spPr>
          <a:xfrm xmlns:a="http://schemas.openxmlformats.org/drawingml/2006/main">
            <a:off x="3048000" y="3200400"/>
            <a:ext cx="4572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Establishes the subject, the location and the ordinary state before anything changes</a:t>
            </a:r>
          </a:p>
        </p:txBody>
      </p:sp>
      <p:sp>
        <p:nvSpPr>
          <p:cNvPr id="14" name="">
            <a:extLst xmlns:a="http://schemas.openxmlformats.org/drawingml/2006/main">
              <a:ext uri="{FF2B5EF4-FFF2-40B4-BE49-F238E27FC236}">
                <a16:creationId xmlns:a16="http://schemas.microsoft.com/office/drawing/2014/main" id="{9D1835D8-2978-4496-84F4-575BAC33E79A}"/>
              </a:ext>
            </a:extLst>
          </p:cNvPr>
          <p:cNvSpPr>
            <a:spLocks xmlns:a="http://schemas.openxmlformats.org/drawingml/2006/main" noGrp="1"/>
          </p:cNvSpPr>
          <p:nvPr/>
        </p:nvSpPr>
        <p:spPr>
          <a:xfrm xmlns:a="http://schemas.openxmlformats.org/drawingml/2006/main">
            <a:off x="7905750" y="3200400"/>
            <a:ext cx="32385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1">
                <a:solidFill>
                  <a:srgbClr val="C7831A"/>
                </a:solidFill>
                <a:latin typeface="Aptos"/>
                <a:ea typeface="Aptos"/>
                <a:cs typeface="Aptos"/>
              </a:defRPr>
            </a:pPr>
            <a:r>
              <a:rPr sz="1350" b="1">
                <a:solidFill>
                  <a:srgbClr val="C7831A"/>
                </a:solidFill>
                <a:latin typeface="Aptos"/>
                <a:ea typeface="Aptos"/>
                <a:cs typeface="Aptos"/>
              </a:rPr>
              <a:t>who / where / what is normal</a:t>
            </a:r>
          </a:p>
        </p:txBody>
      </p:sp>
      <p:sp>
        <p:nvSpPr>
          <p:cNvPr id="15" name="">
            <a:extLst xmlns:a="http://schemas.openxmlformats.org/drawingml/2006/main">
              <a:ext uri="{FF2B5EF4-FFF2-40B4-BE49-F238E27FC236}">
                <a16:creationId xmlns:a16="http://schemas.microsoft.com/office/drawing/2014/main" id="{0AA1AE20-9D57-44F0-83A4-5327A9C636A9}"/>
              </a:ext>
            </a:extLst>
          </p:cNvPr>
          <p:cNvSpPr>
            <a:spLocks xmlns:a="http://schemas.openxmlformats.org/drawingml/2006/main" noGrp="1"/>
          </p:cNvSpPr>
          <p:nvPr/>
        </p:nvSpPr>
        <p:spPr>
          <a:xfrm xmlns:a="http://schemas.openxmlformats.org/drawingml/2006/main">
            <a:off x="723900" y="39433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BE35B0D-9870-4B46-8732-358CB9746D31}"/>
              </a:ext>
            </a:extLst>
          </p:cNvPr>
          <p:cNvSpPr>
            <a:spLocks xmlns:a="http://schemas.openxmlformats.org/drawingml/2006/main" noGrp="1"/>
          </p:cNvSpPr>
          <p:nvPr/>
        </p:nvSpPr>
        <p:spPr>
          <a:xfrm xmlns:a="http://schemas.openxmlformats.org/drawingml/2006/main">
            <a:off x="723900" y="407670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46426"/>
          </a:bodyPr>
          <a:lstStyle xmlns:a="http://schemas.openxmlformats.org/drawingml/2006/main"/>
          <a:p xmlns:a="http://schemas.openxmlformats.org/drawingml/2006/main">
            <a:pPr algn="l">
              <a:defRPr sz="1800" b="1">
                <a:solidFill>
                  <a:srgbClr val="1E252B"/>
                </a:solidFill>
                <a:latin typeface="Aptos"/>
                <a:ea typeface="Aptos"/>
                <a:cs typeface="Aptos"/>
              </a:defRPr>
            </a:pPr>
            <a:r>
              <a:rPr sz="1800" b="1">
                <a:solidFill>
                  <a:srgbClr val="1E252B"/>
                </a:solidFill>
                <a:latin typeface="Aptos"/>
                <a:ea typeface="Aptos"/>
                <a:cs typeface="Aptos"/>
              </a:rPr>
              <a:t>Development</a:t>
            </a:r>
          </a:p>
        </p:txBody>
      </p:sp>
      <p:sp>
        <p:nvSpPr>
          <p:cNvPr id="17" name="">
            <a:extLst xmlns:a="http://schemas.openxmlformats.org/drawingml/2006/main">
              <a:ext uri="{FF2B5EF4-FFF2-40B4-BE49-F238E27FC236}">
                <a16:creationId xmlns:a16="http://schemas.microsoft.com/office/drawing/2014/main" id="{A8DF9C40-DCBE-4AFD-A602-30B4CA6D6A99}"/>
              </a:ext>
            </a:extLst>
          </p:cNvPr>
          <p:cNvSpPr>
            <a:spLocks xmlns:a="http://schemas.openxmlformats.org/drawingml/2006/main" noGrp="1"/>
          </p:cNvSpPr>
          <p:nvPr/>
        </p:nvSpPr>
        <p:spPr>
          <a:xfrm xmlns:a="http://schemas.openxmlformats.org/drawingml/2006/main">
            <a:off x="3048000" y="4076700"/>
            <a:ext cx="4572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change happens, complicates, or is tested — the reason this sequence exists</a:t>
            </a:r>
          </a:p>
        </p:txBody>
      </p:sp>
      <p:sp>
        <p:nvSpPr>
          <p:cNvPr id="18" name="">
            <a:extLst xmlns:a="http://schemas.openxmlformats.org/drawingml/2006/main">
              <a:ext uri="{FF2B5EF4-FFF2-40B4-BE49-F238E27FC236}">
                <a16:creationId xmlns:a16="http://schemas.microsoft.com/office/drawing/2014/main" id="{7928AFC6-BB2F-4555-A9FA-04D559695C84}"/>
              </a:ext>
            </a:extLst>
          </p:cNvPr>
          <p:cNvSpPr>
            <a:spLocks xmlns:a="http://schemas.openxmlformats.org/drawingml/2006/main" noGrp="1"/>
          </p:cNvSpPr>
          <p:nvPr/>
        </p:nvSpPr>
        <p:spPr>
          <a:xfrm xmlns:a="http://schemas.openxmlformats.org/drawingml/2006/main">
            <a:off x="7905750" y="4076700"/>
            <a:ext cx="32385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1">
                <a:solidFill>
                  <a:srgbClr val="C7831A"/>
                </a:solidFill>
                <a:latin typeface="Aptos"/>
                <a:ea typeface="Aptos"/>
                <a:cs typeface="Aptos"/>
              </a:defRPr>
            </a:pPr>
            <a:r>
              <a:rPr sz="1350" b="1">
                <a:solidFill>
                  <a:srgbClr val="C7831A"/>
                </a:solidFill>
                <a:latin typeface="Aptos"/>
                <a:ea typeface="Aptos"/>
                <a:cs typeface="Aptos"/>
              </a:rPr>
              <a:t>what shifts, and what it costs</a:t>
            </a:r>
          </a:p>
        </p:txBody>
      </p:sp>
      <p:sp>
        <p:nvSpPr>
          <p:cNvPr id="19" name="">
            <a:extLst xmlns:a="http://schemas.openxmlformats.org/drawingml/2006/main">
              <a:ext uri="{FF2B5EF4-FFF2-40B4-BE49-F238E27FC236}">
                <a16:creationId xmlns:a16="http://schemas.microsoft.com/office/drawing/2014/main" id="{739625DB-FE5E-4332-A722-EC5E99CBEF9B}"/>
              </a:ext>
            </a:extLst>
          </p:cNvPr>
          <p:cNvSpPr>
            <a:spLocks xmlns:a="http://schemas.openxmlformats.org/drawingml/2006/main" noGrp="1"/>
          </p:cNvSpPr>
          <p:nvPr/>
        </p:nvSpPr>
        <p:spPr>
          <a:xfrm xmlns:a="http://schemas.openxmlformats.org/drawingml/2006/main">
            <a:off x="723900" y="48196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56EFCCD4-6547-40C0-9BDA-601F38F44336}"/>
              </a:ext>
            </a:extLst>
          </p:cNvPr>
          <p:cNvSpPr>
            <a:spLocks xmlns:a="http://schemas.openxmlformats.org/drawingml/2006/main" noGrp="1"/>
          </p:cNvSpPr>
          <p:nvPr/>
        </p:nvSpPr>
        <p:spPr>
          <a:xfrm xmlns:a="http://schemas.openxmlformats.org/drawingml/2006/main">
            <a:off x="723900" y="495300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46426"/>
          </a:bodyPr>
          <a:lstStyle xmlns:a="http://schemas.openxmlformats.org/drawingml/2006/main"/>
          <a:p xmlns:a="http://schemas.openxmlformats.org/drawingml/2006/main">
            <a:pPr algn="l">
              <a:defRPr sz="1800" b="1">
                <a:solidFill>
                  <a:srgbClr val="1E252B"/>
                </a:solidFill>
                <a:latin typeface="Aptos"/>
                <a:ea typeface="Aptos"/>
                <a:cs typeface="Aptos"/>
              </a:defRPr>
            </a:pPr>
            <a:r>
              <a:rPr sz="1800" b="1">
                <a:solidFill>
                  <a:srgbClr val="1E252B"/>
                </a:solidFill>
                <a:latin typeface="Aptos"/>
                <a:ea typeface="Aptos"/>
                <a:cs typeface="Aptos"/>
              </a:rPr>
              <a:t>Resolution</a:t>
            </a:r>
          </a:p>
        </p:txBody>
      </p:sp>
      <p:sp>
        <p:nvSpPr>
          <p:cNvPr id="21" name="">
            <a:extLst xmlns:a="http://schemas.openxmlformats.org/drawingml/2006/main">
              <a:ext uri="{FF2B5EF4-FFF2-40B4-BE49-F238E27FC236}">
                <a16:creationId xmlns:a16="http://schemas.microsoft.com/office/drawing/2014/main" id="{03B32653-63B0-4803-9DE1-55442393D569}"/>
              </a:ext>
            </a:extLst>
          </p:cNvPr>
          <p:cNvSpPr>
            <a:spLocks xmlns:a="http://schemas.openxmlformats.org/drawingml/2006/main" noGrp="1"/>
          </p:cNvSpPr>
          <p:nvPr/>
        </p:nvSpPr>
        <p:spPr>
          <a:xfrm xmlns:a="http://schemas.openxmlformats.org/drawingml/2006/main">
            <a:off x="3048000" y="4953000"/>
            <a:ext cx="45720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new state settles — not necessarily happy, but no longer in motion</a:t>
            </a:r>
          </a:p>
        </p:txBody>
      </p:sp>
      <p:sp>
        <p:nvSpPr>
          <p:cNvPr id="22" name="">
            <a:extLst xmlns:a="http://schemas.openxmlformats.org/drawingml/2006/main">
              <a:ext uri="{FF2B5EF4-FFF2-40B4-BE49-F238E27FC236}">
                <a16:creationId xmlns:a16="http://schemas.microsoft.com/office/drawing/2014/main" id="{F1856F9C-2C6D-44EF-BB50-6A368647BBDF}"/>
              </a:ext>
            </a:extLst>
          </p:cNvPr>
          <p:cNvSpPr>
            <a:spLocks xmlns:a="http://schemas.openxmlformats.org/drawingml/2006/main" noGrp="1"/>
          </p:cNvSpPr>
          <p:nvPr/>
        </p:nvSpPr>
        <p:spPr>
          <a:xfrm xmlns:a="http://schemas.openxmlformats.org/drawingml/2006/main">
            <a:off x="7905750" y="4953000"/>
            <a:ext cx="3238500" cy="628650"/>
          </a:xfrm>
          <a:prstGeom xmlns:a="http://schemas.openxmlformats.org/drawingml/2006/main" prst="roundRect">
            <a:avLst>
              <a:gd name="adj" fmla="val 18182"/>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1">
                <a:solidFill>
                  <a:srgbClr val="C7831A"/>
                </a:solidFill>
                <a:latin typeface="Aptos"/>
                <a:ea typeface="Aptos"/>
                <a:cs typeface="Aptos"/>
              </a:defRPr>
            </a:pPr>
            <a:r>
              <a:rPr sz="1350" b="1">
                <a:solidFill>
                  <a:srgbClr val="C7831A"/>
                </a:solidFill>
                <a:latin typeface="Aptos"/>
                <a:ea typeface="Aptos"/>
                <a:cs typeface="Aptos"/>
              </a:rPr>
              <a:t>what is true now that was not before</a:t>
            </a:r>
          </a:p>
        </p:txBody>
      </p:sp>
      <p:sp>
        <p:nvSpPr>
          <p:cNvPr id="23" name="">
            <a:extLst xmlns:a="http://schemas.openxmlformats.org/drawingml/2006/main">
              <a:ext uri="{FF2B5EF4-FFF2-40B4-BE49-F238E27FC236}">
                <a16:creationId xmlns:a16="http://schemas.microsoft.com/office/drawing/2014/main" id="{82E2AA54-729F-45D6-8486-AB27F5B3896F}"/>
              </a:ext>
            </a:extLst>
          </p:cNvPr>
          <p:cNvSpPr>
            <a:spLocks xmlns:a="http://schemas.openxmlformats.org/drawingml/2006/main" noGrp="1"/>
          </p:cNvSpPr>
          <p:nvPr/>
        </p:nvSpPr>
        <p:spPr>
          <a:xfrm xmlns:a="http://schemas.openxmlformats.org/drawingml/2006/main">
            <a:off x="723900" y="56959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2051859810"/>
      </p:ext>
    </p:extLst>
  </p:cSld>
</p:sld>
</file>

<file path=ppt/slides/slide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7A9AD33-D578-416D-8D65-CCFD1F4E529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20A47F7-A2FC-4637-A965-2C1F75F553D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49B96983-A8FC-472C-8EA4-AC92384F065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06</a:t>
            </a:r>
          </a:p>
        </p:txBody>
      </p:sp>
      <p:sp>
        <p:nvSpPr>
          <p:cNvPr id="4" name="">
            <a:extLst xmlns:a="http://schemas.openxmlformats.org/drawingml/2006/main">
              <a:ext uri="{FF2B5EF4-FFF2-40B4-BE49-F238E27FC236}">
                <a16:creationId xmlns:a16="http://schemas.microsoft.com/office/drawing/2014/main" id="{82EBD235-06CD-4D34-A054-6D9B86F54C2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Mapping structure to images</a:t>
            </a:r>
          </a:p>
        </p:txBody>
      </p:sp>
      <p:sp>
        <p:nvSpPr>
          <p:cNvPr id="5" name="">
            <a:extLst xmlns:a="http://schemas.openxmlformats.org/drawingml/2006/main">
              <a:ext uri="{FF2B5EF4-FFF2-40B4-BE49-F238E27FC236}">
                <a16:creationId xmlns:a16="http://schemas.microsoft.com/office/drawing/2014/main" id="{770F46A2-B09B-4F19-A0EE-FE87D03EC09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One representative shot per beat turns structure into something you can look at.</a:t>
            </a:r>
          </a:p>
        </p:txBody>
      </p:sp>
      <p:sp>
        <p:nvSpPr>
          <p:cNvPr id="6" name="">
            <a:extLst xmlns:a="http://schemas.openxmlformats.org/drawingml/2006/main">
              <a:ext uri="{FF2B5EF4-FFF2-40B4-BE49-F238E27FC236}">
                <a16:creationId xmlns:a16="http://schemas.microsoft.com/office/drawing/2014/main" id="{0E9EE30A-B000-4EF1-9CDE-68C34D86EFA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7A9E3BD-A087-4CAD-9EF6-5C92CD67F55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fb81ac01e3c46d0"/>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9462B300-A086-4BEB-9838-B07A991C6BC8}"/>
              </a:ext>
            </a:extLst>
          </p:cNvPr>
          <p:cNvSpPr>
            <a:spLocks xmlns:a="http://schemas.openxmlformats.org/drawingml/2006/main" noGrp="1"/>
          </p:cNvSpPr>
          <p:nvPr/>
        </p:nvSpPr>
        <p:spPr>
          <a:xfrm xmlns:a="http://schemas.openxmlformats.org/drawingml/2006/main">
            <a:off x="533400" y="2495550"/>
            <a:ext cx="60007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9726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For each of setup, development and resolution, choose one image — drawn, photographed or described — that stands for that part. If you cannot picture a representative image for a part, that part is not yet specific enough to shoot.</a:t>
            </a:r>
          </a:p>
        </p:txBody>
      </p:sp>
      <p:sp>
        <p:nvSpPr>
          <p:cNvPr id="10" name="">
            <a:extLst xmlns:a="http://schemas.openxmlformats.org/drawingml/2006/main">
              <a:ext uri="{FF2B5EF4-FFF2-40B4-BE49-F238E27FC236}">
                <a16:creationId xmlns:a16="http://schemas.microsoft.com/office/drawing/2014/main" id="{C99C6F9E-9974-494D-8B95-3806CD46D254}"/>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D50D1086-C129-463E-ACD1-4F6E3B5176C8}"/>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8B94F3D-0BC5-42FF-A018-19BC404FDE4B}"/>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Test</a:t>
            </a:r>
          </a:p>
        </p:txBody>
      </p:sp>
      <p:sp>
        <p:nvSpPr>
          <p:cNvPr id="13" name="">
            <a:extLst xmlns:a="http://schemas.openxmlformats.org/drawingml/2006/main">
              <a:ext uri="{FF2B5EF4-FFF2-40B4-BE49-F238E27FC236}">
                <a16:creationId xmlns:a16="http://schemas.microsoft.com/office/drawing/2014/main" id="{45E1D0ED-CF00-4811-9F8B-AA1BD02F2697}"/>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Show the three images to someone cold. If they can guess the logline from the images alone, the structure is legible.</a:t>
            </a:r>
          </a:p>
        </p:txBody>
      </p:sp>
      <p:sp>
        <p:nvSpPr>
          <p:cNvPr id="14" name="">
            <a:extLst xmlns:a="http://schemas.openxmlformats.org/drawingml/2006/main">
              <a:ext uri="{FF2B5EF4-FFF2-40B4-BE49-F238E27FC236}">
                <a16:creationId xmlns:a16="http://schemas.microsoft.com/office/drawing/2014/main" id="{16D1112C-C154-4848-99FD-A25B8D990545}"/>
              </a:ext>
            </a:extLst>
          </p:cNvPr>
          <p:cNvSpPr>
            <a:spLocks xmlns:a="http://schemas.openxmlformats.org/drawingml/2006/main" noGrp="1"/>
          </p:cNvSpPr>
          <p:nvPr/>
        </p:nvSpPr>
        <p:spPr>
          <a:xfrm xmlns:a="http://schemas.openxmlformats.org/drawingml/2006/main">
            <a:off x="533400" y="4914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F18D01D4-26BC-41B0-A874-52B800445DF1}"/>
              </a:ext>
            </a:extLst>
          </p:cNvPr>
          <p:cNvSpPr>
            <a:spLocks xmlns:a="http://schemas.openxmlformats.org/drawingml/2006/main" noGrp="1"/>
          </p:cNvSpPr>
          <p:nvPr/>
        </p:nvSpPr>
        <p:spPr>
          <a:xfrm xmlns:a="http://schemas.openxmlformats.org/drawingml/2006/main">
            <a:off x="742950" y="5124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29BF8E4-C3E8-494C-BFB4-22B670FD598D}"/>
              </a:ext>
            </a:extLst>
          </p:cNvPr>
          <p:cNvSpPr>
            <a:spLocks xmlns:a="http://schemas.openxmlformats.org/drawingml/2006/main" noGrp="1"/>
          </p:cNvSpPr>
          <p:nvPr/>
        </p:nvSpPr>
        <p:spPr>
          <a:xfrm xmlns:a="http://schemas.openxmlformats.org/drawingml/2006/main">
            <a:off x="742950" y="5314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Common failure</a:t>
            </a:r>
          </a:p>
        </p:txBody>
      </p:sp>
      <p:sp>
        <p:nvSpPr>
          <p:cNvPr id="17" name="">
            <a:extLst xmlns:a="http://schemas.openxmlformats.org/drawingml/2006/main">
              <a:ext uri="{FF2B5EF4-FFF2-40B4-BE49-F238E27FC236}">
                <a16:creationId xmlns:a16="http://schemas.microsoft.com/office/drawing/2014/main" id="{504DBA20-BB4E-4098-8F4D-855E28701C36}"/>
              </a:ext>
            </a:extLst>
          </p:cNvPr>
          <p:cNvSpPr>
            <a:spLocks xmlns:a="http://schemas.openxmlformats.org/drawingml/2006/main" noGrp="1"/>
          </p:cNvSpPr>
          <p:nvPr/>
        </p:nvSpPr>
        <p:spPr>
          <a:xfrm xmlns:a="http://schemas.openxmlformats.org/drawingml/2006/main">
            <a:off x="742950" y="5695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Two images that could belong to either setup or development — the boundary between parts is not yet clear.</a:t>
            </a:r>
          </a:p>
        </p:txBody>
      </p:sp>
    </p:spTree>
    <p:extLst>
      <p:ext uri="{BB962C8B-B14F-4D97-AF65-F5344CB8AC3E}">
        <p14:creationId xmlns:p14="http://schemas.microsoft.com/office/powerpoint/2010/main" val="1603619538"/>
      </p:ext>
    </p:extLst>
  </p:cSld>
</p:sld>
</file>

<file path=ppt/slides/slide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8C297E1-2B35-479C-A875-37711F63706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29DDD2D-B721-4A0D-8420-D53251063BC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D625B89-4DB0-44E4-BA3E-15E323E87BF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07</a:t>
            </a:r>
          </a:p>
        </p:txBody>
      </p:sp>
      <p:sp>
        <p:nvSpPr>
          <p:cNvPr id="4" name="">
            <a:extLst xmlns:a="http://schemas.openxmlformats.org/drawingml/2006/main">
              <a:ext uri="{FF2B5EF4-FFF2-40B4-BE49-F238E27FC236}">
                <a16:creationId xmlns:a16="http://schemas.microsoft.com/office/drawing/2014/main" id="{F02B3153-5050-4837-B638-BA8A8806D5C8}"/>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Storyboarding as previsualisation</a:t>
            </a:r>
          </a:p>
        </p:txBody>
      </p:sp>
      <p:sp>
        <p:nvSpPr>
          <p:cNvPr id="5" name="">
            <a:extLst xmlns:a="http://schemas.openxmlformats.org/drawingml/2006/main">
              <a:ext uri="{FF2B5EF4-FFF2-40B4-BE49-F238E27FC236}">
                <a16:creationId xmlns:a16="http://schemas.microsoft.com/office/drawing/2014/main" id="{ED3DCF8B-C72D-4DD8-BE0B-CDB60140A79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storyboard answers questions before they cost you time on location.</a:t>
            </a:r>
          </a:p>
        </p:txBody>
      </p:sp>
      <p:sp>
        <p:nvSpPr>
          <p:cNvPr id="6" name="">
            <a:extLst xmlns:a="http://schemas.openxmlformats.org/drawingml/2006/main">
              <a:ext uri="{FF2B5EF4-FFF2-40B4-BE49-F238E27FC236}">
                <a16:creationId xmlns:a16="http://schemas.microsoft.com/office/drawing/2014/main" id="{237751BA-36C6-45BC-844E-17935F02A73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002B403-E7DC-4FE0-810E-EAEF08833E6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81a23645b384c58"/>
          <a:srcRect xmlns:a="http://schemas.openxmlformats.org/drawingml/2006/main" l="9881" t="0" r="9881"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7680D23D-9C47-4646-8FD9-4FDD7E35440D}"/>
              </a:ext>
            </a:extLst>
          </p:cNvPr>
          <p:cNvSpPr>
            <a:spLocks xmlns:a="http://schemas.openxmlformats.org/drawingml/2006/main" noGrp="1"/>
          </p:cNvSpPr>
          <p:nvPr/>
        </p:nvSpPr>
        <p:spPr>
          <a:xfrm xmlns:a="http://schemas.openxmlformats.org/drawingml/2006/main">
            <a:off x="533400" y="2495550"/>
            <a:ext cx="600075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89114"/>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storyboard panel is not an art object — it is a fast answer to three questions: what is in frame, how is it framed, and what happens during the shot.</a:t>
            </a:r>
          </a:p>
        </p:txBody>
      </p:sp>
      <p:sp>
        <p:nvSpPr>
          <p:cNvPr id="10" name="">
            <a:extLst xmlns:a="http://schemas.openxmlformats.org/drawingml/2006/main">
              <a:ext uri="{FF2B5EF4-FFF2-40B4-BE49-F238E27FC236}">
                <a16:creationId xmlns:a16="http://schemas.microsoft.com/office/drawing/2014/main" id="{AC912B29-9CD6-46EE-BB43-08120D7CC53F}"/>
              </a:ext>
            </a:extLst>
          </p:cNvPr>
          <p:cNvSpPr>
            <a:spLocks xmlns:a="http://schemas.openxmlformats.org/drawingml/2006/main" noGrp="1"/>
          </p:cNvSpPr>
          <p:nvPr/>
        </p:nvSpPr>
        <p:spPr>
          <a:xfrm xmlns:a="http://schemas.openxmlformats.org/drawingml/2006/main">
            <a:off x="533400" y="34861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60CA763F-3F73-4BCD-82FF-ACDC417DA9D7}"/>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842536B-2547-470E-B844-9AB68F752E13}"/>
              </a:ext>
            </a:extLst>
          </p:cNvPr>
          <p:cNvSpPr>
            <a:spLocks xmlns:a="http://schemas.openxmlformats.org/drawingml/2006/main" noGrp="1"/>
          </p:cNvSpPr>
          <p:nvPr/>
        </p:nvSpPr>
        <p:spPr>
          <a:xfrm xmlns:a="http://schemas.openxmlformats.org/drawingml/2006/main">
            <a:off x="742950" y="38862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it prevents</a:t>
            </a:r>
          </a:p>
        </p:txBody>
      </p:sp>
      <p:sp>
        <p:nvSpPr>
          <p:cNvPr id="13" name="">
            <a:extLst xmlns:a="http://schemas.openxmlformats.org/drawingml/2006/main">
              <a:ext uri="{FF2B5EF4-FFF2-40B4-BE49-F238E27FC236}">
                <a16:creationId xmlns:a16="http://schemas.microsoft.com/office/drawing/2014/main" id="{05125F8E-5DAD-421B-9C09-13BE60B864B8}"/>
              </a:ext>
            </a:extLst>
          </p:cNvPr>
          <p:cNvSpPr>
            <a:spLocks xmlns:a="http://schemas.openxmlformats.org/drawingml/2006/main" noGrp="1"/>
          </p:cNvSpPr>
          <p:nvPr/>
        </p:nvSpPr>
        <p:spPr>
          <a:xfrm xmlns:a="http://schemas.openxmlformats.org/drawingml/2006/main">
            <a:off x="742950" y="42672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Discovering on location that two consecutive shots do not actually cut together, or that a planned move has nowhere to happen.</a:t>
            </a:r>
          </a:p>
        </p:txBody>
      </p:sp>
      <p:sp>
        <p:nvSpPr>
          <p:cNvPr id="14" name="">
            <a:extLst xmlns:a="http://schemas.openxmlformats.org/drawingml/2006/main">
              <a:ext uri="{FF2B5EF4-FFF2-40B4-BE49-F238E27FC236}">
                <a16:creationId xmlns:a16="http://schemas.microsoft.com/office/drawing/2014/main" id="{7904DA47-66B8-40A4-85ED-2916C0BABADD}"/>
              </a:ext>
            </a:extLst>
          </p:cNvPr>
          <p:cNvSpPr>
            <a:spLocks xmlns:a="http://schemas.openxmlformats.org/drawingml/2006/main" noGrp="1"/>
          </p:cNvSpPr>
          <p:nvPr/>
        </p:nvSpPr>
        <p:spPr>
          <a:xfrm xmlns:a="http://schemas.openxmlformats.org/drawingml/2006/main">
            <a:off x="533400" y="46291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59C98263-FEF0-4AB3-B837-040F95838339}"/>
              </a:ext>
            </a:extLst>
          </p:cNvPr>
          <p:cNvSpPr>
            <a:spLocks xmlns:a="http://schemas.openxmlformats.org/drawingml/2006/main" noGrp="1"/>
          </p:cNvSpPr>
          <p:nvPr/>
        </p:nvSpPr>
        <p:spPr>
          <a:xfrm xmlns:a="http://schemas.openxmlformats.org/drawingml/2006/main">
            <a:off x="742950" y="4838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7ED82E2-665B-48A8-9CCF-A4CD9D6377A3}"/>
              </a:ext>
            </a:extLst>
          </p:cNvPr>
          <p:cNvSpPr>
            <a:spLocks xmlns:a="http://schemas.openxmlformats.org/drawingml/2006/main" noGrp="1"/>
          </p:cNvSpPr>
          <p:nvPr/>
        </p:nvSpPr>
        <p:spPr>
          <a:xfrm xmlns:a="http://schemas.openxmlformats.org/drawingml/2006/main">
            <a:off x="742950" y="50292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it does not need</a:t>
            </a:r>
          </a:p>
        </p:txBody>
      </p:sp>
      <p:sp>
        <p:nvSpPr>
          <p:cNvPr id="17" name="">
            <a:extLst xmlns:a="http://schemas.openxmlformats.org/drawingml/2006/main">
              <a:ext uri="{FF2B5EF4-FFF2-40B4-BE49-F238E27FC236}">
                <a16:creationId xmlns:a16="http://schemas.microsoft.com/office/drawing/2014/main" id="{52A1E6F2-7C27-43E4-A956-C45AF7B4B5AD}"/>
              </a:ext>
            </a:extLst>
          </p:cNvPr>
          <p:cNvSpPr>
            <a:spLocks xmlns:a="http://schemas.openxmlformats.org/drawingml/2006/main" noGrp="1"/>
          </p:cNvSpPr>
          <p:nvPr/>
        </p:nvSpPr>
        <p:spPr>
          <a:xfrm xmlns:a="http://schemas.openxmlformats.org/drawingml/2006/main">
            <a:off x="742950" y="54102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Drawing skill. Stick figures, arrows and one line of description are enough if the information is there.</a:t>
            </a:r>
          </a:p>
        </p:txBody>
      </p:sp>
    </p:spTree>
    <p:extLst>
      <p:ext uri="{BB962C8B-B14F-4D97-AF65-F5344CB8AC3E}">
        <p14:creationId xmlns:p14="http://schemas.microsoft.com/office/powerpoint/2010/main" val="871954731"/>
      </p:ext>
    </p:extLst>
  </p:cSld>
</p:sld>
</file>

<file path=ppt/slides/slide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9D54233-1D02-4963-A52E-087D8FC96D09}"/>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67ECCBB-3D0F-4388-A6D6-D435F470488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73E6773-B0B2-47E3-B5D3-B0B86889E54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08</a:t>
            </a:r>
          </a:p>
        </p:txBody>
      </p:sp>
      <p:sp>
        <p:nvSpPr>
          <p:cNvPr id="4" name="">
            <a:extLst xmlns:a="http://schemas.openxmlformats.org/drawingml/2006/main">
              <a:ext uri="{FF2B5EF4-FFF2-40B4-BE49-F238E27FC236}">
                <a16:creationId xmlns:a16="http://schemas.microsoft.com/office/drawing/2014/main" id="{D16CF919-7CA1-4278-AB6E-ED87BAB5D2A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Storyboard panel anatomy</a:t>
            </a:r>
          </a:p>
        </p:txBody>
      </p:sp>
      <p:sp>
        <p:nvSpPr>
          <p:cNvPr id="5" name="">
            <a:extLst xmlns:a="http://schemas.openxmlformats.org/drawingml/2006/main">
              <a:ext uri="{FF2B5EF4-FFF2-40B4-BE49-F238E27FC236}">
                <a16:creationId xmlns:a16="http://schemas.microsoft.com/office/drawing/2014/main" id="{38B1B968-35D3-4746-A6D7-9D48E53BC76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Four elements, every panel, no exceptions.</a:t>
            </a:r>
          </a:p>
        </p:txBody>
      </p:sp>
      <p:sp>
        <p:nvSpPr>
          <p:cNvPr id="6" name="">
            <a:extLst xmlns:a="http://schemas.openxmlformats.org/drawingml/2006/main">
              <a:ext uri="{FF2B5EF4-FFF2-40B4-BE49-F238E27FC236}">
                <a16:creationId xmlns:a16="http://schemas.microsoft.com/office/drawing/2014/main" id="{81742EF8-3091-4476-879F-51AFEC8712F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0A152DF-B2C4-4F6E-92E6-6498D349A21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EADA28FA-C42A-491F-B010-7874B580CE4F}"/>
              </a:ext>
            </a:extLst>
          </p:cNvPr>
          <p:cNvSpPr>
            <a:spLocks xmlns:a="http://schemas.openxmlformats.org/drawingml/2006/main" noGrp="1"/>
          </p:cNvSpPr>
          <p:nvPr/>
        </p:nvSpPr>
        <p:spPr>
          <a:xfrm xmlns:a="http://schemas.openxmlformats.org/drawingml/2006/main">
            <a:off x="723900" y="2552700"/>
            <a:ext cx="2476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Element</a:t>
            </a:r>
          </a:p>
        </p:txBody>
      </p:sp>
      <p:sp>
        <p:nvSpPr>
          <p:cNvPr id="9" name="">
            <a:extLst xmlns:a="http://schemas.openxmlformats.org/drawingml/2006/main">
              <a:ext uri="{FF2B5EF4-FFF2-40B4-BE49-F238E27FC236}">
                <a16:creationId xmlns:a16="http://schemas.microsoft.com/office/drawing/2014/main" id="{DD1244B4-F545-4762-AAC1-404D1C313299}"/>
              </a:ext>
            </a:extLst>
          </p:cNvPr>
          <p:cNvSpPr>
            <a:spLocks xmlns:a="http://schemas.openxmlformats.org/drawingml/2006/main" noGrp="1"/>
          </p:cNvSpPr>
          <p:nvPr/>
        </p:nvSpPr>
        <p:spPr>
          <a:xfrm xmlns:a="http://schemas.openxmlformats.org/drawingml/2006/main">
            <a:off x="3810000" y="2552700"/>
            <a:ext cx="6667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What it carries</a:t>
            </a:r>
          </a:p>
        </p:txBody>
      </p:sp>
      <p:sp>
        <p:nvSpPr>
          <p:cNvPr id="10" name="">
            <a:extLst xmlns:a="http://schemas.openxmlformats.org/drawingml/2006/main">
              <a:ext uri="{FF2B5EF4-FFF2-40B4-BE49-F238E27FC236}">
                <a16:creationId xmlns:a16="http://schemas.microsoft.com/office/drawing/2014/main" id="{7F2647BA-93DA-454A-B5F6-343CF68C8B44}"/>
              </a:ext>
            </a:extLst>
          </p:cNvPr>
          <p:cNvSpPr>
            <a:spLocks xmlns:a="http://schemas.openxmlformats.org/drawingml/2006/main" noGrp="1"/>
          </p:cNvSpPr>
          <p:nvPr/>
        </p:nvSpPr>
        <p:spPr>
          <a:xfrm xmlns:a="http://schemas.openxmlformats.org/drawingml/2006/main">
            <a:off x="723900" y="2914650"/>
            <a:ext cx="103822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EB2DC72-FAB8-48D8-AA2D-759EA5AC77B4}"/>
              </a:ext>
            </a:extLst>
          </p:cNvPr>
          <p:cNvSpPr>
            <a:spLocks xmlns:a="http://schemas.openxmlformats.org/drawingml/2006/main" noGrp="1"/>
          </p:cNvSpPr>
          <p:nvPr/>
        </p:nvSpPr>
        <p:spPr>
          <a:xfrm xmlns:a="http://schemas.openxmlformats.org/drawingml/2006/main">
            <a:off x="723900" y="3200400"/>
            <a:ext cx="2857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Frame</a:t>
            </a:r>
          </a:p>
        </p:txBody>
      </p:sp>
      <p:sp>
        <p:nvSpPr>
          <p:cNvPr id="12" name="">
            <a:extLst xmlns:a="http://schemas.openxmlformats.org/drawingml/2006/main">
              <a:ext uri="{FF2B5EF4-FFF2-40B4-BE49-F238E27FC236}">
                <a16:creationId xmlns:a16="http://schemas.microsoft.com/office/drawing/2014/main" id="{871541DC-023F-4FD4-9076-959B23248ADD}"/>
              </a:ext>
            </a:extLst>
          </p:cNvPr>
          <p:cNvSpPr>
            <a:spLocks xmlns:a="http://schemas.openxmlformats.org/drawingml/2006/main" noGrp="1"/>
          </p:cNvSpPr>
          <p:nvPr/>
        </p:nvSpPr>
        <p:spPr>
          <a:xfrm xmlns:a="http://schemas.openxmlformats.org/drawingml/2006/main">
            <a:off x="3810000" y="3200400"/>
            <a:ext cx="6667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A rectangle showing the composition — subject position, horizon, foreground</a:t>
            </a:r>
          </a:p>
        </p:txBody>
      </p:sp>
      <p:sp>
        <p:nvSpPr>
          <p:cNvPr id="13" name="">
            <a:extLst xmlns:a="http://schemas.openxmlformats.org/drawingml/2006/main">
              <a:ext uri="{FF2B5EF4-FFF2-40B4-BE49-F238E27FC236}">
                <a16:creationId xmlns:a16="http://schemas.microsoft.com/office/drawing/2014/main" id="{CF02751A-239E-469A-914E-0C027843E916}"/>
              </a:ext>
            </a:extLst>
          </p:cNvPr>
          <p:cNvSpPr>
            <a:spLocks xmlns:a="http://schemas.openxmlformats.org/drawingml/2006/main" noGrp="1"/>
          </p:cNvSpPr>
          <p:nvPr/>
        </p:nvSpPr>
        <p:spPr>
          <a:xfrm xmlns:a="http://schemas.openxmlformats.org/drawingml/2006/main">
            <a:off x="723900" y="37147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310C414-8738-4323-9F02-391815FAAC6A}"/>
              </a:ext>
            </a:extLst>
          </p:cNvPr>
          <p:cNvSpPr>
            <a:spLocks xmlns:a="http://schemas.openxmlformats.org/drawingml/2006/main" noGrp="1"/>
          </p:cNvSpPr>
          <p:nvPr/>
        </p:nvSpPr>
        <p:spPr>
          <a:xfrm xmlns:a="http://schemas.openxmlformats.org/drawingml/2006/main">
            <a:off x="723900" y="3905250"/>
            <a:ext cx="2857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Movement arrow</a:t>
            </a:r>
          </a:p>
        </p:txBody>
      </p:sp>
      <p:sp>
        <p:nvSpPr>
          <p:cNvPr id="15" name="">
            <a:extLst xmlns:a="http://schemas.openxmlformats.org/drawingml/2006/main">
              <a:ext uri="{FF2B5EF4-FFF2-40B4-BE49-F238E27FC236}">
                <a16:creationId xmlns:a16="http://schemas.microsoft.com/office/drawing/2014/main" id="{CEDA781F-E590-40AC-9A03-044E9C46FAAB}"/>
              </a:ext>
            </a:extLst>
          </p:cNvPr>
          <p:cNvSpPr>
            <a:spLocks xmlns:a="http://schemas.openxmlformats.org/drawingml/2006/main" noGrp="1"/>
          </p:cNvSpPr>
          <p:nvPr/>
        </p:nvSpPr>
        <p:spPr>
          <a:xfrm xmlns:a="http://schemas.openxmlformats.org/drawingml/2006/main">
            <a:off x="3810000" y="3905250"/>
            <a:ext cx="6667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A line showing camera movement or subject movement inside the frame</a:t>
            </a:r>
          </a:p>
        </p:txBody>
      </p:sp>
      <p:sp>
        <p:nvSpPr>
          <p:cNvPr id="16" name="">
            <a:extLst xmlns:a="http://schemas.openxmlformats.org/drawingml/2006/main">
              <a:ext uri="{FF2B5EF4-FFF2-40B4-BE49-F238E27FC236}">
                <a16:creationId xmlns:a16="http://schemas.microsoft.com/office/drawing/2014/main" id="{68D93897-E1C3-4BC0-8DA6-61FC5BF6C1AE}"/>
              </a:ext>
            </a:extLst>
          </p:cNvPr>
          <p:cNvSpPr>
            <a:spLocks xmlns:a="http://schemas.openxmlformats.org/drawingml/2006/main" noGrp="1"/>
          </p:cNvSpPr>
          <p:nvPr/>
        </p:nvSpPr>
        <p:spPr>
          <a:xfrm xmlns:a="http://schemas.openxmlformats.org/drawingml/2006/main">
            <a:off x="723900" y="441960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A58FC54D-8A38-46A4-A3D8-D7CF18C50ADA}"/>
              </a:ext>
            </a:extLst>
          </p:cNvPr>
          <p:cNvSpPr>
            <a:spLocks xmlns:a="http://schemas.openxmlformats.org/drawingml/2006/main" noGrp="1"/>
          </p:cNvSpPr>
          <p:nvPr/>
        </p:nvSpPr>
        <p:spPr>
          <a:xfrm xmlns:a="http://schemas.openxmlformats.org/drawingml/2006/main">
            <a:off x="723900" y="4610100"/>
            <a:ext cx="2857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Shot number</a:t>
            </a:r>
          </a:p>
        </p:txBody>
      </p:sp>
      <p:sp>
        <p:nvSpPr>
          <p:cNvPr id="18" name="">
            <a:extLst xmlns:a="http://schemas.openxmlformats.org/drawingml/2006/main">
              <a:ext uri="{FF2B5EF4-FFF2-40B4-BE49-F238E27FC236}">
                <a16:creationId xmlns:a16="http://schemas.microsoft.com/office/drawing/2014/main" id="{7A28C5B4-1815-4A27-848F-D756088CF808}"/>
              </a:ext>
            </a:extLst>
          </p:cNvPr>
          <p:cNvSpPr>
            <a:spLocks xmlns:a="http://schemas.openxmlformats.org/drawingml/2006/main" noGrp="1"/>
          </p:cNvSpPr>
          <p:nvPr/>
        </p:nvSpPr>
        <p:spPr>
          <a:xfrm xmlns:a="http://schemas.openxmlformats.org/drawingml/2006/main">
            <a:off x="3810000" y="4610100"/>
            <a:ext cx="6667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Matches the shot list row this panel will become</a:t>
            </a:r>
          </a:p>
        </p:txBody>
      </p:sp>
      <p:sp>
        <p:nvSpPr>
          <p:cNvPr id="19" name="">
            <a:extLst xmlns:a="http://schemas.openxmlformats.org/drawingml/2006/main">
              <a:ext uri="{FF2B5EF4-FFF2-40B4-BE49-F238E27FC236}">
                <a16:creationId xmlns:a16="http://schemas.microsoft.com/office/drawing/2014/main" id="{C5801B50-F6F3-43CC-8410-0340D26FBE6F}"/>
              </a:ext>
            </a:extLst>
          </p:cNvPr>
          <p:cNvSpPr>
            <a:spLocks xmlns:a="http://schemas.openxmlformats.org/drawingml/2006/main" noGrp="1"/>
          </p:cNvSpPr>
          <p:nvPr/>
        </p:nvSpPr>
        <p:spPr>
          <a:xfrm xmlns:a="http://schemas.openxmlformats.org/drawingml/2006/main">
            <a:off x="723900" y="51244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EACD3D69-795D-4DCA-9CDC-46C54AAAD283}"/>
              </a:ext>
            </a:extLst>
          </p:cNvPr>
          <p:cNvSpPr>
            <a:spLocks xmlns:a="http://schemas.openxmlformats.org/drawingml/2006/main" noGrp="1"/>
          </p:cNvSpPr>
          <p:nvPr/>
        </p:nvSpPr>
        <p:spPr>
          <a:xfrm xmlns:a="http://schemas.openxmlformats.org/drawingml/2006/main">
            <a:off x="723900" y="5314950"/>
            <a:ext cx="2857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Caption</a:t>
            </a:r>
          </a:p>
        </p:txBody>
      </p:sp>
      <p:sp>
        <p:nvSpPr>
          <p:cNvPr id="21" name="">
            <a:extLst xmlns:a="http://schemas.openxmlformats.org/drawingml/2006/main">
              <a:ext uri="{FF2B5EF4-FFF2-40B4-BE49-F238E27FC236}">
                <a16:creationId xmlns:a16="http://schemas.microsoft.com/office/drawing/2014/main" id="{EFA56D5A-FCAB-4432-B17B-2EC87F638EAE}"/>
              </a:ext>
            </a:extLst>
          </p:cNvPr>
          <p:cNvSpPr>
            <a:spLocks xmlns:a="http://schemas.openxmlformats.org/drawingml/2006/main" noGrp="1"/>
          </p:cNvSpPr>
          <p:nvPr/>
        </p:nvSpPr>
        <p:spPr>
          <a:xfrm xmlns:a="http://schemas.openxmlformats.org/drawingml/2006/main">
            <a:off x="3810000" y="5314950"/>
            <a:ext cx="6667500" cy="419100"/>
          </a:xfrm>
          <a:prstGeom xmlns:a="http://schemas.openxmlformats.org/drawingml/2006/main" prst="roundRect">
            <a:avLst>
              <a:gd name="adj" fmla="val 2727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One line: the action, and any sound or dialogue cue</a:t>
            </a:r>
          </a:p>
        </p:txBody>
      </p:sp>
      <p:sp>
        <p:nvSpPr>
          <p:cNvPr id="22" name="">
            <a:extLst xmlns:a="http://schemas.openxmlformats.org/drawingml/2006/main">
              <a:ext uri="{FF2B5EF4-FFF2-40B4-BE49-F238E27FC236}">
                <a16:creationId xmlns:a16="http://schemas.microsoft.com/office/drawing/2014/main" id="{B9409D4E-371F-4633-92D4-15422687DAF1}"/>
              </a:ext>
            </a:extLst>
          </p:cNvPr>
          <p:cNvSpPr>
            <a:spLocks xmlns:a="http://schemas.openxmlformats.org/drawingml/2006/main" noGrp="1"/>
          </p:cNvSpPr>
          <p:nvPr/>
        </p:nvSpPr>
        <p:spPr>
          <a:xfrm xmlns:a="http://schemas.openxmlformats.org/drawingml/2006/main">
            <a:off x="723900" y="582930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373204858"/>
      </p:ext>
    </p:extLst>
  </p:cSld>
</p:sld>
</file>

<file path=ppt/slides/slide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1DE71CB-DE65-4697-9B76-5622B929AADE}"/>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342C94E-C754-4428-8FB6-4221616269F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749141A-5752-4546-8689-0AB64AA60AC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09</a:t>
            </a:r>
          </a:p>
        </p:txBody>
      </p:sp>
      <p:sp>
        <p:nvSpPr>
          <p:cNvPr id="4" name="">
            <a:extLst xmlns:a="http://schemas.openxmlformats.org/drawingml/2006/main">
              <a:ext uri="{FF2B5EF4-FFF2-40B4-BE49-F238E27FC236}">
                <a16:creationId xmlns:a16="http://schemas.microsoft.com/office/drawing/2014/main" id="{09DE427F-9E40-4D5B-94A3-1EBDCED2922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From storyboard to shot list</a:t>
            </a:r>
          </a:p>
        </p:txBody>
      </p:sp>
      <p:sp>
        <p:nvSpPr>
          <p:cNvPr id="5" name="">
            <a:extLst xmlns:a="http://schemas.openxmlformats.org/drawingml/2006/main">
              <a:ext uri="{FF2B5EF4-FFF2-40B4-BE49-F238E27FC236}">
                <a16:creationId xmlns:a16="http://schemas.microsoft.com/office/drawing/2014/main" id="{26C5C31B-7356-441A-A5A0-6BB226D0AAE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storyboard is what you imagine; the shot list is what you schedule.</a:t>
            </a:r>
          </a:p>
        </p:txBody>
      </p:sp>
      <p:sp>
        <p:nvSpPr>
          <p:cNvPr id="6" name="">
            <a:extLst xmlns:a="http://schemas.openxmlformats.org/drawingml/2006/main">
              <a:ext uri="{FF2B5EF4-FFF2-40B4-BE49-F238E27FC236}">
                <a16:creationId xmlns:a16="http://schemas.microsoft.com/office/drawing/2014/main" id="{BF675CFA-22D5-4107-BE80-4F38B1A39E8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776365E-2870-4975-A97F-38C34980421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B9D4CDA-581F-49D6-B346-D4833E15EF93}"/>
              </a:ext>
            </a:extLst>
          </p:cNvPr>
          <p:cNvSpPr>
            <a:spLocks xmlns:a="http://schemas.openxmlformats.org/drawingml/2006/main" noGrp="1"/>
          </p:cNvSpPr>
          <p:nvPr/>
        </p:nvSpPr>
        <p:spPr>
          <a:xfrm xmlns:a="http://schemas.openxmlformats.org/drawingml/2006/main">
            <a:off x="533400" y="2495550"/>
            <a:ext cx="1038225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Every panel becomes one row. The storyboard's arrows and captions expand into the shot list's movement, duration and location columns — information a panel implies, a shot list must state.</a:t>
            </a:r>
          </a:p>
        </p:txBody>
      </p:sp>
      <p:sp>
        <p:nvSpPr>
          <p:cNvPr id="9" name="">
            <a:extLst xmlns:a="http://schemas.openxmlformats.org/drawingml/2006/main">
              <a:ext uri="{FF2B5EF4-FFF2-40B4-BE49-F238E27FC236}">
                <a16:creationId xmlns:a16="http://schemas.microsoft.com/office/drawing/2014/main" id="{291FBA8E-74B2-4FBF-B4A9-C55B1E07C14E}"/>
              </a:ext>
            </a:extLst>
          </p:cNvPr>
          <p:cNvSpPr>
            <a:spLocks xmlns:a="http://schemas.openxmlformats.org/drawingml/2006/main" noGrp="1"/>
          </p:cNvSpPr>
          <p:nvPr/>
        </p:nvSpPr>
        <p:spPr>
          <a:xfrm xmlns:a="http://schemas.openxmlformats.org/drawingml/2006/main">
            <a:off x="533400"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A124A099-76C8-482C-8EE1-3215EBA19202}"/>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704E376-B601-47F6-9B0D-FB675D2250DC}"/>
              </a:ext>
            </a:extLst>
          </p:cNvPr>
          <p:cNvSpPr>
            <a:spLocks xmlns:a="http://schemas.openxmlformats.org/drawingml/2006/main" noGrp="1"/>
          </p:cNvSpPr>
          <p:nvPr/>
        </p:nvSpPr>
        <p:spPr>
          <a:xfrm xmlns:a="http://schemas.openxmlformats.org/drawingml/2006/main">
            <a:off x="742950"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Storyboard answers</a:t>
            </a:r>
          </a:p>
        </p:txBody>
      </p:sp>
      <p:sp>
        <p:nvSpPr>
          <p:cNvPr id="12" name="">
            <a:extLst xmlns:a="http://schemas.openxmlformats.org/drawingml/2006/main">
              <a:ext uri="{FF2B5EF4-FFF2-40B4-BE49-F238E27FC236}">
                <a16:creationId xmlns:a16="http://schemas.microsoft.com/office/drawing/2014/main" id="{380FD923-7D98-4807-8DB8-46C8EEF0F209}"/>
              </a:ext>
            </a:extLst>
          </p:cNvPr>
          <p:cNvSpPr>
            <a:spLocks xmlns:a="http://schemas.openxmlformats.org/drawingml/2006/main" noGrp="1"/>
          </p:cNvSpPr>
          <p:nvPr/>
        </p:nvSpPr>
        <p:spPr>
          <a:xfrm xmlns:a="http://schemas.openxmlformats.org/drawingml/2006/main">
            <a:off x="742950"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What is in frame, and roughly what happens — built for quick review and revision.</a:t>
            </a:r>
          </a:p>
        </p:txBody>
      </p:sp>
      <p:sp>
        <p:nvSpPr>
          <p:cNvPr id="13" name="">
            <a:extLst xmlns:a="http://schemas.openxmlformats.org/drawingml/2006/main">
              <a:ext uri="{FF2B5EF4-FFF2-40B4-BE49-F238E27FC236}">
                <a16:creationId xmlns:a16="http://schemas.microsoft.com/office/drawing/2014/main" id="{2CBFE108-8C8E-41F1-8981-D74E032BCD43}"/>
              </a:ext>
            </a:extLst>
          </p:cNvPr>
          <p:cNvSpPr>
            <a:spLocks xmlns:a="http://schemas.openxmlformats.org/drawingml/2006/main" noGrp="1"/>
          </p:cNvSpPr>
          <p:nvPr/>
        </p:nvSpPr>
        <p:spPr>
          <a:xfrm xmlns:a="http://schemas.openxmlformats.org/drawingml/2006/main">
            <a:off x="6372225"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5618DE34-3409-48D2-84BF-D85D1EBE78CA}"/>
              </a:ext>
            </a:extLst>
          </p:cNvPr>
          <p:cNvSpPr>
            <a:spLocks xmlns:a="http://schemas.openxmlformats.org/drawingml/2006/main" noGrp="1"/>
          </p:cNvSpPr>
          <p:nvPr/>
        </p:nvSpPr>
        <p:spPr>
          <a:xfrm xmlns:a="http://schemas.openxmlformats.org/drawingml/2006/main">
            <a:off x="6581775"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58F9103-44DB-4933-B44C-4EE22C07B2BF}"/>
              </a:ext>
            </a:extLst>
          </p:cNvPr>
          <p:cNvSpPr>
            <a:spLocks xmlns:a="http://schemas.openxmlformats.org/drawingml/2006/main" noGrp="1"/>
          </p:cNvSpPr>
          <p:nvPr/>
        </p:nvSpPr>
        <p:spPr>
          <a:xfrm xmlns:a="http://schemas.openxmlformats.org/drawingml/2006/main">
            <a:off x="6581775"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Shot list answers</a:t>
            </a:r>
          </a:p>
        </p:txBody>
      </p:sp>
      <p:sp>
        <p:nvSpPr>
          <p:cNvPr id="16" name="">
            <a:extLst xmlns:a="http://schemas.openxmlformats.org/drawingml/2006/main">
              <a:ext uri="{FF2B5EF4-FFF2-40B4-BE49-F238E27FC236}">
                <a16:creationId xmlns:a16="http://schemas.microsoft.com/office/drawing/2014/main" id="{572A7602-49FF-44E4-8DD2-A4B7D655C40C}"/>
              </a:ext>
            </a:extLst>
          </p:cNvPr>
          <p:cNvSpPr>
            <a:spLocks xmlns:a="http://schemas.openxmlformats.org/drawingml/2006/main" noGrp="1"/>
          </p:cNvSpPr>
          <p:nvPr/>
        </p:nvSpPr>
        <p:spPr>
          <a:xfrm xmlns:a="http://schemas.openxmlformats.org/drawingml/2006/main">
            <a:off x="6581775"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How long it takes, where it happens, and in what order — built for scheduling a day.</a:t>
            </a:r>
          </a:p>
        </p:txBody>
      </p:sp>
    </p:spTree>
    <p:extLst>
      <p:ext uri="{BB962C8B-B14F-4D97-AF65-F5344CB8AC3E}">
        <p14:creationId xmlns:p14="http://schemas.microsoft.com/office/powerpoint/2010/main" val="1082774340"/>
      </p:ext>
    </p:extLst>
  </p:cSld>
</p:sld>
</file>

<file path=ppt/slides/slide1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DED47AAA-219B-4C4B-B426-0C5F86FBCE6C}"/>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6E43A5C-C7A4-4A8E-8ECB-2E383003890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67910CE-1494-4841-9C99-DCEB50A94AC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10</a:t>
            </a:r>
          </a:p>
        </p:txBody>
      </p:sp>
      <p:sp>
        <p:nvSpPr>
          <p:cNvPr id="4" name="">
            <a:extLst xmlns:a="http://schemas.openxmlformats.org/drawingml/2006/main">
              <a:ext uri="{FF2B5EF4-FFF2-40B4-BE49-F238E27FC236}">
                <a16:creationId xmlns:a16="http://schemas.microsoft.com/office/drawing/2014/main" id="{EA4CC18C-6500-41B3-B840-25FC5DEC65E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Shot list anatomy</a:t>
            </a:r>
          </a:p>
        </p:txBody>
      </p:sp>
      <p:sp>
        <p:nvSpPr>
          <p:cNvPr id="5" name="">
            <a:extLst xmlns:a="http://schemas.openxmlformats.org/drawingml/2006/main">
              <a:ext uri="{FF2B5EF4-FFF2-40B4-BE49-F238E27FC236}">
                <a16:creationId xmlns:a16="http://schemas.microsoft.com/office/drawing/2014/main" id="{55B6B5F5-2122-4964-8633-5CFE4698ED0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columns a usable shot list needs — no fewer.</a:t>
            </a:r>
          </a:p>
        </p:txBody>
      </p:sp>
      <p:sp>
        <p:nvSpPr>
          <p:cNvPr id="6" name="">
            <a:extLst xmlns:a="http://schemas.openxmlformats.org/drawingml/2006/main">
              <a:ext uri="{FF2B5EF4-FFF2-40B4-BE49-F238E27FC236}">
                <a16:creationId xmlns:a16="http://schemas.microsoft.com/office/drawing/2014/main" id="{D393E001-B4EE-458E-9CC2-BDE5F378B6E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CCA9914-0FB0-427D-9E3E-CD4D28736F3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39E5F53-4954-4F30-8AB8-DC89C82AE69C}"/>
              </a:ext>
            </a:extLst>
          </p:cNvPr>
          <p:cNvSpPr>
            <a:spLocks xmlns:a="http://schemas.openxmlformats.org/drawingml/2006/main" noGrp="1"/>
          </p:cNvSpPr>
          <p:nvPr/>
        </p:nvSpPr>
        <p:spPr>
          <a:xfrm xmlns:a="http://schemas.openxmlformats.org/drawingml/2006/main">
            <a:off x="723900" y="2552700"/>
            <a:ext cx="28575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44515C"/>
                </a:solidFill>
                <a:latin typeface="Aptos"/>
                <a:ea typeface="Aptos"/>
                <a:cs typeface="Aptos"/>
              </a:defRPr>
            </a:pPr>
            <a:r>
              <a:rPr sz="1200" b="1">
                <a:solidFill>
                  <a:srgbClr val="44515C"/>
                </a:solidFill>
                <a:latin typeface="Aptos"/>
                <a:ea typeface="Aptos"/>
                <a:cs typeface="Aptos"/>
              </a:rPr>
              <a:t>Column</a:t>
            </a:r>
          </a:p>
        </p:txBody>
      </p:sp>
      <p:sp>
        <p:nvSpPr>
          <p:cNvPr id="9" name="">
            <a:extLst xmlns:a="http://schemas.openxmlformats.org/drawingml/2006/main">
              <a:ext uri="{FF2B5EF4-FFF2-40B4-BE49-F238E27FC236}">
                <a16:creationId xmlns:a16="http://schemas.microsoft.com/office/drawing/2014/main" id="{14E37C86-40D4-4EEC-91F4-017B82FCB25E}"/>
              </a:ext>
            </a:extLst>
          </p:cNvPr>
          <p:cNvSpPr>
            <a:spLocks xmlns:a="http://schemas.openxmlformats.org/drawingml/2006/main" noGrp="1"/>
          </p:cNvSpPr>
          <p:nvPr/>
        </p:nvSpPr>
        <p:spPr>
          <a:xfrm xmlns:a="http://schemas.openxmlformats.org/drawingml/2006/main">
            <a:off x="4381500" y="2552700"/>
            <a:ext cx="59055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44515C"/>
                </a:solidFill>
                <a:latin typeface="Aptos"/>
                <a:ea typeface="Aptos"/>
                <a:cs typeface="Aptos"/>
              </a:defRPr>
            </a:pPr>
            <a:r>
              <a:rPr sz="1200" b="1">
                <a:solidFill>
                  <a:srgbClr val="44515C"/>
                </a:solidFill>
                <a:latin typeface="Aptos"/>
                <a:ea typeface="Aptos"/>
                <a:cs typeface="Aptos"/>
              </a:rPr>
              <a:t>Example entry</a:t>
            </a:r>
          </a:p>
        </p:txBody>
      </p:sp>
      <p:sp>
        <p:nvSpPr>
          <p:cNvPr id="10" name="">
            <a:extLst xmlns:a="http://schemas.openxmlformats.org/drawingml/2006/main">
              <a:ext uri="{FF2B5EF4-FFF2-40B4-BE49-F238E27FC236}">
                <a16:creationId xmlns:a16="http://schemas.microsoft.com/office/drawing/2014/main" id="{659BC1A7-802F-4E18-9497-1BCD3C40DA6A}"/>
              </a:ext>
            </a:extLst>
          </p:cNvPr>
          <p:cNvSpPr>
            <a:spLocks xmlns:a="http://schemas.openxmlformats.org/drawingml/2006/main" noGrp="1"/>
          </p:cNvSpPr>
          <p:nvPr/>
        </p:nvSpPr>
        <p:spPr>
          <a:xfrm xmlns:a="http://schemas.openxmlformats.org/drawingml/2006/main">
            <a:off x="723900" y="2857500"/>
            <a:ext cx="103822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55A79CC-B9A9-4F81-875B-48EF55F2376C}"/>
              </a:ext>
            </a:extLst>
          </p:cNvPr>
          <p:cNvSpPr>
            <a:spLocks xmlns:a="http://schemas.openxmlformats.org/drawingml/2006/main" noGrp="1"/>
          </p:cNvSpPr>
          <p:nvPr/>
        </p:nvSpPr>
        <p:spPr>
          <a:xfrm xmlns:a="http://schemas.openxmlformats.org/drawingml/2006/main">
            <a:off x="723900" y="31432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a:t>
            </a:r>
          </a:p>
        </p:txBody>
      </p:sp>
      <p:sp>
        <p:nvSpPr>
          <p:cNvPr id="12" name="">
            <a:extLst xmlns:a="http://schemas.openxmlformats.org/drawingml/2006/main">
              <a:ext uri="{FF2B5EF4-FFF2-40B4-BE49-F238E27FC236}">
                <a16:creationId xmlns:a16="http://schemas.microsoft.com/office/drawing/2014/main" id="{171CA26F-A9EB-4D99-9954-CC874B482507}"/>
              </a:ext>
            </a:extLst>
          </p:cNvPr>
          <p:cNvSpPr>
            <a:spLocks xmlns:a="http://schemas.openxmlformats.org/drawingml/2006/main" noGrp="1"/>
          </p:cNvSpPr>
          <p:nvPr/>
        </p:nvSpPr>
        <p:spPr>
          <a:xfrm xmlns:a="http://schemas.openxmlformats.org/drawingml/2006/main">
            <a:off x="4381500" y="3143250"/>
            <a:ext cx="6000750" cy="304800"/>
          </a:xfrm>
          <a:prstGeom xmlns:a="http://schemas.openxmlformats.org/drawingml/2006/main" prst="roundRect">
            <a:avLst>
              <a:gd name="adj" fmla="val 37500"/>
            </a:avLst>
          </a:prstGeom>
          <a:noFill xmlns:a="http://schemas.openxmlformats.org/drawingml/2006/main"/>
          <a:ln xmlns:a="http://schemas.openxmlformats.org/drawingml/2006/main" w="0">
            <a:noFill/>
            <a:prstDash val="solid"/>
          </a:ln>
        </p:spPr>
        <p:txBody>
          <a:bodyPr xmlns:a="http://schemas.openxmlformats.org/drawingml/2006/main">
            <a:normAutofit fontScale="7116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3</a:t>
            </a:r>
          </a:p>
        </p:txBody>
      </p:sp>
      <p:sp>
        <p:nvSpPr>
          <p:cNvPr id="13" name="">
            <a:extLst xmlns:a="http://schemas.openxmlformats.org/drawingml/2006/main">
              <a:ext uri="{FF2B5EF4-FFF2-40B4-BE49-F238E27FC236}">
                <a16:creationId xmlns:a16="http://schemas.microsoft.com/office/drawing/2014/main" id="{EB782A05-719B-42C1-BF97-19AC15510538}"/>
              </a:ext>
            </a:extLst>
          </p:cNvPr>
          <p:cNvSpPr>
            <a:spLocks xmlns:a="http://schemas.openxmlformats.org/drawingml/2006/main" noGrp="1"/>
          </p:cNvSpPr>
          <p:nvPr/>
        </p:nvSpPr>
        <p:spPr>
          <a:xfrm xmlns:a="http://schemas.openxmlformats.org/drawingml/2006/main">
            <a:off x="723900" y="35242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ECAFBB7-7170-46B3-877A-344840286D45}"/>
              </a:ext>
            </a:extLst>
          </p:cNvPr>
          <p:cNvSpPr>
            <a:spLocks xmlns:a="http://schemas.openxmlformats.org/drawingml/2006/main" noGrp="1"/>
          </p:cNvSpPr>
          <p:nvPr/>
        </p:nvSpPr>
        <p:spPr>
          <a:xfrm xmlns:a="http://schemas.openxmlformats.org/drawingml/2006/main">
            <a:off x="723900" y="36004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Description</a:t>
            </a:r>
          </a:p>
        </p:txBody>
      </p:sp>
      <p:sp>
        <p:nvSpPr>
          <p:cNvPr id="15" name="">
            <a:extLst xmlns:a="http://schemas.openxmlformats.org/drawingml/2006/main">
              <a:ext uri="{FF2B5EF4-FFF2-40B4-BE49-F238E27FC236}">
                <a16:creationId xmlns:a16="http://schemas.microsoft.com/office/drawing/2014/main" id="{92EB6054-1D62-46AE-9D12-38C9A523A4E3}"/>
              </a:ext>
            </a:extLst>
          </p:cNvPr>
          <p:cNvSpPr>
            <a:spLocks xmlns:a="http://schemas.openxmlformats.org/drawingml/2006/main" noGrp="1"/>
          </p:cNvSpPr>
          <p:nvPr/>
        </p:nvSpPr>
        <p:spPr>
          <a:xfrm xmlns:a="http://schemas.openxmlformats.org/drawingml/2006/main">
            <a:off x="4381500" y="3600450"/>
            <a:ext cx="6000750" cy="304800"/>
          </a:xfrm>
          <a:prstGeom xmlns:a="http://schemas.openxmlformats.org/drawingml/2006/main" prst="roundRect">
            <a:avLst>
              <a:gd name="adj" fmla="val 37500"/>
            </a:avLst>
          </a:prstGeom>
          <a:noFill xmlns:a="http://schemas.openxmlformats.org/drawingml/2006/main"/>
          <a:ln xmlns:a="http://schemas.openxmlformats.org/drawingml/2006/main" w="0">
            <a:noFill/>
            <a:prstDash val="solid"/>
          </a:ln>
        </p:spPr>
        <p:txBody>
          <a:bodyPr xmlns:a="http://schemas.openxmlformats.org/drawingml/2006/main">
            <a:normAutofit fontScale="7116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Commuter looks up and notices the stranger again</a:t>
            </a:r>
          </a:p>
        </p:txBody>
      </p:sp>
      <p:sp>
        <p:nvSpPr>
          <p:cNvPr id="16" name="">
            <a:extLst xmlns:a="http://schemas.openxmlformats.org/drawingml/2006/main">
              <a:ext uri="{FF2B5EF4-FFF2-40B4-BE49-F238E27FC236}">
                <a16:creationId xmlns:a16="http://schemas.microsoft.com/office/drawing/2014/main" id="{E2CA6B5F-6AD3-4CF4-BE9C-1EAB4F49992F}"/>
              </a:ext>
            </a:extLst>
          </p:cNvPr>
          <p:cNvSpPr>
            <a:spLocks xmlns:a="http://schemas.openxmlformats.org/drawingml/2006/main" noGrp="1"/>
          </p:cNvSpPr>
          <p:nvPr/>
        </p:nvSpPr>
        <p:spPr>
          <a:xfrm xmlns:a="http://schemas.openxmlformats.org/drawingml/2006/main">
            <a:off x="723900" y="39814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8D945753-6A49-42B7-A0FD-93606056F67D}"/>
              </a:ext>
            </a:extLst>
          </p:cNvPr>
          <p:cNvSpPr>
            <a:spLocks xmlns:a="http://schemas.openxmlformats.org/drawingml/2006/main" noGrp="1"/>
          </p:cNvSpPr>
          <p:nvPr/>
        </p:nvSpPr>
        <p:spPr>
          <a:xfrm xmlns:a="http://schemas.openxmlformats.org/drawingml/2006/main">
            <a:off x="723900" y="40576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Size</a:t>
            </a:r>
          </a:p>
        </p:txBody>
      </p:sp>
      <p:sp>
        <p:nvSpPr>
          <p:cNvPr id="18" name="">
            <a:extLst xmlns:a="http://schemas.openxmlformats.org/drawingml/2006/main">
              <a:ext uri="{FF2B5EF4-FFF2-40B4-BE49-F238E27FC236}">
                <a16:creationId xmlns:a16="http://schemas.microsoft.com/office/drawing/2014/main" id="{4A6937A5-DCF4-4690-96DF-B96B86750CAA}"/>
              </a:ext>
            </a:extLst>
          </p:cNvPr>
          <p:cNvSpPr>
            <a:spLocks xmlns:a="http://schemas.openxmlformats.org/drawingml/2006/main" noGrp="1"/>
          </p:cNvSpPr>
          <p:nvPr/>
        </p:nvSpPr>
        <p:spPr>
          <a:xfrm xmlns:a="http://schemas.openxmlformats.org/drawingml/2006/main">
            <a:off x="4381500" y="4057650"/>
            <a:ext cx="6000750" cy="304800"/>
          </a:xfrm>
          <a:prstGeom xmlns:a="http://schemas.openxmlformats.org/drawingml/2006/main" prst="roundRect">
            <a:avLst>
              <a:gd name="adj" fmla="val 37500"/>
            </a:avLst>
          </a:prstGeom>
          <a:noFill xmlns:a="http://schemas.openxmlformats.org/drawingml/2006/main"/>
          <a:ln xmlns:a="http://schemas.openxmlformats.org/drawingml/2006/main" w="0">
            <a:noFill/>
            <a:prstDash val="solid"/>
          </a:ln>
        </p:spPr>
        <p:txBody>
          <a:bodyPr xmlns:a="http://schemas.openxmlformats.org/drawingml/2006/main">
            <a:normAutofit fontScale="7116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Medium close-up</a:t>
            </a:r>
          </a:p>
        </p:txBody>
      </p:sp>
      <p:sp>
        <p:nvSpPr>
          <p:cNvPr id="19" name="">
            <a:extLst xmlns:a="http://schemas.openxmlformats.org/drawingml/2006/main">
              <a:ext uri="{FF2B5EF4-FFF2-40B4-BE49-F238E27FC236}">
                <a16:creationId xmlns:a16="http://schemas.microsoft.com/office/drawing/2014/main" id="{3F00DC32-CE72-40E4-9BEC-22DB60C50E89}"/>
              </a:ext>
            </a:extLst>
          </p:cNvPr>
          <p:cNvSpPr>
            <a:spLocks xmlns:a="http://schemas.openxmlformats.org/drawingml/2006/main" noGrp="1"/>
          </p:cNvSpPr>
          <p:nvPr/>
        </p:nvSpPr>
        <p:spPr>
          <a:xfrm xmlns:a="http://schemas.openxmlformats.org/drawingml/2006/main">
            <a:off x="723900" y="44386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8ECB65A6-E189-4328-B1E0-73899FC7DE6A}"/>
              </a:ext>
            </a:extLst>
          </p:cNvPr>
          <p:cNvSpPr>
            <a:spLocks xmlns:a="http://schemas.openxmlformats.org/drawingml/2006/main" noGrp="1"/>
          </p:cNvSpPr>
          <p:nvPr/>
        </p:nvSpPr>
        <p:spPr>
          <a:xfrm xmlns:a="http://schemas.openxmlformats.org/drawingml/2006/main">
            <a:off x="723900" y="45148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Movement</a:t>
            </a:r>
          </a:p>
        </p:txBody>
      </p:sp>
      <p:sp>
        <p:nvSpPr>
          <p:cNvPr id="21" name="">
            <a:extLst xmlns:a="http://schemas.openxmlformats.org/drawingml/2006/main">
              <a:ext uri="{FF2B5EF4-FFF2-40B4-BE49-F238E27FC236}">
                <a16:creationId xmlns:a16="http://schemas.microsoft.com/office/drawing/2014/main" id="{563B3D0D-A91B-4AD7-A1B5-1D2195875012}"/>
              </a:ext>
            </a:extLst>
          </p:cNvPr>
          <p:cNvSpPr>
            <a:spLocks xmlns:a="http://schemas.openxmlformats.org/drawingml/2006/main" noGrp="1"/>
          </p:cNvSpPr>
          <p:nvPr/>
        </p:nvSpPr>
        <p:spPr>
          <a:xfrm xmlns:a="http://schemas.openxmlformats.org/drawingml/2006/main">
            <a:off x="4381500" y="4514850"/>
            <a:ext cx="6000750" cy="304800"/>
          </a:xfrm>
          <a:prstGeom xmlns:a="http://schemas.openxmlformats.org/drawingml/2006/main" prst="roundRect">
            <a:avLst>
              <a:gd name="adj" fmla="val 37500"/>
            </a:avLst>
          </a:prstGeom>
          <a:noFill xmlns:a="http://schemas.openxmlformats.org/drawingml/2006/main"/>
          <a:ln xmlns:a="http://schemas.openxmlformats.org/drawingml/2006/main" w="0">
            <a:noFill/>
            <a:prstDash val="solid"/>
          </a:ln>
        </p:spPr>
        <p:txBody>
          <a:bodyPr xmlns:a="http://schemas.openxmlformats.org/drawingml/2006/main">
            <a:normAutofit fontScale="7116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Static, locked off</a:t>
            </a:r>
          </a:p>
        </p:txBody>
      </p:sp>
      <p:sp>
        <p:nvSpPr>
          <p:cNvPr id="22" name="">
            <a:extLst xmlns:a="http://schemas.openxmlformats.org/drawingml/2006/main">
              <a:ext uri="{FF2B5EF4-FFF2-40B4-BE49-F238E27FC236}">
                <a16:creationId xmlns:a16="http://schemas.microsoft.com/office/drawing/2014/main" id="{217201B1-B352-4359-9E8E-5B85DF46381D}"/>
              </a:ext>
            </a:extLst>
          </p:cNvPr>
          <p:cNvSpPr>
            <a:spLocks xmlns:a="http://schemas.openxmlformats.org/drawingml/2006/main" noGrp="1"/>
          </p:cNvSpPr>
          <p:nvPr/>
        </p:nvSpPr>
        <p:spPr>
          <a:xfrm xmlns:a="http://schemas.openxmlformats.org/drawingml/2006/main">
            <a:off x="723900" y="48958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33E6B52-1856-41BE-AB85-DADB365BEEA4}"/>
              </a:ext>
            </a:extLst>
          </p:cNvPr>
          <p:cNvSpPr>
            <a:spLocks xmlns:a="http://schemas.openxmlformats.org/drawingml/2006/main" noGrp="1"/>
          </p:cNvSpPr>
          <p:nvPr/>
        </p:nvSpPr>
        <p:spPr>
          <a:xfrm xmlns:a="http://schemas.openxmlformats.org/drawingml/2006/main">
            <a:off x="723900" y="49720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Location</a:t>
            </a:r>
          </a:p>
        </p:txBody>
      </p:sp>
      <p:sp>
        <p:nvSpPr>
          <p:cNvPr id="24" name="">
            <a:extLst xmlns:a="http://schemas.openxmlformats.org/drawingml/2006/main">
              <a:ext uri="{FF2B5EF4-FFF2-40B4-BE49-F238E27FC236}">
                <a16:creationId xmlns:a16="http://schemas.microsoft.com/office/drawing/2014/main" id="{DB0515BB-3075-4B81-B05D-2255280D90B8}"/>
              </a:ext>
            </a:extLst>
          </p:cNvPr>
          <p:cNvSpPr>
            <a:spLocks xmlns:a="http://schemas.openxmlformats.org/drawingml/2006/main" noGrp="1"/>
          </p:cNvSpPr>
          <p:nvPr/>
        </p:nvSpPr>
        <p:spPr>
          <a:xfrm xmlns:a="http://schemas.openxmlformats.org/drawingml/2006/main">
            <a:off x="4381500" y="4972050"/>
            <a:ext cx="6000750" cy="304800"/>
          </a:xfrm>
          <a:prstGeom xmlns:a="http://schemas.openxmlformats.org/drawingml/2006/main" prst="roundRect">
            <a:avLst>
              <a:gd name="adj" fmla="val 37500"/>
            </a:avLst>
          </a:prstGeom>
          <a:noFill xmlns:a="http://schemas.openxmlformats.org/drawingml/2006/main"/>
          <a:ln xmlns:a="http://schemas.openxmlformats.org/drawingml/2006/main" w="0">
            <a:noFill/>
            <a:prstDash val="solid"/>
          </a:ln>
        </p:spPr>
        <p:txBody>
          <a:bodyPr xmlns:a="http://schemas.openxmlformats.org/drawingml/2006/main">
            <a:normAutofit fontScale="7116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Platform, east end, 8:10am light</a:t>
            </a:r>
          </a:p>
        </p:txBody>
      </p:sp>
      <p:sp>
        <p:nvSpPr>
          <p:cNvPr id="25" name="">
            <a:extLst xmlns:a="http://schemas.openxmlformats.org/drawingml/2006/main">
              <a:ext uri="{FF2B5EF4-FFF2-40B4-BE49-F238E27FC236}">
                <a16:creationId xmlns:a16="http://schemas.microsoft.com/office/drawing/2014/main" id="{3A19491C-AECF-46E5-971F-73CE170881F8}"/>
              </a:ext>
            </a:extLst>
          </p:cNvPr>
          <p:cNvSpPr>
            <a:spLocks xmlns:a="http://schemas.openxmlformats.org/drawingml/2006/main" noGrp="1"/>
          </p:cNvSpPr>
          <p:nvPr/>
        </p:nvSpPr>
        <p:spPr>
          <a:xfrm xmlns:a="http://schemas.openxmlformats.org/drawingml/2006/main">
            <a:off x="723900" y="53530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6C74A3F2-6FEF-4555-AD75-DE443973C936}"/>
              </a:ext>
            </a:extLst>
          </p:cNvPr>
          <p:cNvSpPr>
            <a:spLocks xmlns:a="http://schemas.openxmlformats.org/drawingml/2006/main" noGrp="1"/>
          </p:cNvSpPr>
          <p:nvPr/>
        </p:nvSpPr>
        <p:spPr>
          <a:xfrm xmlns:a="http://schemas.openxmlformats.org/drawingml/2006/main">
            <a:off x="723900" y="542925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Est. duration</a:t>
            </a:r>
          </a:p>
        </p:txBody>
      </p:sp>
      <p:sp>
        <p:nvSpPr>
          <p:cNvPr id="27" name="">
            <a:extLst xmlns:a="http://schemas.openxmlformats.org/drawingml/2006/main">
              <a:ext uri="{FF2B5EF4-FFF2-40B4-BE49-F238E27FC236}">
                <a16:creationId xmlns:a16="http://schemas.microsoft.com/office/drawing/2014/main" id="{A724B662-8F48-4C09-90EA-AF6549A51D3E}"/>
              </a:ext>
            </a:extLst>
          </p:cNvPr>
          <p:cNvSpPr>
            <a:spLocks xmlns:a="http://schemas.openxmlformats.org/drawingml/2006/main" noGrp="1"/>
          </p:cNvSpPr>
          <p:nvPr/>
        </p:nvSpPr>
        <p:spPr>
          <a:xfrm xmlns:a="http://schemas.openxmlformats.org/drawingml/2006/main">
            <a:off x="4381500" y="5429250"/>
            <a:ext cx="6000750" cy="304800"/>
          </a:xfrm>
          <a:prstGeom xmlns:a="http://schemas.openxmlformats.org/drawingml/2006/main" prst="roundRect">
            <a:avLst>
              <a:gd name="adj" fmla="val 37500"/>
            </a:avLst>
          </a:prstGeom>
          <a:noFill xmlns:a="http://schemas.openxmlformats.org/drawingml/2006/main"/>
          <a:ln xmlns:a="http://schemas.openxmlformats.org/drawingml/2006/main" w="0">
            <a:noFill/>
            <a:prstDash val="solid"/>
          </a:ln>
        </p:spPr>
        <p:txBody>
          <a:bodyPr xmlns:a="http://schemas.openxmlformats.org/drawingml/2006/main">
            <a:normAutofit fontScale="7116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4 min setup, 3 takes</a:t>
            </a:r>
          </a:p>
        </p:txBody>
      </p:sp>
      <p:sp>
        <p:nvSpPr>
          <p:cNvPr id="28" name="">
            <a:extLst xmlns:a="http://schemas.openxmlformats.org/drawingml/2006/main">
              <a:ext uri="{FF2B5EF4-FFF2-40B4-BE49-F238E27FC236}">
                <a16:creationId xmlns:a16="http://schemas.microsoft.com/office/drawing/2014/main" id="{E70F392E-BE3D-4C0B-8BFE-D92AE890CEE1}"/>
              </a:ext>
            </a:extLst>
          </p:cNvPr>
          <p:cNvSpPr>
            <a:spLocks xmlns:a="http://schemas.openxmlformats.org/drawingml/2006/main" noGrp="1"/>
          </p:cNvSpPr>
          <p:nvPr/>
        </p:nvSpPr>
        <p:spPr>
          <a:xfrm xmlns:a="http://schemas.openxmlformats.org/drawingml/2006/main">
            <a:off x="723900" y="5810250"/>
            <a:ext cx="103822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2072834004"/>
      </p:ext>
    </p:extLst>
  </p:cSld>
</p:sld>
</file>

<file path=ppt/slides/slide1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78528EDE-E83D-496D-AB87-BF2BC4ADD36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0ADE062-B67C-4070-B5F4-B6888AECC11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F67AD6C-3939-44EA-BE62-A48560C38A0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11</a:t>
            </a:r>
          </a:p>
        </p:txBody>
      </p:sp>
      <p:sp>
        <p:nvSpPr>
          <p:cNvPr id="4" name="">
            <a:extLst xmlns:a="http://schemas.openxmlformats.org/drawingml/2006/main">
              <a:ext uri="{FF2B5EF4-FFF2-40B4-BE49-F238E27FC236}">
                <a16:creationId xmlns:a16="http://schemas.microsoft.com/office/drawing/2014/main" id="{8E37E2AE-F8D6-49EB-A72D-D258E099C6B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Shot sizes, as a shared vocabulary</a:t>
            </a:r>
          </a:p>
        </p:txBody>
      </p:sp>
      <p:sp>
        <p:nvSpPr>
          <p:cNvPr id="5" name="">
            <a:extLst xmlns:a="http://schemas.openxmlformats.org/drawingml/2006/main">
              <a:ext uri="{FF2B5EF4-FFF2-40B4-BE49-F238E27FC236}">
                <a16:creationId xmlns:a16="http://schemas.microsoft.com/office/drawing/2014/main" id="{FFEAB751-FDCD-4283-9FC6-F04B81C3CD7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shot list is only useful if everyone reads “medium close-up” the same way.</a:t>
            </a:r>
          </a:p>
        </p:txBody>
      </p:sp>
      <p:sp>
        <p:nvSpPr>
          <p:cNvPr id="6" name="">
            <a:extLst xmlns:a="http://schemas.openxmlformats.org/drawingml/2006/main">
              <a:ext uri="{FF2B5EF4-FFF2-40B4-BE49-F238E27FC236}">
                <a16:creationId xmlns:a16="http://schemas.microsoft.com/office/drawing/2014/main" id="{F6E22C76-436E-42AD-98C3-DBFABAC7601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F28EC5F-F6B3-4E35-954A-5447BFDA4A2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15092CC-7F3C-41B7-B55F-70B951D51F33}"/>
              </a:ext>
            </a:extLst>
          </p:cNvPr>
          <p:cNvSpPr>
            <a:spLocks xmlns:a="http://schemas.openxmlformats.org/drawingml/2006/main" noGrp="1"/>
          </p:cNvSpPr>
          <p:nvPr/>
        </p:nvSpPr>
        <p:spPr>
          <a:xfrm xmlns:a="http://schemas.openxmlformats.org/drawingml/2006/main">
            <a:off x="628650" y="2762250"/>
            <a:ext cx="3333750" cy="1524000"/>
          </a:xfrm>
          <a:prstGeom xmlns:a="http://schemas.openxmlformats.org/drawingml/2006/main" prst="roundRect">
            <a:avLst>
              <a:gd name="adj" fmla="val 7500"/>
            </a:avLst>
          </a:prstGeom>
          <a:solidFill xmlns:a="http://schemas.openxmlformats.org/drawingml/2006/main">
            <a:srgbClr val="F1DFC0"/>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AE04B7AC-21B9-4151-8A84-8F1E924032A2}"/>
              </a:ext>
            </a:extLst>
          </p:cNvPr>
          <p:cNvSpPr>
            <a:spLocks xmlns:a="http://schemas.openxmlformats.org/drawingml/2006/main" noGrp="1"/>
          </p:cNvSpPr>
          <p:nvPr/>
        </p:nvSpPr>
        <p:spPr>
          <a:xfrm xmlns:a="http://schemas.openxmlformats.org/drawingml/2006/main">
            <a:off x="800100" y="2895600"/>
            <a:ext cx="1905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EWS</a:t>
            </a:r>
          </a:p>
        </p:txBody>
      </p:sp>
      <p:sp>
        <p:nvSpPr>
          <p:cNvPr id="10" name="">
            <a:extLst xmlns:a="http://schemas.openxmlformats.org/drawingml/2006/main">
              <a:ext uri="{FF2B5EF4-FFF2-40B4-BE49-F238E27FC236}">
                <a16:creationId xmlns:a16="http://schemas.microsoft.com/office/drawing/2014/main" id="{6B3E80A5-0196-4FA8-9AC5-AA6828DB246E}"/>
              </a:ext>
            </a:extLst>
          </p:cNvPr>
          <p:cNvSpPr>
            <a:spLocks xmlns:a="http://schemas.openxmlformats.org/drawingml/2006/main" noGrp="1"/>
          </p:cNvSpPr>
          <p:nvPr/>
        </p:nvSpPr>
        <p:spPr>
          <a:xfrm xmlns:a="http://schemas.openxmlformats.org/drawingml/2006/main">
            <a:off x="800100" y="3238500"/>
            <a:ext cx="29908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8805"/>
          </a:bodyPr>
          <a:lstStyle xmlns:a="http://schemas.openxmlformats.org/drawingml/2006/main"/>
          <a:p xmlns:a="http://schemas.openxmlformats.org/drawingml/2006/main">
            <a:pPr algn="l">
              <a:defRPr sz="1200" b="1">
                <a:solidFill>
                  <a:srgbClr val="C7831A"/>
                </a:solidFill>
                <a:latin typeface="Aptos"/>
                <a:ea typeface="Aptos"/>
                <a:cs typeface="Aptos"/>
              </a:defRPr>
            </a:pPr>
            <a:r>
              <a:rPr sz="1200" b="1">
                <a:solidFill>
                  <a:srgbClr val="C7831A"/>
                </a:solidFill>
                <a:latin typeface="Aptos"/>
                <a:ea typeface="Aptos"/>
                <a:cs typeface="Aptos"/>
              </a:rPr>
              <a:t>Extreme wide</a:t>
            </a:r>
          </a:p>
        </p:txBody>
      </p:sp>
      <p:sp>
        <p:nvSpPr>
          <p:cNvPr id="11" name="">
            <a:extLst xmlns:a="http://schemas.openxmlformats.org/drawingml/2006/main">
              <a:ext uri="{FF2B5EF4-FFF2-40B4-BE49-F238E27FC236}">
                <a16:creationId xmlns:a16="http://schemas.microsoft.com/office/drawing/2014/main" id="{92663D99-3D1C-476C-BD83-74F8D35928DB}"/>
              </a:ext>
            </a:extLst>
          </p:cNvPr>
          <p:cNvSpPr>
            <a:spLocks xmlns:a="http://schemas.openxmlformats.org/drawingml/2006/main" noGrp="1"/>
          </p:cNvSpPr>
          <p:nvPr/>
        </p:nvSpPr>
        <p:spPr>
          <a:xfrm xmlns:a="http://schemas.openxmlformats.org/drawingml/2006/main">
            <a:off x="800100" y="3562350"/>
            <a:ext cx="29908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Establishes scale and place</a:t>
            </a:r>
          </a:p>
        </p:txBody>
      </p:sp>
      <p:sp>
        <p:nvSpPr>
          <p:cNvPr id="12" name="">
            <a:extLst xmlns:a="http://schemas.openxmlformats.org/drawingml/2006/main">
              <a:ext uri="{FF2B5EF4-FFF2-40B4-BE49-F238E27FC236}">
                <a16:creationId xmlns:a16="http://schemas.microsoft.com/office/drawing/2014/main" id="{D38B2AAB-252F-4129-A14B-EACCC0943765}"/>
              </a:ext>
            </a:extLst>
          </p:cNvPr>
          <p:cNvSpPr>
            <a:spLocks xmlns:a="http://schemas.openxmlformats.org/drawingml/2006/main" noGrp="1"/>
          </p:cNvSpPr>
          <p:nvPr/>
        </p:nvSpPr>
        <p:spPr>
          <a:xfrm xmlns:a="http://schemas.openxmlformats.org/drawingml/2006/main">
            <a:off x="4248150" y="2762250"/>
            <a:ext cx="3333750" cy="1524000"/>
          </a:xfrm>
          <a:prstGeom xmlns:a="http://schemas.openxmlformats.org/drawingml/2006/main" prst="roundRect">
            <a:avLst>
              <a:gd name="adj" fmla="val 7500"/>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BDBF3319-DF14-4B1B-A4E0-9AFDDEA90432}"/>
              </a:ext>
            </a:extLst>
          </p:cNvPr>
          <p:cNvSpPr>
            <a:spLocks xmlns:a="http://schemas.openxmlformats.org/drawingml/2006/main" noGrp="1"/>
          </p:cNvSpPr>
          <p:nvPr/>
        </p:nvSpPr>
        <p:spPr>
          <a:xfrm xmlns:a="http://schemas.openxmlformats.org/drawingml/2006/main">
            <a:off x="4419600" y="2895600"/>
            <a:ext cx="1905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WS</a:t>
            </a:r>
          </a:p>
        </p:txBody>
      </p:sp>
      <p:sp>
        <p:nvSpPr>
          <p:cNvPr id="14" name="">
            <a:extLst xmlns:a="http://schemas.openxmlformats.org/drawingml/2006/main">
              <a:ext uri="{FF2B5EF4-FFF2-40B4-BE49-F238E27FC236}">
                <a16:creationId xmlns:a16="http://schemas.microsoft.com/office/drawing/2014/main" id="{0E6BC5AC-B2A1-4999-985E-05FBEA7B7603}"/>
              </a:ext>
            </a:extLst>
          </p:cNvPr>
          <p:cNvSpPr>
            <a:spLocks xmlns:a="http://schemas.openxmlformats.org/drawingml/2006/main" noGrp="1"/>
          </p:cNvSpPr>
          <p:nvPr/>
        </p:nvSpPr>
        <p:spPr>
          <a:xfrm xmlns:a="http://schemas.openxmlformats.org/drawingml/2006/main">
            <a:off x="4419600" y="3238500"/>
            <a:ext cx="29908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8805"/>
          </a:bodyPr>
          <a:lstStyle xmlns:a="http://schemas.openxmlformats.org/drawingml/2006/main"/>
          <a:p xmlns:a="http://schemas.openxmlformats.org/drawingml/2006/main">
            <a:pPr algn="l">
              <a:defRPr sz="1200" b="1">
                <a:solidFill>
                  <a:srgbClr val="C7831A"/>
                </a:solidFill>
                <a:latin typeface="Aptos"/>
                <a:ea typeface="Aptos"/>
                <a:cs typeface="Aptos"/>
              </a:defRPr>
            </a:pPr>
            <a:r>
              <a:rPr sz="1200" b="1">
                <a:solidFill>
                  <a:srgbClr val="C7831A"/>
                </a:solidFill>
                <a:latin typeface="Aptos"/>
                <a:ea typeface="Aptos"/>
                <a:cs typeface="Aptos"/>
              </a:rPr>
              <a:t>Wide</a:t>
            </a:r>
          </a:p>
        </p:txBody>
      </p:sp>
      <p:sp>
        <p:nvSpPr>
          <p:cNvPr id="15" name="">
            <a:extLst xmlns:a="http://schemas.openxmlformats.org/drawingml/2006/main">
              <a:ext uri="{FF2B5EF4-FFF2-40B4-BE49-F238E27FC236}">
                <a16:creationId xmlns:a16="http://schemas.microsoft.com/office/drawing/2014/main" id="{9A2BF993-4E4B-405E-AE6B-01050F66F6DD}"/>
              </a:ext>
            </a:extLst>
          </p:cNvPr>
          <p:cNvSpPr>
            <a:spLocks xmlns:a="http://schemas.openxmlformats.org/drawingml/2006/main" noGrp="1"/>
          </p:cNvSpPr>
          <p:nvPr/>
        </p:nvSpPr>
        <p:spPr>
          <a:xfrm xmlns:a="http://schemas.openxmlformats.org/drawingml/2006/main">
            <a:off x="4419600" y="3562350"/>
            <a:ext cx="29908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Full subject, room to move</a:t>
            </a:r>
          </a:p>
        </p:txBody>
      </p:sp>
      <p:sp>
        <p:nvSpPr>
          <p:cNvPr id="16" name="">
            <a:extLst xmlns:a="http://schemas.openxmlformats.org/drawingml/2006/main">
              <a:ext uri="{FF2B5EF4-FFF2-40B4-BE49-F238E27FC236}">
                <a16:creationId xmlns:a16="http://schemas.microsoft.com/office/drawing/2014/main" id="{36EC6332-CDF1-4185-9DD6-4BF1885BB882}"/>
              </a:ext>
            </a:extLst>
          </p:cNvPr>
          <p:cNvSpPr>
            <a:spLocks xmlns:a="http://schemas.openxmlformats.org/drawingml/2006/main" noGrp="1"/>
          </p:cNvSpPr>
          <p:nvPr/>
        </p:nvSpPr>
        <p:spPr>
          <a:xfrm xmlns:a="http://schemas.openxmlformats.org/drawingml/2006/main">
            <a:off x="7867650" y="2762250"/>
            <a:ext cx="3333750" cy="1524000"/>
          </a:xfrm>
          <a:prstGeom xmlns:a="http://schemas.openxmlformats.org/drawingml/2006/main" prst="roundRect">
            <a:avLst>
              <a:gd name="adj" fmla="val 7500"/>
            </a:avLst>
          </a:prstGeom>
          <a:solidFill xmlns:a="http://schemas.openxmlformats.org/drawingml/2006/main">
            <a:srgbClr val="F1DFC0"/>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AA89185D-6E2F-48BE-8B18-0537C6DE3A35}"/>
              </a:ext>
            </a:extLst>
          </p:cNvPr>
          <p:cNvSpPr>
            <a:spLocks xmlns:a="http://schemas.openxmlformats.org/drawingml/2006/main" noGrp="1"/>
          </p:cNvSpPr>
          <p:nvPr/>
        </p:nvSpPr>
        <p:spPr>
          <a:xfrm xmlns:a="http://schemas.openxmlformats.org/drawingml/2006/main">
            <a:off x="8039100" y="2895600"/>
            <a:ext cx="1905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MS</a:t>
            </a:r>
          </a:p>
        </p:txBody>
      </p:sp>
      <p:sp>
        <p:nvSpPr>
          <p:cNvPr id="18" name="">
            <a:extLst xmlns:a="http://schemas.openxmlformats.org/drawingml/2006/main">
              <a:ext uri="{FF2B5EF4-FFF2-40B4-BE49-F238E27FC236}">
                <a16:creationId xmlns:a16="http://schemas.microsoft.com/office/drawing/2014/main" id="{722C69DD-E171-4177-88B6-65E2926DA92F}"/>
              </a:ext>
            </a:extLst>
          </p:cNvPr>
          <p:cNvSpPr>
            <a:spLocks xmlns:a="http://schemas.openxmlformats.org/drawingml/2006/main" noGrp="1"/>
          </p:cNvSpPr>
          <p:nvPr/>
        </p:nvSpPr>
        <p:spPr>
          <a:xfrm xmlns:a="http://schemas.openxmlformats.org/drawingml/2006/main">
            <a:off x="8039100" y="3238500"/>
            <a:ext cx="29908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8805"/>
          </a:bodyPr>
          <a:lstStyle xmlns:a="http://schemas.openxmlformats.org/drawingml/2006/main"/>
          <a:p xmlns:a="http://schemas.openxmlformats.org/drawingml/2006/main">
            <a:pPr algn="l">
              <a:defRPr sz="1200" b="1">
                <a:solidFill>
                  <a:srgbClr val="C7831A"/>
                </a:solidFill>
                <a:latin typeface="Aptos"/>
                <a:ea typeface="Aptos"/>
                <a:cs typeface="Aptos"/>
              </a:defRPr>
            </a:pPr>
            <a:r>
              <a:rPr sz="1200" b="1">
                <a:solidFill>
                  <a:srgbClr val="C7831A"/>
                </a:solidFill>
                <a:latin typeface="Aptos"/>
                <a:ea typeface="Aptos"/>
                <a:cs typeface="Aptos"/>
              </a:rPr>
              <a:t>Medium</a:t>
            </a:r>
          </a:p>
        </p:txBody>
      </p:sp>
      <p:sp>
        <p:nvSpPr>
          <p:cNvPr id="19" name="">
            <a:extLst xmlns:a="http://schemas.openxmlformats.org/drawingml/2006/main">
              <a:ext uri="{FF2B5EF4-FFF2-40B4-BE49-F238E27FC236}">
                <a16:creationId xmlns:a16="http://schemas.microsoft.com/office/drawing/2014/main" id="{F86E1E86-BB19-4EED-8F8A-C847A13592C1}"/>
              </a:ext>
            </a:extLst>
          </p:cNvPr>
          <p:cNvSpPr>
            <a:spLocks xmlns:a="http://schemas.openxmlformats.org/drawingml/2006/main" noGrp="1"/>
          </p:cNvSpPr>
          <p:nvPr/>
        </p:nvSpPr>
        <p:spPr>
          <a:xfrm xmlns:a="http://schemas.openxmlformats.org/drawingml/2006/main">
            <a:off x="8039100" y="3562350"/>
            <a:ext cx="29908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Waist up, conversational</a:t>
            </a:r>
          </a:p>
        </p:txBody>
      </p:sp>
      <p:sp>
        <p:nvSpPr>
          <p:cNvPr id="20" name="">
            <a:extLst xmlns:a="http://schemas.openxmlformats.org/drawingml/2006/main">
              <a:ext uri="{FF2B5EF4-FFF2-40B4-BE49-F238E27FC236}">
                <a16:creationId xmlns:a16="http://schemas.microsoft.com/office/drawing/2014/main" id="{1063EDA2-01FF-4D79-9B68-D9BAAA7F830A}"/>
              </a:ext>
            </a:extLst>
          </p:cNvPr>
          <p:cNvSpPr>
            <a:spLocks xmlns:a="http://schemas.openxmlformats.org/drawingml/2006/main" noGrp="1"/>
          </p:cNvSpPr>
          <p:nvPr/>
        </p:nvSpPr>
        <p:spPr>
          <a:xfrm xmlns:a="http://schemas.openxmlformats.org/drawingml/2006/main">
            <a:off x="628650" y="4476750"/>
            <a:ext cx="3333750" cy="1524000"/>
          </a:xfrm>
          <a:prstGeom xmlns:a="http://schemas.openxmlformats.org/drawingml/2006/main" prst="roundRect">
            <a:avLst>
              <a:gd name="adj" fmla="val 7500"/>
            </a:avLst>
          </a:prstGeom>
          <a:solidFill xmlns:a="http://schemas.openxmlformats.org/drawingml/2006/main">
            <a:srgbClr val="FFFFFF"/>
          </a:solidFill>
          <a:ln xmlns:a="http://schemas.openxmlformats.org/drawingml/2006/main" w="9525">
            <a:solidFill>
              <a:srgbClr val="D9D0C2"/>
            </a:solidFill>
            <a:prstDash val="solid"/>
          </a:ln>
        </p:spPr>
      </p:sp>
      <p:sp>
        <p:nvSpPr>
          <p:cNvPr id="21" name="">
            <a:extLst xmlns:a="http://schemas.openxmlformats.org/drawingml/2006/main">
              <a:ext uri="{FF2B5EF4-FFF2-40B4-BE49-F238E27FC236}">
                <a16:creationId xmlns:a16="http://schemas.microsoft.com/office/drawing/2014/main" id="{5A8F1C50-678E-4F39-9CCC-34DB5C60B433}"/>
              </a:ext>
            </a:extLst>
          </p:cNvPr>
          <p:cNvSpPr>
            <a:spLocks xmlns:a="http://schemas.openxmlformats.org/drawingml/2006/main" noGrp="1"/>
          </p:cNvSpPr>
          <p:nvPr/>
        </p:nvSpPr>
        <p:spPr>
          <a:xfrm xmlns:a="http://schemas.openxmlformats.org/drawingml/2006/main">
            <a:off x="800100" y="4610100"/>
            <a:ext cx="1905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MCU</a:t>
            </a:r>
          </a:p>
        </p:txBody>
      </p:sp>
      <p:sp>
        <p:nvSpPr>
          <p:cNvPr id="22" name="">
            <a:extLst xmlns:a="http://schemas.openxmlformats.org/drawingml/2006/main">
              <a:ext uri="{FF2B5EF4-FFF2-40B4-BE49-F238E27FC236}">
                <a16:creationId xmlns:a16="http://schemas.microsoft.com/office/drawing/2014/main" id="{3E22751D-E9C4-4453-8194-8A3435E017C1}"/>
              </a:ext>
            </a:extLst>
          </p:cNvPr>
          <p:cNvSpPr>
            <a:spLocks xmlns:a="http://schemas.openxmlformats.org/drawingml/2006/main" noGrp="1"/>
          </p:cNvSpPr>
          <p:nvPr/>
        </p:nvSpPr>
        <p:spPr>
          <a:xfrm xmlns:a="http://schemas.openxmlformats.org/drawingml/2006/main">
            <a:off x="800100" y="4953000"/>
            <a:ext cx="29908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8805"/>
          </a:bodyPr>
          <a:lstStyle xmlns:a="http://schemas.openxmlformats.org/drawingml/2006/main"/>
          <a:p xmlns:a="http://schemas.openxmlformats.org/drawingml/2006/main">
            <a:pPr algn="l">
              <a:defRPr sz="1200" b="1">
                <a:solidFill>
                  <a:srgbClr val="C7831A"/>
                </a:solidFill>
                <a:latin typeface="Aptos"/>
                <a:ea typeface="Aptos"/>
                <a:cs typeface="Aptos"/>
              </a:defRPr>
            </a:pPr>
            <a:r>
              <a:rPr sz="1200" b="1">
                <a:solidFill>
                  <a:srgbClr val="C7831A"/>
                </a:solidFill>
                <a:latin typeface="Aptos"/>
                <a:ea typeface="Aptos"/>
                <a:cs typeface="Aptos"/>
              </a:rPr>
              <a:t>Medium close-up</a:t>
            </a:r>
          </a:p>
        </p:txBody>
      </p:sp>
      <p:sp>
        <p:nvSpPr>
          <p:cNvPr id="23" name="">
            <a:extLst xmlns:a="http://schemas.openxmlformats.org/drawingml/2006/main">
              <a:ext uri="{FF2B5EF4-FFF2-40B4-BE49-F238E27FC236}">
                <a16:creationId xmlns:a16="http://schemas.microsoft.com/office/drawing/2014/main" id="{D00B96E7-8377-4A57-AA1B-9B31D6CC2CF5}"/>
              </a:ext>
            </a:extLst>
          </p:cNvPr>
          <p:cNvSpPr>
            <a:spLocks xmlns:a="http://schemas.openxmlformats.org/drawingml/2006/main" noGrp="1"/>
          </p:cNvSpPr>
          <p:nvPr/>
        </p:nvSpPr>
        <p:spPr>
          <a:xfrm xmlns:a="http://schemas.openxmlformats.org/drawingml/2006/main">
            <a:off x="800100" y="5276850"/>
            <a:ext cx="29908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Chest up, reads expression</a:t>
            </a:r>
          </a:p>
        </p:txBody>
      </p:sp>
      <p:sp>
        <p:nvSpPr>
          <p:cNvPr id="24" name="">
            <a:extLst xmlns:a="http://schemas.openxmlformats.org/drawingml/2006/main">
              <a:ext uri="{FF2B5EF4-FFF2-40B4-BE49-F238E27FC236}">
                <a16:creationId xmlns:a16="http://schemas.microsoft.com/office/drawing/2014/main" id="{ED2F193F-9A93-4B9E-B5E5-F756FA98F5AE}"/>
              </a:ext>
            </a:extLst>
          </p:cNvPr>
          <p:cNvSpPr>
            <a:spLocks xmlns:a="http://schemas.openxmlformats.org/drawingml/2006/main" noGrp="1"/>
          </p:cNvSpPr>
          <p:nvPr/>
        </p:nvSpPr>
        <p:spPr>
          <a:xfrm xmlns:a="http://schemas.openxmlformats.org/drawingml/2006/main">
            <a:off x="4248150" y="4476750"/>
            <a:ext cx="3333750" cy="1524000"/>
          </a:xfrm>
          <a:prstGeom xmlns:a="http://schemas.openxmlformats.org/drawingml/2006/main" prst="roundRect">
            <a:avLst>
              <a:gd name="adj" fmla="val 7500"/>
            </a:avLst>
          </a:prstGeom>
          <a:solidFill xmlns:a="http://schemas.openxmlformats.org/drawingml/2006/main">
            <a:srgbClr val="F1DFC0"/>
          </a:solidFill>
          <a:ln xmlns:a="http://schemas.openxmlformats.org/drawingml/2006/main" w="9525">
            <a:solidFill>
              <a:srgbClr val="D9D0C2"/>
            </a:solidFill>
            <a:prstDash val="solid"/>
          </a:ln>
        </p:spPr>
      </p:sp>
      <p:sp>
        <p:nvSpPr>
          <p:cNvPr id="25" name="">
            <a:extLst xmlns:a="http://schemas.openxmlformats.org/drawingml/2006/main">
              <a:ext uri="{FF2B5EF4-FFF2-40B4-BE49-F238E27FC236}">
                <a16:creationId xmlns:a16="http://schemas.microsoft.com/office/drawing/2014/main" id="{563F9D87-B3EA-4E03-ADA0-AB88A1C767B4}"/>
              </a:ext>
            </a:extLst>
          </p:cNvPr>
          <p:cNvSpPr>
            <a:spLocks xmlns:a="http://schemas.openxmlformats.org/drawingml/2006/main" noGrp="1"/>
          </p:cNvSpPr>
          <p:nvPr/>
        </p:nvSpPr>
        <p:spPr>
          <a:xfrm xmlns:a="http://schemas.openxmlformats.org/drawingml/2006/main">
            <a:off x="4419600" y="4610100"/>
            <a:ext cx="1905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CU</a:t>
            </a:r>
          </a:p>
        </p:txBody>
      </p:sp>
      <p:sp>
        <p:nvSpPr>
          <p:cNvPr id="26" name="">
            <a:extLst xmlns:a="http://schemas.openxmlformats.org/drawingml/2006/main">
              <a:ext uri="{FF2B5EF4-FFF2-40B4-BE49-F238E27FC236}">
                <a16:creationId xmlns:a16="http://schemas.microsoft.com/office/drawing/2014/main" id="{C46B1684-EE50-4C30-A9C6-0C50466435D3}"/>
              </a:ext>
            </a:extLst>
          </p:cNvPr>
          <p:cNvSpPr>
            <a:spLocks xmlns:a="http://schemas.openxmlformats.org/drawingml/2006/main" noGrp="1"/>
          </p:cNvSpPr>
          <p:nvPr/>
        </p:nvSpPr>
        <p:spPr>
          <a:xfrm xmlns:a="http://schemas.openxmlformats.org/drawingml/2006/main">
            <a:off x="4419600" y="4953000"/>
            <a:ext cx="29908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8805"/>
          </a:bodyPr>
          <a:lstStyle xmlns:a="http://schemas.openxmlformats.org/drawingml/2006/main"/>
          <a:p xmlns:a="http://schemas.openxmlformats.org/drawingml/2006/main">
            <a:pPr algn="l">
              <a:defRPr sz="1200" b="1">
                <a:solidFill>
                  <a:srgbClr val="C7831A"/>
                </a:solidFill>
                <a:latin typeface="Aptos"/>
                <a:ea typeface="Aptos"/>
                <a:cs typeface="Aptos"/>
              </a:defRPr>
            </a:pPr>
            <a:r>
              <a:rPr sz="1200" b="1">
                <a:solidFill>
                  <a:srgbClr val="C7831A"/>
                </a:solidFill>
                <a:latin typeface="Aptos"/>
                <a:ea typeface="Aptos"/>
                <a:cs typeface="Aptos"/>
              </a:rPr>
              <a:t>Close-up</a:t>
            </a:r>
          </a:p>
        </p:txBody>
      </p:sp>
      <p:sp>
        <p:nvSpPr>
          <p:cNvPr id="27" name="">
            <a:extLst xmlns:a="http://schemas.openxmlformats.org/drawingml/2006/main">
              <a:ext uri="{FF2B5EF4-FFF2-40B4-BE49-F238E27FC236}">
                <a16:creationId xmlns:a16="http://schemas.microsoft.com/office/drawing/2014/main" id="{E38E52FC-2569-4445-B134-000A09141CA9}"/>
              </a:ext>
            </a:extLst>
          </p:cNvPr>
          <p:cNvSpPr>
            <a:spLocks xmlns:a="http://schemas.openxmlformats.org/drawingml/2006/main" noGrp="1"/>
          </p:cNvSpPr>
          <p:nvPr/>
        </p:nvSpPr>
        <p:spPr>
          <a:xfrm xmlns:a="http://schemas.openxmlformats.org/drawingml/2006/main">
            <a:off x="4419600" y="5276850"/>
            <a:ext cx="29908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Face fills the frame</a:t>
            </a:r>
          </a:p>
        </p:txBody>
      </p:sp>
      <p:sp>
        <p:nvSpPr>
          <p:cNvPr id="28" name="">
            <a:extLst xmlns:a="http://schemas.openxmlformats.org/drawingml/2006/main">
              <a:ext uri="{FF2B5EF4-FFF2-40B4-BE49-F238E27FC236}">
                <a16:creationId xmlns:a16="http://schemas.microsoft.com/office/drawing/2014/main" id="{3062CC60-CCC2-4325-9C40-3DFFB24EC353}"/>
              </a:ext>
            </a:extLst>
          </p:cNvPr>
          <p:cNvSpPr>
            <a:spLocks xmlns:a="http://schemas.openxmlformats.org/drawingml/2006/main" noGrp="1"/>
          </p:cNvSpPr>
          <p:nvPr/>
        </p:nvSpPr>
        <p:spPr>
          <a:xfrm xmlns:a="http://schemas.openxmlformats.org/drawingml/2006/main">
            <a:off x="7867650" y="4476750"/>
            <a:ext cx="3333750" cy="1524000"/>
          </a:xfrm>
          <a:prstGeom xmlns:a="http://schemas.openxmlformats.org/drawingml/2006/main" prst="roundRect">
            <a:avLst>
              <a:gd name="adj" fmla="val 7500"/>
            </a:avLst>
          </a:prstGeom>
          <a:solidFill xmlns:a="http://schemas.openxmlformats.org/drawingml/2006/main">
            <a:srgbClr val="FFFFFF"/>
          </a:solidFill>
          <a:ln xmlns:a="http://schemas.openxmlformats.org/drawingml/2006/main" w="9525">
            <a:solidFill>
              <a:srgbClr val="D9D0C2"/>
            </a:solidFill>
            <a:prstDash val="solid"/>
          </a:ln>
        </p:spPr>
      </p:sp>
      <p:sp>
        <p:nvSpPr>
          <p:cNvPr id="29" name="">
            <a:extLst xmlns:a="http://schemas.openxmlformats.org/drawingml/2006/main">
              <a:ext uri="{FF2B5EF4-FFF2-40B4-BE49-F238E27FC236}">
                <a16:creationId xmlns:a16="http://schemas.microsoft.com/office/drawing/2014/main" id="{4F94191C-0DF4-4AF8-8854-951F633AE645}"/>
              </a:ext>
            </a:extLst>
          </p:cNvPr>
          <p:cNvSpPr>
            <a:spLocks xmlns:a="http://schemas.openxmlformats.org/drawingml/2006/main" noGrp="1"/>
          </p:cNvSpPr>
          <p:nvPr/>
        </p:nvSpPr>
        <p:spPr>
          <a:xfrm xmlns:a="http://schemas.openxmlformats.org/drawingml/2006/main">
            <a:off x="8039100" y="4610100"/>
            <a:ext cx="19050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0646"/>
          </a:bodyPr>
          <a:lstStyle xmlns:a="http://schemas.openxmlformats.org/drawingml/2006/main"/>
          <a:p xmlns:a="http://schemas.openxmlformats.org/drawingml/2006/main">
            <a:pPr algn="l">
              <a:defRPr sz="1650" b="1">
                <a:solidFill>
                  <a:srgbClr val="1E252B"/>
                </a:solidFill>
                <a:latin typeface="Aptos"/>
                <a:ea typeface="Aptos"/>
                <a:cs typeface="Aptos"/>
              </a:defRPr>
            </a:pPr>
            <a:r>
              <a:rPr sz="1650" b="1">
                <a:solidFill>
                  <a:srgbClr val="1E252B"/>
                </a:solidFill>
                <a:latin typeface="Aptos"/>
                <a:ea typeface="Aptos"/>
                <a:cs typeface="Aptos"/>
              </a:rPr>
              <a:t>ECU</a:t>
            </a:r>
          </a:p>
        </p:txBody>
      </p:sp>
      <p:sp>
        <p:nvSpPr>
          <p:cNvPr id="30" name="">
            <a:extLst xmlns:a="http://schemas.openxmlformats.org/drawingml/2006/main">
              <a:ext uri="{FF2B5EF4-FFF2-40B4-BE49-F238E27FC236}">
                <a16:creationId xmlns:a16="http://schemas.microsoft.com/office/drawing/2014/main" id="{61BC1E02-085F-4AF4-BB09-4FABF1DA7849}"/>
              </a:ext>
            </a:extLst>
          </p:cNvPr>
          <p:cNvSpPr>
            <a:spLocks xmlns:a="http://schemas.openxmlformats.org/drawingml/2006/main" noGrp="1"/>
          </p:cNvSpPr>
          <p:nvPr/>
        </p:nvSpPr>
        <p:spPr>
          <a:xfrm xmlns:a="http://schemas.openxmlformats.org/drawingml/2006/main">
            <a:off x="8039100" y="4953000"/>
            <a:ext cx="29908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8805"/>
          </a:bodyPr>
          <a:lstStyle xmlns:a="http://schemas.openxmlformats.org/drawingml/2006/main"/>
          <a:p xmlns:a="http://schemas.openxmlformats.org/drawingml/2006/main">
            <a:pPr algn="l">
              <a:defRPr sz="1200" b="1">
                <a:solidFill>
                  <a:srgbClr val="C7831A"/>
                </a:solidFill>
                <a:latin typeface="Aptos"/>
                <a:ea typeface="Aptos"/>
                <a:cs typeface="Aptos"/>
              </a:defRPr>
            </a:pPr>
            <a:r>
              <a:rPr sz="1200" b="1">
                <a:solidFill>
                  <a:srgbClr val="C7831A"/>
                </a:solidFill>
                <a:latin typeface="Aptos"/>
                <a:ea typeface="Aptos"/>
                <a:cs typeface="Aptos"/>
              </a:rPr>
              <a:t>Extreme close-up</a:t>
            </a:r>
          </a:p>
        </p:txBody>
      </p:sp>
      <p:sp>
        <p:nvSpPr>
          <p:cNvPr id="31" name="">
            <a:extLst xmlns:a="http://schemas.openxmlformats.org/drawingml/2006/main">
              <a:ext uri="{FF2B5EF4-FFF2-40B4-BE49-F238E27FC236}">
                <a16:creationId xmlns:a16="http://schemas.microsoft.com/office/drawing/2014/main" id="{01D8DDB9-24DC-415E-B349-C445D3E9F743}"/>
              </a:ext>
            </a:extLst>
          </p:cNvPr>
          <p:cNvSpPr>
            <a:spLocks xmlns:a="http://schemas.openxmlformats.org/drawingml/2006/main" noGrp="1"/>
          </p:cNvSpPr>
          <p:nvPr/>
        </p:nvSpPr>
        <p:spPr>
          <a:xfrm xmlns:a="http://schemas.openxmlformats.org/drawingml/2006/main">
            <a:off x="8039100" y="5276850"/>
            <a:ext cx="299085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0">
                <a:solidFill>
                  <a:srgbClr val="44515C"/>
                </a:solidFill>
                <a:latin typeface="Aptos"/>
                <a:ea typeface="Aptos"/>
                <a:cs typeface="Aptos"/>
              </a:defRPr>
            </a:pPr>
            <a:r>
              <a:rPr sz="1125" b="0">
                <a:solidFill>
                  <a:srgbClr val="44515C"/>
                </a:solidFill>
                <a:latin typeface="Aptos"/>
                <a:ea typeface="Aptos"/>
                <a:cs typeface="Aptos"/>
              </a:rPr>
              <a:t>A single detail: eyes, hands</a:t>
            </a:r>
          </a:p>
        </p:txBody>
      </p:sp>
    </p:spTree>
    <p:extLst>
      <p:ext uri="{BB962C8B-B14F-4D97-AF65-F5344CB8AC3E}">
        <p14:creationId xmlns:p14="http://schemas.microsoft.com/office/powerpoint/2010/main" val="1912393877"/>
      </p:ext>
    </p:extLst>
  </p:cSld>
</p:sld>
</file>

<file path=ppt/slides/slide1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97855A1-6EDA-498A-991C-1A710D02D9F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E4D8C61-B4DD-4B95-A9A3-D140C73CFCF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8EA5DA5-3A2D-4714-A53B-460AD2E07F2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12</a:t>
            </a:r>
          </a:p>
        </p:txBody>
      </p:sp>
      <p:sp>
        <p:nvSpPr>
          <p:cNvPr id="4" name="">
            <a:extLst xmlns:a="http://schemas.openxmlformats.org/drawingml/2006/main">
              <a:ext uri="{FF2B5EF4-FFF2-40B4-BE49-F238E27FC236}">
                <a16:creationId xmlns:a16="http://schemas.microsoft.com/office/drawing/2014/main" id="{0629FE1C-561A-4D60-9006-9E7725BD0FB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coverage principle</a:t>
            </a:r>
          </a:p>
        </p:txBody>
      </p:sp>
      <p:sp>
        <p:nvSpPr>
          <p:cNvPr id="5" name="">
            <a:extLst xmlns:a="http://schemas.openxmlformats.org/drawingml/2006/main">
              <a:ext uri="{FF2B5EF4-FFF2-40B4-BE49-F238E27FC236}">
                <a16:creationId xmlns:a16="http://schemas.microsoft.com/office/drawing/2014/main" id="{95849CAB-C91A-427C-B308-89BC603201A9}"/>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Shoot more angles of a moment than you think you need.</a:t>
            </a:r>
          </a:p>
        </p:txBody>
      </p:sp>
      <p:sp>
        <p:nvSpPr>
          <p:cNvPr id="6" name="">
            <a:extLst xmlns:a="http://schemas.openxmlformats.org/drawingml/2006/main">
              <a:ext uri="{FF2B5EF4-FFF2-40B4-BE49-F238E27FC236}">
                <a16:creationId xmlns:a16="http://schemas.microsoft.com/office/drawing/2014/main" id="{1EEC591A-6045-4A58-9063-88E45B27F53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16B39EA-CA88-40E5-8E74-A6F4420D142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bb9533e007242c0"/>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06F6A01E-99A6-41F7-9224-F58C867FBD8D}"/>
              </a:ext>
            </a:extLst>
          </p:cNvPr>
          <p:cNvSpPr>
            <a:spLocks xmlns:a="http://schemas.openxmlformats.org/drawingml/2006/main" noGrp="1"/>
          </p:cNvSpPr>
          <p:nvPr/>
        </p:nvSpPr>
        <p:spPr>
          <a:xfrm xmlns:a="http://schemas.openxmlformats.org/drawingml/2006/main">
            <a:off x="533400" y="2495550"/>
            <a:ext cx="6000750"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 single perfect take, shot once, gives an editor no options. Coverage — a wide master plus closer angles of the same action — lets a cut be built and rebuilt after the shoot, when problems are easiest to see.</a:t>
            </a:r>
          </a:p>
        </p:txBody>
      </p:sp>
      <p:sp>
        <p:nvSpPr>
          <p:cNvPr id="10" name="">
            <a:extLst xmlns:a="http://schemas.openxmlformats.org/drawingml/2006/main">
              <a:ext uri="{FF2B5EF4-FFF2-40B4-BE49-F238E27FC236}">
                <a16:creationId xmlns:a16="http://schemas.microsoft.com/office/drawing/2014/main" id="{FBCB6804-82A9-4D8B-94BC-E204FA05536B}"/>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5531A397-C0BF-40A9-A68C-388FC231FD44}"/>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DBB2ABE-6960-4344-8775-3CFBDCF75755}"/>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Minimum coverage</a:t>
            </a:r>
          </a:p>
        </p:txBody>
      </p:sp>
      <p:sp>
        <p:nvSpPr>
          <p:cNvPr id="13" name="">
            <a:extLst xmlns:a="http://schemas.openxmlformats.org/drawingml/2006/main">
              <a:ext uri="{FF2B5EF4-FFF2-40B4-BE49-F238E27FC236}">
                <a16:creationId xmlns:a16="http://schemas.microsoft.com/office/drawing/2014/main" id="{5F6CF741-A1DF-430F-8F3A-3EF86E12DD2D}"/>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One master shot for the whole action, plus one closer shot on whichever part carries the meaning.</a:t>
            </a:r>
          </a:p>
        </p:txBody>
      </p:sp>
      <p:sp>
        <p:nvSpPr>
          <p:cNvPr id="14" name="">
            <a:extLst xmlns:a="http://schemas.openxmlformats.org/drawingml/2006/main">
              <a:ext uri="{FF2B5EF4-FFF2-40B4-BE49-F238E27FC236}">
                <a16:creationId xmlns:a16="http://schemas.microsoft.com/office/drawing/2014/main" id="{3ED17812-D7F4-4A1C-B541-AAC2511EB965}"/>
              </a:ext>
            </a:extLst>
          </p:cNvPr>
          <p:cNvSpPr>
            <a:spLocks xmlns:a="http://schemas.openxmlformats.org/drawingml/2006/main" noGrp="1"/>
          </p:cNvSpPr>
          <p:nvPr/>
        </p:nvSpPr>
        <p:spPr>
          <a:xfrm xmlns:a="http://schemas.openxmlformats.org/drawingml/2006/main">
            <a:off x="533400" y="4914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9FE5D876-21FB-44E5-AD06-35CEB139EAC3}"/>
              </a:ext>
            </a:extLst>
          </p:cNvPr>
          <p:cNvSpPr>
            <a:spLocks xmlns:a="http://schemas.openxmlformats.org/drawingml/2006/main" noGrp="1"/>
          </p:cNvSpPr>
          <p:nvPr/>
        </p:nvSpPr>
        <p:spPr>
          <a:xfrm xmlns:a="http://schemas.openxmlformats.org/drawingml/2006/main">
            <a:off x="742950" y="5124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BE2FC43-DD23-4CCE-9372-A690396C9044}"/>
              </a:ext>
            </a:extLst>
          </p:cNvPr>
          <p:cNvSpPr>
            <a:spLocks xmlns:a="http://schemas.openxmlformats.org/drawingml/2006/main" noGrp="1"/>
          </p:cNvSpPr>
          <p:nvPr/>
        </p:nvSpPr>
        <p:spPr>
          <a:xfrm xmlns:a="http://schemas.openxmlformats.org/drawingml/2006/main">
            <a:off x="742950" y="5314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Cost</a:t>
            </a:r>
          </a:p>
        </p:txBody>
      </p:sp>
      <p:sp>
        <p:nvSpPr>
          <p:cNvPr id="17" name="">
            <a:extLst xmlns:a="http://schemas.openxmlformats.org/drawingml/2006/main">
              <a:ext uri="{FF2B5EF4-FFF2-40B4-BE49-F238E27FC236}">
                <a16:creationId xmlns:a16="http://schemas.microsoft.com/office/drawing/2014/main" id="{D22B4811-B6E2-45EE-ACC7-CCFFE72264B7}"/>
              </a:ext>
            </a:extLst>
          </p:cNvPr>
          <p:cNvSpPr>
            <a:spLocks xmlns:a="http://schemas.openxmlformats.org/drawingml/2006/main" noGrp="1"/>
          </p:cNvSpPr>
          <p:nvPr/>
        </p:nvSpPr>
        <p:spPr>
          <a:xfrm xmlns:a="http://schemas.openxmlformats.org/drawingml/2006/main">
            <a:off x="742950" y="5695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Coverage takes time — budget it explicitly rather than discovering you have none left.</a:t>
            </a:r>
          </a:p>
        </p:txBody>
      </p:sp>
    </p:spTree>
    <p:extLst>
      <p:ext uri="{BB962C8B-B14F-4D97-AF65-F5344CB8AC3E}">
        <p14:creationId xmlns:p14="http://schemas.microsoft.com/office/powerpoint/2010/main" val="1364790709"/>
      </p:ext>
    </p:extLst>
  </p:cSld>
</p:sld>
</file>

<file path=ppt/slides/slide1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E4F9508-1DB6-4CB5-9C51-0D4F7178BFE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920555B-A7E9-413D-9450-53C3B04A2AC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6FBB681-AEBC-4D2A-9DC0-87F6C8CDBFB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13</a:t>
            </a:r>
          </a:p>
        </p:txBody>
      </p:sp>
      <p:sp>
        <p:nvSpPr>
          <p:cNvPr id="4" name="">
            <a:extLst xmlns:a="http://schemas.openxmlformats.org/drawingml/2006/main">
              <a:ext uri="{FF2B5EF4-FFF2-40B4-BE49-F238E27FC236}">
                <a16:creationId xmlns:a16="http://schemas.microsoft.com/office/drawing/2014/main" id="{3F546D24-A29F-419F-9E72-A44692F2BEE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Screen direction across a sequence</a:t>
            </a:r>
          </a:p>
        </p:txBody>
      </p:sp>
      <p:sp>
        <p:nvSpPr>
          <p:cNvPr id="5" name="">
            <a:extLst xmlns:a="http://schemas.openxmlformats.org/drawingml/2006/main">
              <a:ext uri="{FF2B5EF4-FFF2-40B4-BE49-F238E27FC236}">
                <a16:creationId xmlns:a16="http://schemas.microsoft.com/office/drawing/2014/main" id="{D3781970-B5E9-44E4-AA4B-06959568713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180-degree line, extended from one cut to a whole shot list.</a:t>
            </a:r>
          </a:p>
        </p:txBody>
      </p:sp>
      <p:sp>
        <p:nvSpPr>
          <p:cNvPr id="6" name="">
            <a:extLst xmlns:a="http://schemas.openxmlformats.org/drawingml/2006/main">
              <a:ext uri="{FF2B5EF4-FFF2-40B4-BE49-F238E27FC236}">
                <a16:creationId xmlns:a16="http://schemas.microsoft.com/office/drawing/2014/main" id="{A116DE63-3C49-4E6B-A4CB-BEA36916405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8375801-8848-4582-9684-71A91E33976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ecde5cb832240f3"/>
          <a:srcRect xmlns:a="http://schemas.openxmlformats.org/drawingml/2006/main" l="10181" t="0" r="10181"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2D1B526E-96B4-434C-B9EA-06DC4DD82421}"/>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Fix an imaginary line along the subject's main axis of movement or attention before you shoot the first frame. Every shot in the list should be planned from the same side of that line.</a:t>
            </a:r>
          </a:p>
        </p:txBody>
      </p:sp>
      <p:sp>
        <p:nvSpPr>
          <p:cNvPr id="10" name="">
            <a:extLst xmlns:a="http://schemas.openxmlformats.org/drawingml/2006/main">
              <a:ext uri="{FF2B5EF4-FFF2-40B4-BE49-F238E27FC236}">
                <a16:creationId xmlns:a16="http://schemas.microsoft.com/office/drawing/2014/main" id="{837D8239-2B9A-4D59-BAEE-B65681E8FAF5}"/>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3584EACE-D2D8-4EC8-AF78-4E688FD05B76}"/>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8EC780F-3182-4177-86BA-ECC9FCFAAC40}"/>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In the shot list</a:t>
            </a:r>
          </a:p>
        </p:txBody>
      </p:sp>
      <p:sp>
        <p:nvSpPr>
          <p:cNvPr id="13" name="">
            <a:extLst xmlns:a="http://schemas.openxmlformats.org/drawingml/2006/main">
              <a:ext uri="{FF2B5EF4-FFF2-40B4-BE49-F238E27FC236}">
                <a16:creationId xmlns:a16="http://schemas.microsoft.com/office/drawing/2014/main" id="{52802536-E5D7-4265-85CC-A3F2AF171CDA}"/>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Add a direction note per shot: “subject moves left to right” — so anyone shooting from the list keeps the line.</a:t>
            </a:r>
          </a:p>
        </p:txBody>
      </p:sp>
      <p:sp>
        <p:nvSpPr>
          <p:cNvPr id="14" name="">
            <a:extLst xmlns:a="http://schemas.openxmlformats.org/drawingml/2006/main">
              <a:ext uri="{FF2B5EF4-FFF2-40B4-BE49-F238E27FC236}">
                <a16:creationId xmlns:a16="http://schemas.microsoft.com/office/drawing/2014/main" id="{40ABCE61-878A-4CE3-82E5-6F64AAFB9C81}"/>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774D0A2E-A65A-4066-A20D-0041603D47DF}"/>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43FB58C-23F5-4D70-850D-C49B881D2321}"/>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Deliberate crossing</a:t>
            </a:r>
          </a:p>
        </p:txBody>
      </p:sp>
      <p:sp>
        <p:nvSpPr>
          <p:cNvPr id="17" name="">
            <a:extLst xmlns:a="http://schemas.openxmlformats.org/drawingml/2006/main">
              <a:ext uri="{FF2B5EF4-FFF2-40B4-BE49-F238E27FC236}">
                <a16:creationId xmlns:a16="http://schemas.microsoft.com/office/drawing/2014/main" id="{3DB17DC3-8E63-4A68-B0DF-48F57E7E1E08}"/>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Crossing the line is a tool for disorientation — mark it explicitly so it reads as a choice, not an error.</a:t>
            </a:r>
          </a:p>
        </p:txBody>
      </p:sp>
    </p:spTree>
    <p:extLst>
      <p:ext uri="{BB962C8B-B14F-4D97-AF65-F5344CB8AC3E}">
        <p14:creationId xmlns:p14="http://schemas.microsoft.com/office/powerpoint/2010/main" val="1324250075"/>
      </p:ext>
    </p:extLst>
  </p:cSld>
</p:sld>
</file>

<file path=ppt/slides/slide1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4C8BFF6-F965-4B7A-A2D1-770D77AD6E7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C4815EE-5D88-4545-A27F-2F496B1727DF}"/>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A857061-2FB5-48AC-B1E4-414F0570AE1C}"/>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14</a:t>
            </a:r>
          </a:p>
        </p:txBody>
      </p:sp>
      <p:sp>
        <p:nvSpPr>
          <p:cNvPr id="4" name="">
            <a:extLst xmlns:a="http://schemas.openxmlformats.org/drawingml/2006/main">
              <a:ext uri="{FF2B5EF4-FFF2-40B4-BE49-F238E27FC236}">
                <a16:creationId xmlns:a16="http://schemas.microsoft.com/office/drawing/2014/main" id="{E74DF28B-533B-469D-91FC-436365EE635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Continuity across cuts</a:t>
            </a:r>
          </a:p>
        </p:txBody>
      </p:sp>
      <p:sp>
        <p:nvSpPr>
          <p:cNvPr id="5" name="">
            <a:extLst xmlns:a="http://schemas.openxmlformats.org/drawingml/2006/main">
              <a:ext uri="{FF2B5EF4-FFF2-40B4-BE49-F238E27FC236}">
                <a16:creationId xmlns:a16="http://schemas.microsoft.com/office/drawing/2014/main" id="{B8230FE0-4F53-45E9-8D86-D65CB505794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Four things an editor checks between any two shots meant to sit together.</a:t>
            </a:r>
          </a:p>
        </p:txBody>
      </p:sp>
      <p:sp>
        <p:nvSpPr>
          <p:cNvPr id="6" name="">
            <a:extLst xmlns:a="http://schemas.openxmlformats.org/drawingml/2006/main">
              <a:ext uri="{FF2B5EF4-FFF2-40B4-BE49-F238E27FC236}">
                <a16:creationId xmlns:a16="http://schemas.microsoft.com/office/drawing/2014/main" id="{3B0EE9EF-B601-400A-8B93-D7AD8CB40C8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D1B328B-24FA-4679-93B2-E97193E2ED50}"/>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BF5D28B-6094-4159-85AE-C5ECCE43F68E}"/>
              </a:ext>
            </a:extLst>
          </p:cNvPr>
          <p:cNvSpPr>
            <a:spLocks xmlns:a="http://schemas.openxmlformats.org/drawingml/2006/main" noGrp="1"/>
          </p:cNvSpPr>
          <p:nvPr/>
        </p:nvSpPr>
        <p:spPr>
          <a:xfrm xmlns:a="http://schemas.openxmlformats.org/drawingml/2006/main">
            <a:off x="742950" y="24765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Direction</a:t>
            </a:r>
          </a:p>
        </p:txBody>
      </p:sp>
      <p:sp>
        <p:nvSpPr>
          <p:cNvPr id="9" name="">
            <a:extLst xmlns:a="http://schemas.openxmlformats.org/drawingml/2006/main">
              <a:ext uri="{FF2B5EF4-FFF2-40B4-BE49-F238E27FC236}">
                <a16:creationId xmlns:a16="http://schemas.microsoft.com/office/drawing/2014/main" id="{8E551CDC-D464-4D5E-9668-64C7ABCA991E}"/>
              </a:ext>
            </a:extLst>
          </p:cNvPr>
          <p:cNvSpPr>
            <a:spLocks xmlns:a="http://schemas.openxmlformats.org/drawingml/2006/main" noGrp="1"/>
          </p:cNvSpPr>
          <p:nvPr/>
        </p:nvSpPr>
        <p:spPr>
          <a:xfrm xmlns:a="http://schemas.openxmlformats.org/drawingml/2006/main">
            <a:off x="3429000" y="24765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Subject's screen direction and eyeline match across the cut</a:t>
            </a:r>
          </a:p>
        </p:txBody>
      </p:sp>
      <p:sp>
        <p:nvSpPr>
          <p:cNvPr id="10" name="">
            <a:extLst xmlns:a="http://schemas.openxmlformats.org/drawingml/2006/main">
              <a:ext uri="{FF2B5EF4-FFF2-40B4-BE49-F238E27FC236}">
                <a16:creationId xmlns:a16="http://schemas.microsoft.com/office/drawing/2014/main" id="{21DF29C4-9254-471D-BACA-023410660E49}"/>
              </a:ext>
            </a:extLst>
          </p:cNvPr>
          <p:cNvSpPr>
            <a:spLocks xmlns:a="http://schemas.openxmlformats.org/drawingml/2006/main" noGrp="1"/>
          </p:cNvSpPr>
          <p:nvPr/>
        </p:nvSpPr>
        <p:spPr>
          <a:xfrm xmlns:a="http://schemas.openxmlformats.org/drawingml/2006/main">
            <a:off x="742950" y="298132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B17701F-2EF5-4F43-8979-721C86AAF624}"/>
              </a:ext>
            </a:extLst>
          </p:cNvPr>
          <p:cNvSpPr>
            <a:spLocks xmlns:a="http://schemas.openxmlformats.org/drawingml/2006/main" noGrp="1"/>
          </p:cNvSpPr>
          <p:nvPr/>
        </p:nvSpPr>
        <p:spPr>
          <a:xfrm xmlns:a="http://schemas.openxmlformats.org/drawingml/2006/main">
            <a:off x="742950" y="32194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Light</a:t>
            </a:r>
          </a:p>
        </p:txBody>
      </p:sp>
      <p:sp>
        <p:nvSpPr>
          <p:cNvPr id="12" name="">
            <a:extLst xmlns:a="http://schemas.openxmlformats.org/drawingml/2006/main">
              <a:ext uri="{FF2B5EF4-FFF2-40B4-BE49-F238E27FC236}">
                <a16:creationId xmlns:a16="http://schemas.microsoft.com/office/drawing/2014/main" id="{4BBA67B9-7794-4317-A168-8ADF3AAFCA7B}"/>
              </a:ext>
            </a:extLst>
          </p:cNvPr>
          <p:cNvSpPr>
            <a:spLocks xmlns:a="http://schemas.openxmlformats.org/drawingml/2006/main" noGrp="1"/>
          </p:cNvSpPr>
          <p:nvPr/>
        </p:nvSpPr>
        <p:spPr>
          <a:xfrm xmlns:a="http://schemas.openxmlformats.org/drawingml/2006/main">
            <a:off x="3429000" y="32194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Dominant direction and colour temperature match (Week 3)</a:t>
            </a:r>
          </a:p>
        </p:txBody>
      </p:sp>
      <p:sp>
        <p:nvSpPr>
          <p:cNvPr id="13" name="">
            <a:extLst xmlns:a="http://schemas.openxmlformats.org/drawingml/2006/main">
              <a:ext uri="{FF2B5EF4-FFF2-40B4-BE49-F238E27FC236}">
                <a16:creationId xmlns:a16="http://schemas.microsoft.com/office/drawing/2014/main" id="{22374D34-CAB3-41AA-81B7-EF30A48E566D}"/>
              </a:ext>
            </a:extLst>
          </p:cNvPr>
          <p:cNvSpPr>
            <a:spLocks xmlns:a="http://schemas.openxmlformats.org/drawingml/2006/main" noGrp="1"/>
          </p:cNvSpPr>
          <p:nvPr/>
        </p:nvSpPr>
        <p:spPr>
          <a:xfrm xmlns:a="http://schemas.openxmlformats.org/drawingml/2006/main">
            <a:off x="742950" y="372427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B69748B-73A0-4B54-A99C-4A556C75D8DC}"/>
              </a:ext>
            </a:extLst>
          </p:cNvPr>
          <p:cNvSpPr>
            <a:spLocks xmlns:a="http://schemas.openxmlformats.org/drawingml/2006/main" noGrp="1"/>
          </p:cNvSpPr>
          <p:nvPr/>
        </p:nvSpPr>
        <p:spPr>
          <a:xfrm xmlns:a="http://schemas.openxmlformats.org/drawingml/2006/main">
            <a:off x="742950" y="39624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Props and wardrobe</a:t>
            </a:r>
          </a:p>
        </p:txBody>
      </p:sp>
      <p:sp>
        <p:nvSpPr>
          <p:cNvPr id="15" name="">
            <a:extLst xmlns:a="http://schemas.openxmlformats.org/drawingml/2006/main">
              <a:ext uri="{FF2B5EF4-FFF2-40B4-BE49-F238E27FC236}">
                <a16:creationId xmlns:a16="http://schemas.microsoft.com/office/drawing/2014/main" id="{B6F2DBF8-D35F-4D9F-A5CC-49B8128362EF}"/>
              </a:ext>
            </a:extLst>
          </p:cNvPr>
          <p:cNvSpPr>
            <a:spLocks xmlns:a="http://schemas.openxmlformats.org/drawingml/2006/main" noGrp="1"/>
          </p:cNvSpPr>
          <p:nvPr/>
        </p:nvSpPr>
        <p:spPr>
          <a:xfrm xmlns:a="http://schemas.openxmlformats.org/drawingml/2006/main">
            <a:off x="3429000" y="39624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Position and state match — a held object does not jump hands</a:t>
            </a:r>
          </a:p>
        </p:txBody>
      </p:sp>
      <p:sp>
        <p:nvSpPr>
          <p:cNvPr id="16" name="">
            <a:extLst xmlns:a="http://schemas.openxmlformats.org/drawingml/2006/main">
              <a:ext uri="{FF2B5EF4-FFF2-40B4-BE49-F238E27FC236}">
                <a16:creationId xmlns:a16="http://schemas.microsoft.com/office/drawing/2014/main" id="{8BDE2CA5-D61C-4AF0-9B23-F03336B789FC}"/>
              </a:ext>
            </a:extLst>
          </p:cNvPr>
          <p:cNvSpPr>
            <a:spLocks xmlns:a="http://schemas.openxmlformats.org/drawingml/2006/main" noGrp="1"/>
          </p:cNvSpPr>
          <p:nvPr/>
        </p:nvSpPr>
        <p:spPr>
          <a:xfrm xmlns:a="http://schemas.openxmlformats.org/drawingml/2006/main">
            <a:off x="742950" y="446722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0F86B98-D4E6-4DA3-A949-307F27033923}"/>
              </a:ext>
            </a:extLst>
          </p:cNvPr>
          <p:cNvSpPr>
            <a:spLocks xmlns:a="http://schemas.openxmlformats.org/drawingml/2006/main" noGrp="1"/>
          </p:cNvSpPr>
          <p:nvPr/>
        </p:nvSpPr>
        <p:spPr>
          <a:xfrm xmlns:a="http://schemas.openxmlformats.org/drawingml/2006/main">
            <a:off x="742950" y="47053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Action</a:t>
            </a:r>
          </a:p>
        </p:txBody>
      </p:sp>
      <p:sp>
        <p:nvSpPr>
          <p:cNvPr id="18" name="">
            <a:extLst xmlns:a="http://schemas.openxmlformats.org/drawingml/2006/main">
              <a:ext uri="{FF2B5EF4-FFF2-40B4-BE49-F238E27FC236}">
                <a16:creationId xmlns:a16="http://schemas.microsoft.com/office/drawing/2014/main" id="{717F1F26-4A21-4752-B17E-622F3791DA7F}"/>
              </a:ext>
            </a:extLst>
          </p:cNvPr>
          <p:cNvSpPr>
            <a:spLocks xmlns:a="http://schemas.openxmlformats.org/drawingml/2006/main" noGrp="1"/>
          </p:cNvSpPr>
          <p:nvPr/>
        </p:nvSpPr>
        <p:spPr>
          <a:xfrm xmlns:a="http://schemas.openxmlformats.org/drawingml/2006/main">
            <a:off x="3429000" y="47053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Movement started in one shot completes or continues logically in the next</a:t>
            </a:r>
          </a:p>
        </p:txBody>
      </p:sp>
      <p:sp>
        <p:nvSpPr>
          <p:cNvPr id="19" name="">
            <a:extLst xmlns:a="http://schemas.openxmlformats.org/drawingml/2006/main">
              <a:ext uri="{FF2B5EF4-FFF2-40B4-BE49-F238E27FC236}">
                <a16:creationId xmlns:a16="http://schemas.microsoft.com/office/drawing/2014/main" id="{42F17D09-4B02-4FB6-B805-1323A2C6D562}"/>
              </a:ext>
            </a:extLst>
          </p:cNvPr>
          <p:cNvSpPr>
            <a:spLocks xmlns:a="http://schemas.openxmlformats.org/drawingml/2006/main" noGrp="1"/>
          </p:cNvSpPr>
          <p:nvPr/>
        </p:nvSpPr>
        <p:spPr>
          <a:xfrm xmlns:a="http://schemas.openxmlformats.org/drawingml/2006/main">
            <a:off x="742950" y="521017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505961987"/>
      </p:ext>
    </p:extLst>
  </p:cSld>
</p:sld>
</file>

<file path=ppt/slides/slide1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7C82722-B4E0-4046-87EA-12A4B349F6D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AC29989-4A0F-4DA6-9369-E0B5D8A4CFAA}"/>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B5CFD24-7BF0-496D-B981-13909A82B183}"/>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15</a:t>
            </a:r>
          </a:p>
        </p:txBody>
      </p:sp>
      <p:sp>
        <p:nvSpPr>
          <p:cNvPr id="4" name="">
            <a:extLst xmlns:a="http://schemas.openxmlformats.org/drawingml/2006/main">
              <a:ext uri="{FF2B5EF4-FFF2-40B4-BE49-F238E27FC236}">
                <a16:creationId xmlns:a16="http://schemas.microsoft.com/office/drawing/2014/main" id="{2CAC797A-49AF-4005-9270-47B138B07A5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Shot count and pacing budget</a:t>
            </a:r>
          </a:p>
        </p:txBody>
      </p:sp>
      <p:sp>
        <p:nvSpPr>
          <p:cNvPr id="5" name="">
            <a:extLst xmlns:a="http://schemas.openxmlformats.org/drawingml/2006/main">
              <a:ext uri="{FF2B5EF4-FFF2-40B4-BE49-F238E27FC236}">
                <a16:creationId xmlns:a16="http://schemas.microsoft.com/office/drawing/2014/main" id="{0BF40F59-77F1-4D75-9931-E8FFB3F29B84}"/>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For a one-minute sequence: how many shots is enough?</a:t>
            </a:r>
          </a:p>
        </p:txBody>
      </p:sp>
      <p:sp>
        <p:nvSpPr>
          <p:cNvPr id="6" name="">
            <a:extLst xmlns:a="http://schemas.openxmlformats.org/drawingml/2006/main">
              <a:ext uri="{FF2B5EF4-FFF2-40B4-BE49-F238E27FC236}">
                <a16:creationId xmlns:a16="http://schemas.microsoft.com/office/drawing/2014/main" id="{8296C74D-F2EC-4866-AAC5-9EC31CB93A45}"/>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3C6E7D5-BDB9-4923-8184-499B85C52FB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F91A17A-3E58-4234-A443-5C935D07A119}"/>
              </a:ext>
            </a:extLst>
          </p:cNvPr>
          <p:cNvSpPr>
            <a:spLocks xmlns:a="http://schemas.openxmlformats.org/drawingml/2006/main" noGrp="1"/>
          </p:cNvSpPr>
          <p:nvPr/>
        </p:nvSpPr>
        <p:spPr>
          <a:xfrm xmlns:a="http://schemas.openxmlformats.org/drawingml/2006/main">
            <a:off x="533400" y="2495550"/>
            <a:ext cx="1038225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one-minute sequence at an average shot length of six to ten seconds needs roughly six to ten shots — fewer if a shot holds longer for observation, more if the pace is meant to feel urgent.</a:t>
            </a:r>
          </a:p>
        </p:txBody>
      </p:sp>
      <p:sp>
        <p:nvSpPr>
          <p:cNvPr id="9" name="">
            <a:extLst xmlns:a="http://schemas.openxmlformats.org/drawingml/2006/main">
              <a:ext uri="{FF2B5EF4-FFF2-40B4-BE49-F238E27FC236}">
                <a16:creationId xmlns:a16="http://schemas.microsoft.com/office/drawing/2014/main" id="{2CA3F488-1803-41EF-B57B-13F6EB4A873A}"/>
              </a:ext>
            </a:extLst>
          </p:cNvPr>
          <p:cNvSpPr>
            <a:spLocks xmlns:a="http://schemas.openxmlformats.org/drawingml/2006/main" noGrp="1"/>
          </p:cNvSpPr>
          <p:nvPr/>
        </p:nvSpPr>
        <p:spPr>
          <a:xfrm xmlns:a="http://schemas.openxmlformats.org/drawingml/2006/main">
            <a:off x="533400"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ED215883-9148-4483-A50C-CB601F0ABBD6}"/>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B5DEF3B3-1D87-4135-984F-6E2640B82502}"/>
              </a:ext>
            </a:extLst>
          </p:cNvPr>
          <p:cNvSpPr>
            <a:spLocks xmlns:a="http://schemas.openxmlformats.org/drawingml/2006/main" noGrp="1"/>
          </p:cNvSpPr>
          <p:nvPr/>
        </p:nvSpPr>
        <p:spPr>
          <a:xfrm xmlns:a="http://schemas.openxmlformats.org/drawingml/2006/main">
            <a:off x="742950"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Too few shots</a:t>
            </a:r>
          </a:p>
        </p:txBody>
      </p:sp>
      <p:sp>
        <p:nvSpPr>
          <p:cNvPr id="12" name="">
            <a:extLst xmlns:a="http://schemas.openxmlformats.org/drawingml/2006/main">
              <a:ext uri="{FF2B5EF4-FFF2-40B4-BE49-F238E27FC236}">
                <a16:creationId xmlns:a16="http://schemas.microsoft.com/office/drawing/2014/main" id="{54CC7FF5-71FC-4AEB-B92D-ED9889F90423}"/>
              </a:ext>
            </a:extLst>
          </p:cNvPr>
          <p:cNvSpPr>
            <a:spLocks xmlns:a="http://schemas.openxmlformats.org/drawingml/2006/main" noGrp="1"/>
          </p:cNvSpPr>
          <p:nvPr/>
        </p:nvSpPr>
        <p:spPr>
          <a:xfrm xmlns:a="http://schemas.openxmlformats.org/drawingml/2006/main">
            <a:off x="742950"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One or two long static takes can feel observational — or simply under-covered if the moment needed more angles.</a:t>
            </a:r>
          </a:p>
        </p:txBody>
      </p:sp>
      <p:sp>
        <p:nvSpPr>
          <p:cNvPr id="13" name="">
            <a:extLst xmlns:a="http://schemas.openxmlformats.org/drawingml/2006/main">
              <a:ext uri="{FF2B5EF4-FFF2-40B4-BE49-F238E27FC236}">
                <a16:creationId xmlns:a16="http://schemas.microsoft.com/office/drawing/2014/main" id="{199BB9FF-B2FA-47C3-9533-4259E6F8577F}"/>
              </a:ext>
            </a:extLst>
          </p:cNvPr>
          <p:cNvSpPr>
            <a:spLocks xmlns:a="http://schemas.openxmlformats.org/drawingml/2006/main" noGrp="1"/>
          </p:cNvSpPr>
          <p:nvPr/>
        </p:nvSpPr>
        <p:spPr>
          <a:xfrm xmlns:a="http://schemas.openxmlformats.org/drawingml/2006/main">
            <a:off x="6372225"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6F23208E-0A85-455D-BC30-1AF0DCC476B7}"/>
              </a:ext>
            </a:extLst>
          </p:cNvPr>
          <p:cNvSpPr>
            <a:spLocks xmlns:a="http://schemas.openxmlformats.org/drawingml/2006/main" noGrp="1"/>
          </p:cNvSpPr>
          <p:nvPr/>
        </p:nvSpPr>
        <p:spPr>
          <a:xfrm xmlns:a="http://schemas.openxmlformats.org/drawingml/2006/main">
            <a:off x="6581775"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C15ACC0-AF55-4D0C-89A1-FE78E04A4424}"/>
              </a:ext>
            </a:extLst>
          </p:cNvPr>
          <p:cNvSpPr>
            <a:spLocks xmlns:a="http://schemas.openxmlformats.org/drawingml/2006/main" noGrp="1"/>
          </p:cNvSpPr>
          <p:nvPr/>
        </p:nvSpPr>
        <p:spPr>
          <a:xfrm xmlns:a="http://schemas.openxmlformats.org/drawingml/2006/main">
            <a:off x="6581775"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Too many shots</a:t>
            </a:r>
          </a:p>
        </p:txBody>
      </p:sp>
      <p:sp>
        <p:nvSpPr>
          <p:cNvPr id="16" name="">
            <a:extLst xmlns:a="http://schemas.openxmlformats.org/drawingml/2006/main">
              <a:ext uri="{FF2B5EF4-FFF2-40B4-BE49-F238E27FC236}">
                <a16:creationId xmlns:a16="http://schemas.microsoft.com/office/drawing/2014/main" id="{0964638A-B735-47B4-B833-2FB52C234C23}"/>
              </a:ext>
            </a:extLst>
          </p:cNvPr>
          <p:cNvSpPr>
            <a:spLocks xmlns:a="http://schemas.openxmlformats.org/drawingml/2006/main" noGrp="1"/>
          </p:cNvSpPr>
          <p:nvPr/>
        </p:nvSpPr>
        <p:spPr>
          <a:xfrm xmlns:a="http://schemas.openxmlformats.org/drawingml/2006/main">
            <a:off x="6581775"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cut every one to two seconds reads as urgency — or as a sequence that never lets a moment land.</a:t>
            </a:r>
          </a:p>
        </p:txBody>
      </p:sp>
    </p:spTree>
    <p:extLst>
      <p:ext uri="{BB962C8B-B14F-4D97-AF65-F5344CB8AC3E}">
        <p14:creationId xmlns:p14="http://schemas.microsoft.com/office/powerpoint/2010/main" val="90640811"/>
      </p:ext>
    </p:extLst>
  </p:cSld>
</p:sld>
</file>

<file path=ppt/slides/slide1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733D346-C05A-44E8-9EC3-2B23EE403D5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EF6D65C-680C-47DD-8841-661D7FC0C9D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AD531A5-5389-4E49-ACB1-7BB8ABF7C6B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16</a:t>
            </a:r>
          </a:p>
        </p:txBody>
      </p:sp>
      <p:sp>
        <p:nvSpPr>
          <p:cNvPr id="4" name="">
            <a:extLst xmlns:a="http://schemas.openxmlformats.org/drawingml/2006/main">
              <a:ext uri="{FF2B5EF4-FFF2-40B4-BE49-F238E27FC236}">
                <a16:creationId xmlns:a16="http://schemas.microsoft.com/office/drawing/2014/main" id="{AA13DF39-49EE-4E32-82EA-A92A800F13D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Time budgeting on the shoot day</a:t>
            </a:r>
          </a:p>
        </p:txBody>
      </p:sp>
      <p:sp>
        <p:nvSpPr>
          <p:cNvPr id="5" name="">
            <a:extLst xmlns:a="http://schemas.openxmlformats.org/drawingml/2006/main">
              <a:ext uri="{FF2B5EF4-FFF2-40B4-BE49-F238E27FC236}">
                <a16:creationId xmlns:a16="http://schemas.microsoft.com/office/drawing/2014/main" id="{D06FF657-5C2C-4F5F-B96B-C17D2DBFEB9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shot list without time estimates is a wish list.</a:t>
            </a:r>
          </a:p>
        </p:txBody>
      </p:sp>
      <p:sp>
        <p:nvSpPr>
          <p:cNvPr id="6" name="">
            <a:extLst xmlns:a="http://schemas.openxmlformats.org/drawingml/2006/main">
              <a:ext uri="{FF2B5EF4-FFF2-40B4-BE49-F238E27FC236}">
                <a16:creationId xmlns:a16="http://schemas.microsoft.com/office/drawing/2014/main" id="{A0AC038C-CE0C-4D6B-A9AC-A141D57D646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E71EB5F-653E-4F66-AC76-F9870B3A1A5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5FEEFBC-6D20-4C38-8428-F06D790FE328}"/>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50FF8219-462E-4BD5-B831-7FFBDCBAA1D2}"/>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152F09FD-E8A6-4482-AC44-512AF8F727AC}"/>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Estimate setup time per shot: lighting, camera position, rehearsal.</a:t>
            </a:r>
          </a:p>
        </p:txBody>
      </p:sp>
      <p:sp>
        <p:nvSpPr>
          <p:cNvPr id="11" name="">
            <a:extLst xmlns:a="http://schemas.openxmlformats.org/drawingml/2006/main">
              <a:ext uri="{FF2B5EF4-FFF2-40B4-BE49-F238E27FC236}">
                <a16:creationId xmlns:a16="http://schemas.microsoft.com/office/drawing/2014/main" id="{21288FDC-93B1-40F5-805F-4FA50370C6A1}"/>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C4FF608-02B3-4FCD-BA35-75745AD00E2F}"/>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3C4A97FB-F0C1-4477-8BEA-06F1B81C56BD}"/>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Estimate takes per shot: how many attempts before it is usable.</a:t>
            </a:r>
          </a:p>
        </p:txBody>
      </p:sp>
      <p:sp>
        <p:nvSpPr>
          <p:cNvPr id="14" name="">
            <a:extLst xmlns:a="http://schemas.openxmlformats.org/drawingml/2006/main">
              <a:ext uri="{FF2B5EF4-FFF2-40B4-BE49-F238E27FC236}">
                <a16:creationId xmlns:a16="http://schemas.microsoft.com/office/drawing/2014/main" id="{DD792C9A-2CF5-46A1-95C3-46F7EB0D2D4D}"/>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3BED271-0610-4980-ADC3-00114A4EF85B}"/>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22FD2189-EF24-425E-85EE-45F2BE4EBA3F}"/>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Add strike and travel time between locations or setups.</a:t>
            </a:r>
          </a:p>
        </p:txBody>
      </p:sp>
      <p:sp>
        <p:nvSpPr>
          <p:cNvPr id="17" name="">
            <a:extLst xmlns:a="http://schemas.openxmlformats.org/drawingml/2006/main">
              <a:ext uri="{FF2B5EF4-FFF2-40B4-BE49-F238E27FC236}">
                <a16:creationId xmlns:a16="http://schemas.microsoft.com/office/drawing/2014/main" id="{77CEA140-51E4-4BD3-AABE-22886853F12B}"/>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F7EB386-6643-4F38-A564-810F73C3EB14}"/>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E43B96C6-B001-49A4-8EBD-5EC369B6B22D}"/>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Total the estimate, then add a 20-30% buffer for the unplanned.</a:t>
            </a:r>
          </a:p>
        </p:txBody>
      </p:sp>
      <p:sp>
        <p:nvSpPr>
          <p:cNvPr id="20" name="">
            <a:extLst xmlns:a="http://schemas.openxmlformats.org/drawingml/2006/main">
              <a:ext uri="{FF2B5EF4-FFF2-40B4-BE49-F238E27FC236}">
                <a16:creationId xmlns:a16="http://schemas.microsoft.com/office/drawing/2014/main" id="{F7DE51B3-4EEF-409A-95B4-8B07EDBE1032}"/>
              </a:ext>
            </a:extLst>
          </p:cNvPr>
          <p:cNvSpPr>
            <a:spLocks xmlns:a="http://schemas.openxmlformats.org/drawingml/2006/main" noGrp="1"/>
          </p:cNvSpPr>
          <p:nvPr/>
        </p:nvSpPr>
        <p:spPr>
          <a:xfrm xmlns:a="http://schemas.openxmlformats.org/drawingml/2006/main">
            <a:off x="723900" y="53340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If the total exceeds the time you actually have, cut shots before the day — not on location, when you are choosing under pressure.</a:t>
            </a:r>
          </a:p>
        </p:txBody>
      </p:sp>
    </p:spTree>
    <p:extLst>
      <p:ext uri="{BB962C8B-B14F-4D97-AF65-F5344CB8AC3E}">
        <p14:creationId xmlns:p14="http://schemas.microsoft.com/office/powerpoint/2010/main" val="2076237650"/>
      </p:ext>
    </p:extLst>
  </p:cSld>
</p:sld>
</file>

<file path=ppt/slides/slide1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E9810AC-2044-4B5D-931B-DAB153BAB2E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9665B47-3CAD-401D-B63A-458D8D9CCCF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79B855A-CE6D-4870-B84C-5753817D294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17</a:t>
            </a:r>
          </a:p>
        </p:txBody>
      </p:sp>
      <p:sp>
        <p:nvSpPr>
          <p:cNvPr id="4" name="">
            <a:extLst xmlns:a="http://schemas.openxmlformats.org/drawingml/2006/main">
              <a:ext uri="{FF2B5EF4-FFF2-40B4-BE49-F238E27FC236}">
                <a16:creationId xmlns:a16="http://schemas.microsoft.com/office/drawing/2014/main" id="{ADB24D00-6AD3-42C5-A55B-04DF802B9EF7}"/>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Risk assessment and safety planning</a:t>
            </a:r>
          </a:p>
        </p:txBody>
      </p:sp>
      <p:sp>
        <p:nvSpPr>
          <p:cNvPr id="5" name="">
            <a:extLst xmlns:a="http://schemas.openxmlformats.org/drawingml/2006/main">
              <a:ext uri="{FF2B5EF4-FFF2-40B4-BE49-F238E27FC236}">
                <a16:creationId xmlns:a16="http://schemas.microsoft.com/office/drawing/2014/main" id="{F7C0DDB5-1AEF-4E4F-8530-0E4884F6D1F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Every location and every shot carries some risk — name it before the day.</a:t>
            </a:r>
          </a:p>
        </p:txBody>
      </p:sp>
      <p:sp>
        <p:nvSpPr>
          <p:cNvPr id="6" name="">
            <a:extLst xmlns:a="http://schemas.openxmlformats.org/drawingml/2006/main">
              <a:ext uri="{FF2B5EF4-FFF2-40B4-BE49-F238E27FC236}">
                <a16:creationId xmlns:a16="http://schemas.microsoft.com/office/drawing/2014/main" id="{BC5D11B7-C7E6-4CAA-97CC-69D6DA1020F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537CF3F-885E-43AC-BDF3-E356E9AF2C5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df68cbe87134854"/>
          <a:srcRect xmlns:a="http://schemas.openxmlformats.org/drawingml/2006/main" l="10144" t="0" r="10144"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320383E8-00A8-4849-B807-538AFE3C76F4}"/>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Walk the shot list against the location: traffic, terrain, weather, equipment near water or heights, and anyone who is not part of the shoot but is present in frame.</a:t>
            </a:r>
          </a:p>
        </p:txBody>
      </p:sp>
      <p:sp>
        <p:nvSpPr>
          <p:cNvPr id="10" name="">
            <a:extLst xmlns:a="http://schemas.openxmlformats.org/drawingml/2006/main">
              <a:ext uri="{FF2B5EF4-FFF2-40B4-BE49-F238E27FC236}">
                <a16:creationId xmlns:a16="http://schemas.microsoft.com/office/drawing/2014/main" id="{A53025ED-75C5-4E6E-8153-8CE8B1190292}"/>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A0691E75-CAEF-40DA-8F6C-DAA089A32BF3}"/>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57648A3-C4B0-42D9-8480-9BBACC0F8420}"/>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Minimum check</a:t>
            </a:r>
          </a:p>
        </p:txBody>
      </p:sp>
      <p:sp>
        <p:nvSpPr>
          <p:cNvPr id="13" name="">
            <a:extLst xmlns:a="http://schemas.openxmlformats.org/drawingml/2006/main">
              <a:ext uri="{FF2B5EF4-FFF2-40B4-BE49-F238E27FC236}">
                <a16:creationId xmlns:a16="http://schemas.microsoft.com/office/drawing/2014/main" id="{11B010EA-2099-41AE-AABD-8B2F61BB08FD}"/>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For each risky shot: what could go wrong, how likely, and what you will do if it does.</a:t>
            </a:r>
          </a:p>
        </p:txBody>
      </p:sp>
      <p:sp>
        <p:nvSpPr>
          <p:cNvPr id="14" name="">
            <a:extLst xmlns:a="http://schemas.openxmlformats.org/drawingml/2006/main">
              <a:ext uri="{FF2B5EF4-FFF2-40B4-BE49-F238E27FC236}">
                <a16:creationId xmlns:a16="http://schemas.microsoft.com/office/drawing/2014/main" id="{86393AB4-5BC6-4683-9534-16BE10597ABB}"/>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7E71BDD5-6517-48F1-B282-A249B0BB23B4}"/>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6F2B9A0-1BAC-4AA6-90AC-4BBD88BADE22}"/>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Non-negotiable</a:t>
            </a:r>
          </a:p>
        </p:txBody>
      </p:sp>
      <p:sp>
        <p:nvSpPr>
          <p:cNvPr id="17" name="">
            <a:extLst xmlns:a="http://schemas.openxmlformats.org/drawingml/2006/main">
              <a:ext uri="{FF2B5EF4-FFF2-40B4-BE49-F238E27FC236}">
                <a16:creationId xmlns:a16="http://schemas.microsoft.com/office/drawing/2014/main" id="{5D3A8DDE-A874-405B-A76B-2AF64833E4A6}"/>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If a shot cannot be made safe, redesign the shot — do not shoot it anyway and hope.</a:t>
            </a:r>
          </a:p>
        </p:txBody>
      </p:sp>
    </p:spTree>
    <p:extLst>
      <p:ext uri="{BB962C8B-B14F-4D97-AF65-F5344CB8AC3E}">
        <p14:creationId xmlns:p14="http://schemas.microsoft.com/office/powerpoint/2010/main" val="530577290"/>
      </p:ext>
    </p:extLst>
  </p:cSld>
</p:sld>
</file>

<file path=ppt/slides/slide1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CD659FB-F4E0-4927-9A6F-1F443C968D9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04B4795-BE94-4B1F-BFF0-C1843FB043E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7CB11E8-F39A-4B7F-89A9-BA124632AF7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18</a:t>
            </a:r>
          </a:p>
        </p:txBody>
      </p:sp>
      <p:sp>
        <p:nvSpPr>
          <p:cNvPr id="4" name="">
            <a:extLst xmlns:a="http://schemas.openxmlformats.org/drawingml/2006/main">
              <a:ext uri="{FF2B5EF4-FFF2-40B4-BE49-F238E27FC236}">
                <a16:creationId xmlns:a16="http://schemas.microsoft.com/office/drawing/2014/main" id="{9322341D-EC26-4647-8173-146E786C90B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Access and permission planning</a:t>
            </a:r>
          </a:p>
        </p:txBody>
      </p:sp>
      <p:sp>
        <p:nvSpPr>
          <p:cNvPr id="5" name="">
            <a:extLst xmlns:a="http://schemas.openxmlformats.org/drawingml/2006/main">
              <a:ext uri="{FF2B5EF4-FFF2-40B4-BE49-F238E27FC236}">
                <a16:creationId xmlns:a16="http://schemas.microsoft.com/office/drawing/2014/main" id="{CF243B0F-2DDD-415F-A32A-DF0B7A0C228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Being allowed to be there is a separate question from being safe there.</a:t>
            </a:r>
          </a:p>
        </p:txBody>
      </p:sp>
      <p:sp>
        <p:nvSpPr>
          <p:cNvPr id="6" name="">
            <a:extLst xmlns:a="http://schemas.openxmlformats.org/drawingml/2006/main">
              <a:ext uri="{FF2B5EF4-FFF2-40B4-BE49-F238E27FC236}">
                <a16:creationId xmlns:a16="http://schemas.microsoft.com/office/drawing/2014/main" id="{37B11C68-9940-474E-A1F6-5DB09FC7E47C}"/>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B1D2145-F8E6-4B64-B418-60D060D966D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3D73CC06-FD7F-424B-8D16-DE2234156E45}"/>
              </a:ext>
            </a:extLst>
          </p:cNvPr>
          <p:cNvSpPr>
            <a:spLocks xmlns:a="http://schemas.openxmlformats.org/drawingml/2006/main" noGrp="1"/>
          </p:cNvSpPr>
          <p:nvPr/>
        </p:nvSpPr>
        <p:spPr>
          <a:xfrm xmlns:a="http://schemas.openxmlformats.org/drawingml/2006/main">
            <a:off x="742950" y="24765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Public space</a:t>
            </a:r>
          </a:p>
        </p:txBody>
      </p:sp>
      <p:sp>
        <p:nvSpPr>
          <p:cNvPr id="9" name="">
            <a:extLst xmlns:a="http://schemas.openxmlformats.org/drawingml/2006/main">
              <a:ext uri="{FF2B5EF4-FFF2-40B4-BE49-F238E27FC236}">
                <a16:creationId xmlns:a16="http://schemas.microsoft.com/office/drawing/2014/main" id="{0B4C7F5B-430A-4C55-93C6-B00C285A676C}"/>
              </a:ext>
            </a:extLst>
          </p:cNvPr>
          <p:cNvSpPr>
            <a:spLocks xmlns:a="http://schemas.openxmlformats.org/drawingml/2006/main" noGrp="1"/>
          </p:cNvSpPr>
          <p:nvPr/>
        </p:nvSpPr>
        <p:spPr>
          <a:xfrm xmlns:a="http://schemas.openxmlformats.org/drawingml/2006/main">
            <a:off x="3429000" y="24765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Generally accessible for filming, but check local rules on tripods, drones and commercial use</a:t>
            </a:r>
          </a:p>
        </p:txBody>
      </p:sp>
      <p:sp>
        <p:nvSpPr>
          <p:cNvPr id="10" name="">
            <a:extLst xmlns:a="http://schemas.openxmlformats.org/drawingml/2006/main">
              <a:ext uri="{FF2B5EF4-FFF2-40B4-BE49-F238E27FC236}">
                <a16:creationId xmlns:a16="http://schemas.microsoft.com/office/drawing/2014/main" id="{7EAFBA06-54A7-45B5-BD79-43CFB749F2AD}"/>
              </a:ext>
            </a:extLst>
          </p:cNvPr>
          <p:cNvSpPr>
            <a:spLocks xmlns:a="http://schemas.openxmlformats.org/drawingml/2006/main" noGrp="1"/>
          </p:cNvSpPr>
          <p:nvPr/>
        </p:nvSpPr>
        <p:spPr>
          <a:xfrm xmlns:a="http://schemas.openxmlformats.org/drawingml/2006/main">
            <a:off x="742950" y="298132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DBE1D42-606B-4E4F-8BB5-84FA82AC0710}"/>
              </a:ext>
            </a:extLst>
          </p:cNvPr>
          <p:cNvSpPr>
            <a:spLocks xmlns:a="http://schemas.openxmlformats.org/drawingml/2006/main" noGrp="1"/>
          </p:cNvSpPr>
          <p:nvPr/>
        </p:nvSpPr>
        <p:spPr>
          <a:xfrm xmlns:a="http://schemas.openxmlformats.org/drawingml/2006/main">
            <a:off x="742950" y="32194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Private property</a:t>
            </a:r>
          </a:p>
        </p:txBody>
      </p:sp>
      <p:sp>
        <p:nvSpPr>
          <p:cNvPr id="12" name="">
            <a:extLst xmlns:a="http://schemas.openxmlformats.org/drawingml/2006/main">
              <a:ext uri="{FF2B5EF4-FFF2-40B4-BE49-F238E27FC236}">
                <a16:creationId xmlns:a16="http://schemas.microsoft.com/office/drawing/2014/main" id="{F5FBF9FF-7A0B-4F03-94AD-80591BF6C1EE}"/>
              </a:ext>
            </a:extLst>
          </p:cNvPr>
          <p:cNvSpPr>
            <a:spLocks xmlns:a="http://schemas.openxmlformats.org/drawingml/2006/main" noGrp="1"/>
          </p:cNvSpPr>
          <p:nvPr/>
        </p:nvSpPr>
        <p:spPr>
          <a:xfrm xmlns:a="http://schemas.openxmlformats.org/drawingml/2006/main">
            <a:off x="3429000" y="32194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Needs explicit permission from the owner or manager — in writing where possible</a:t>
            </a:r>
          </a:p>
        </p:txBody>
      </p:sp>
      <p:sp>
        <p:nvSpPr>
          <p:cNvPr id="13" name="">
            <a:extLst xmlns:a="http://schemas.openxmlformats.org/drawingml/2006/main">
              <a:ext uri="{FF2B5EF4-FFF2-40B4-BE49-F238E27FC236}">
                <a16:creationId xmlns:a16="http://schemas.microsoft.com/office/drawing/2014/main" id="{67C17A5F-FB47-4C40-A9DA-183E28944496}"/>
              </a:ext>
            </a:extLst>
          </p:cNvPr>
          <p:cNvSpPr>
            <a:spLocks xmlns:a="http://schemas.openxmlformats.org/drawingml/2006/main" noGrp="1"/>
          </p:cNvSpPr>
          <p:nvPr/>
        </p:nvSpPr>
        <p:spPr>
          <a:xfrm xmlns:a="http://schemas.openxmlformats.org/drawingml/2006/main">
            <a:off x="742950" y="372427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3A9D555-AD5B-422E-9311-676F728B5519}"/>
              </a:ext>
            </a:extLst>
          </p:cNvPr>
          <p:cNvSpPr>
            <a:spLocks xmlns:a="http://schemas.openxmlformats.org/drawingml/2006/main" noGrp="1"/>
          </p:cNvSpPr>
          <p:nvPr/>
        </p:nvSpPr>
        <p:spPr>
          <a:xfrm xmlns:a="http://schemas.openxmlformats.org/drawingml/2006/main">
            <a:off x="742950" y="396240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Bystanders in frame</a:t>
            </a:r>
          </a:p>
        </p:txBody>
      </p:sp>
      <p:sp>
        <p:nvSpPr>
          <p:cNvPr id="15" name="">
            <a:extLst xmlns:a="http://schemas.openxmlformats.org/drawingml/2006/main">
              <a:ext uri="{FF2B5EF4-FFF2-40B4-BE49-F238E27FC236}">
                <a16:creationId xmlns:a16="http://schemas.microsoft.com/office/drawing/2014/main" id="{E91C67B9-6781-474B-B3CC-931E2099AEAD}"/>
              </a:ext>
            </a:extLst>
          </p:cNvPr>
          <p:cNvSpPr>
            <a:spLocks xmlns:a="http://schemas.openxmlformats.org/drawingml/2006/main" noGrp="1"/>
          </p:cNvSpPr>
          <p:nvPr/>
        </p:nvSpPr>
        <p:spPr>
          <a:xfrm xmlns:a="http://schemas.openxmlformats.org/drawingml/2006/main">
            <a:off x="3429000" y="39624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Anyone identifiable and not part of the shoot may need to be avoided, blurred, or asked</a:t>
            </a:r>
          </a:p>
        </p:txBody>
      </p:sp>
      <p:sp>
        <p:nvSpPr>
          <p:cNvPr id="16" name="">
            <a:extLst xmlns:a="http://schemas.openxmlformats.org/drawingml/2006/main">
              <a:ext uri="{FF2B5EF4-FFF2-40B4-BE49-F238E27FC236}">
                <a16:creationId xmlns:a16="http://schemas.microsoft.com/office/drawing/2014/main" id="{1D1DE136-1E6B-4825-BB5D-BB748B16A940}"/>
              </a:ext>
            </a:extLst>
          </p:cNvPr>
          <p:cNvSpPr>
            <a:spLocks xmlns:a="http://schemas.openxmlformats.org/drawingml/2006/main" noGrp="1"/>
          </p:cNvSpPr>
          <p:nvPr/>
        </p:nvSpPr>
        <p:spPr>
          <a:xfrm xmlns:a="http://schemas.openxmlformats.org/drawingml/2006/main">
            <a:off x="742950" y="446722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165C804-B0D2-4631-9605-5254F4FC9C34}"/>
              </a:ext>
            </a:extLst>
          </p:cNvPr>
          <p:cNvSpPr>
            <a:spLocks xmlns:a="http://schemas.openxmlformats.org/drawingml/2006/main" noGrp="1"/>
          </p:cNvSpPr>
          <p:nvPr/>
        </p:nvSpPr>
        <p:spPr>
          <a:xfrm xmlns:a="http://schemas.openxmlformats.org/drawingml/2006/main">
            <a:off x="742950" y="4705350"/>
            <a:ext cx="2476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Timing</a:t>
            </a:r>
          </a:p>
        </p:txBody>
      </p:sp>
      <p:sp>
        <p:nvSpPr>
          <p:cNvPr id="18" name="">
            <a:extLst xmlns:a="http://schemas.openxmlformats.org/drawingml/2006/main">
              <a:ext uri="{FF2B5EF4-FFF2-40B4-BE49-F238E27FC236}">
                <a16:creationId xmlns:a16="http://schemas.microsoft.com/office/drawing/2014/main" id="{ABBF7774-0236-416A-B8B3-C4DC7ACED78A}"/>
              </a:ext>
            </a:extLst>
          </p:cNvPr>
          <p:cNvSpPr>
            <a:spLocks xmlns:a="http://schemas.openxmlformats.org/drawingml/2006/main" noGrp="1"/>
          </p:cNvSpPr>
          <p:nvPr/>
        </p:nvSpPr>
        <p:spPr>
          <a:xfrm xmlns:a="http://schemas.openxmlformats.org/drawingml/2006/main">
            <a:off x="3429000" y="47053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Some permissions are time-boxed — confirm the exact window you are covered for</a:t>
            </a:r>
          </a:p>
        </p:txBody>
      </p:sp>
      <p:sp>
        <p:nvSpPr>
          <p:cNvPr id="19" name="">
            <a:extLst xmlns:a="http://schemas.openxmlformats.org/drawingml/2006/main">
              <a:ext uri="{FF2B5EF4-FFF2-40B4-BE49-F238E27FC236}">
                <a16:creationId xmlns:a16="http://schemas.microsoft.com/office/drawing/2014/main" id="{3CA7786D-15B6-4C58-AC99-A582637A8DF0}"/>
              </a:ext>
            </a:extLst>
          </p:cNvPr>
          <p:cNvSpPr>
            <a:spLocks xmlns:a="http://schemas.openxmlformats.org/drawingml/2006/main" noGrp="1"/>
          </p:cNvSpPr>
          <p:nvPr/>
        </p:nvSpPr>
        <p:spPr>
          <a:xfrm xmlns:a="http://schemas.openxmlformats.org/drawingml/2006/main">
            <a:off x="742950" y="5210175"/>
            <a:ext cx="108585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297391851"/>
      </p:ext>
    </p:extLst>
  </p:cSld>
</p:sld>
</file>

<file path=ppt/slides/slide1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D8DD5D4-7CF6-4D46-891E-055793ECC95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0C15883-491A-4A82-BA1B-3B6118A6B85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20B25F8-9651-472A-ABD5-0FB364C877E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19</a:t>
            </a:r>
          </a:p>
        </p:txBody>
      </p:sp>
      <p:sp>
        <p:nvSpPr>
          <p:cNvPr id="4" name="">
            <a:extLst xmlns:a="http://schemas.openxmlformats.org/drawingml/2006/main">
              <a:ext uri="{FF2B5EF4-FFF2-40B4-BE49-F238E27FC236}">
                <a16:creationId xmlns:a16="http://schemas.microsoft.com/office/drawing/2014/main" id="{EC019B1E-DE9F-46E0-9E4B-169EB4ECFC6E}"/>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Consent and the media record</a:t>
            </a:r>
          </a:p>
        </p:txBody>
      </p:sp>
      <p:sp>
        <p:nvSpPr>
          <p:cNvPr id="5" name="">
            <a:extLst xmlns:a="http://schemas.openxmlformats.org/drawingml/2006/main">
              <a:ext uri="{FF2B5EF4-FFF2-40B4-BE49-F238E27FC236}">
                <a16:creationId xmlns:a16="http://schemas.microsoft.com/office/drawing/2014/main" id="{145B800E-4FE0-482E-BF88-8155C92960C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Assignment 1 asks for a media/consent record — build it as you shoot, not after.</a:t>
            </a:r>
          </a:p>
        </p:txBody>
      </p:sp>
      <p:sp>
        <p:nvSpPr>
          <p:cNvPr id="6" name="">
            <a:extLst xmlns:a="http://schemas.openxmlformats.org/drawingml/2006/main">
              <a:ext uri="{FF2B5EF4-FFF2-40B4-BE49-F238E27FC236}">
                <a16:creationId xmlns:a16="http://schemas.microsoft.com/office/drawing/2014/main" id="{9E57EDEC-8ECD-4B6E-9BF9-3A03B54647A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2D21FE5-83DB-424D-8E6A-EAFF9DFDB4E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570353C7-B23A-4FCA-9808-6D43ACA60FA5}"/>
              </a:ext>
            </a:extLst>
          </p:cNvPr>
          <p:cNvSpPr>
            <a:spLocks xmlns:a="http://schemas.openxmlformats.org/drawingml/2006/main" noGrp="1"/>
          </p:cNvSpPr>
          <p:nvPr/>
        </p:nvSpPr>
        <p:spPr>
          <a:xfrm xmlns:a="http://schemas.openxmlformats.org/drawingml/2006/main">
            <a:off x="533400" y="2495550"/>
            <a:ext cx="10382250" cy="800100"/>
          </a:xfrm>
          <a:prstGeom xmlns:a="http://schemas.openxmlformats.org/drawingml/2006/main" prst="roundRect">
            <a:avLst>
              <a:gd name="adj" fmla="val 1428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Anyone who appears identifiably in your footage — a subject, a bystander who becomes unavoidable, an interviewee from Week 5 — needs a documented, informed yes before the footage is used.</a:t>
            </a:r>
          </a:p>
        </p:txBody>
      </p:sp>
      <p:sp>
        <p:nvSpPr>
          <p:cNvPr id="9" name="">
            <a:extLst xmlns:a="http://schemas.openxmlformats.org/drawingml/2006/main">
              <a:ext uri="{FF2B5EF4-FFF2-40B4-BE49-F238E27FC236}">
                <a16:creationId xmlns:a16="http://schemas.microsoft.com/office/drawing/2014/main" id="{538FF8F8-500C-4CEA-BD19-714F6D8D87D4}"/>
              </a:ext>
            </a:extLst>
          </p:cNvPr>
          <p:cNvSpPr>
            <a:spLocks xmlns:a="http://schemas.openxmlformats.org/drawingml/2006/main" noGrp="1"/>
          </p:cNvSpPr>
          <p:nvPr/>
        </p:nvSpPr>
        <p:spPr>
          <a:xfrm xmlns:a="http://schemas.openxmlformats.org/drawingml/2006/main">
            <a:off x="533400"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DCABD59B-DB39-4585-8029-85C02F7C0793}"/>
              </a:ext>
            </a:extLst>
          </p:cNvPr>
          <p:cNvSpPr>
            <a:spLocks xmlns:a="http://schemas.openxmlformats.org/drawingml/2006/main" noGrp="1"/>
          </p:cNvSpPr>
          <p:nvPr/>
        </p:nvSpPr>
        <p:spPr>
          <a:xfrm xmlns:a="http://schemas.openxmlformats.org/drawingml/2006/main">
            <a:off x="742950" y="36957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E54A280-92E6-4AB7-BA5D-B4E4454C3B43}"/>
              </a:ext>
            </a:extLst>
          </p:cNvPr>
          <p:cNvSpPr>
            <a:spLocks xmlns:a="http://schemas.openxmlformats.org/drawingml/2006/main" noGrp="1"/>
          </p:cNvSpPr>
          <p:nvPr/>
        </p:nvSpPr>
        <p:spPr>
          <a:xfrm xmlns:a="http://schemas.openxmlformats.org/drawingml/2006/main">
            <a:off x="742950"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Record as you go</a:t>
            </a:r>
          </a:p>
        </p:txBody>
      </p:sp>
      <p:sp>
        <p:nvSpPr>
          <p:cNvPr id="12" name="">
            <a:extLst xmlns:a="http://schemas.openxmlformats.org/drawingml/2006/main">
              <a:ext uri="{FF2B5EF4-FFF2-40B4-BE49-F238E27FC236}">
                <a16:creationId xmlns:a16="http://schemas.microsoft.com/office/drawing/2014/main" id="{130BD647-F26A-479E-BDC4-2E31B172780E}"/>
              </a:ext>
            </a:extLst>
          </p:cNvPr>
          <p:cNvSpPr>
            <a:spLocks xmlns:a="http://schemas.openxmlformats.org/drawingml/2006/main" noGrp="1"/>
          </p:cNvSpPr>
          <p:nvPr/>
        </p:nvSpPr>
        <p:spPr>
          <a:xfrm xmlns:a="http://schemas.openxmlformats.org/drawingml/2006/main">
            <a:off x="742950"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Note who consented, to what use, and when — a line in a shoot log is enough; reconstructing it later is not.</a:t>
            </a:r>
          </a:p>
        </p:txBody>
      </p:sp>
      <p:sp>
        <p:nvSpPr>
          <p:cNvPr id="13" name="">
            <a:extLst xmlns:a="http://schemas.openxmlformats.org/drawingml/2006/main">
              <a:ext uri="{FF2B5EF4-FFF2-40B4-BE49-F238E27FC236}">
                <a16:creationId xmlns:a16="http://schemas.microsoft.com/office/drawing/2014/main" id="{D2E8F738-F78B-4DD9-9679-896C9848F5D7}"/>
              </a:ext>
            </a:extLst>
          </p:cNvPr>
          <p:cNvSpPr>
            <a:spLocks xmlns:a="http://schemas.openxmlformats.org/drawingml/2006/main" noGrp="1"/>
          </p:cNvSpPr>
          <p:nvPr/>
        </p:nvSpPr>
        <p:spPr>
          <a:xfrm xmlns:a="http://schemas.openxmlformats.org/drawingml/2006/main">
            <a:off x="6372225" y="3486150"/>
            <a:ext cx="5286375" cy="2095500"/>
          </a:xfrm>
          <a:prstGeom xmlns:a="http://schemas.openxmlformats.org/drawingml/2006/main" prst="roundRect">
            <a:avLst>
              <a:gd name="adj" fmla="val 5455"/>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9C6C7F81-F0D7-451D-A880-68963911CF2E}"/>
              </a:ext>
            </a:extLst>
          </p:cNvPr>
          <p:cNvSpPr>
            <a:spLocks xmlns:a="http://schemas.openxmlformats.org/drawingml/2006/main" noGrp="1"/>
          </p:cNvSpPr>
          <p:nvPr/>
        </p:nvSpPr>
        <p:spPr>
          <a:xfrm xmlns:a="http://schemas.openxmlformats.org/drawingml/2006/main">
            <a:off x="6581775" y="36957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50F7E11-3C8D-4A60-B639-1D81D909E584}"/>
              </a:ext>
            </a:extLst>
          </p:cNvPr>
          <p:cNvSpPr>
            <a:spLocks xmlns:a="http://schemas.openxmlformats.org/drawingml/2006/main" noGrp="1"/>
          </p:cNvSpPr>
          <p:nvPr/>
        </p:nvSpPr>
        <p:spPr>
          <a:xfrm xmlns:a="http://schemas.openxmlformats.org/drawingml/2006/main">
            <a:off x="6581775" y="388620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Feeds Assignment 1</a:t>
            </a:r>
          </a:p>
        </p:txBody>
      </p:sp>
      <p:sp>
        <p:nvSpPr>
          <p:cNvPr id="16" name="">
            <a:extLst xmlns:a="http://schemas.openxmlformats.org/drawingml/2006/main">
              <a:ext uri="{FF2B5EF4-FFF2-40B4-BE49-F238E27FC236}">
                <a16:creationId xmlns:a16="http://schemas.microsoft.com/office/drawing/2014/main" id="{9AC608ED-5803-4E68-BAA6-52B8CCB947A1}"/>
              </a:ext>
            </a:extLst>
          </p:cNvPr>
          <p:cNvSpPr>
            <a:spLocks xmlns:a="http://schemas.openxmlformats.org/drawingml/2006/main" noGrp="1"/>
          </p:cNvSpPr>
          <p:nvPr/>
        </p:nvSpPr>
        <p:spPr>
          <a:xfrm xmlns:a="http://schemas.openxmlformats.org/drawingml/2006/main">
            <a:off x="6581775" y="4267200"/>
            <a:ext cx="4867275" cy="1123950"/>
          </a:xfrm>
          <a:prstGeom xmlns:a="http://schemas.openxmlformats.org/drawingml/2006/main" prst="roundRect">
            <a:avLst>
              <a:gd name="adj" fmla="val 1016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This record is graded directly under ‘Reflection, consent and media record’ — 20% of the portfolio.</a:t>
            </a:r>
          </a:p>
        </p:txBody>
      </p:sp>
    </p:spTree>
    <p:extLst>
      <p:ext uri="{BB962C8B-B14F-4D97-AF65-F5344CB8AC3E}">
        <p14:creationId xmlns:p14="http://schemas.microsoft.com/office/powerpoint/2010/main" val="736595019"/>
      </p:ext>
    </p:extLst>
  </p:cSld>
</p:sld>
</file>

<file path=ppt/slides/slide2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E7F297B-8BF4-4529-B1EE-B07D121F2F4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A8E27D1-16F2-429D-8DF9-50669F6D9D2A}"/>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7B151F2A-5470-417F-ADC3-611CC974AA3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20</a:t>
            </a:r>
          </a:p>
        </p:txBody>
      </p:sp>
      <p:sp>
        <p:nvSpPr>
          <p:cNvPr id="4" name="">
            <a:extLst xmlns:a="http://schemas.openxmlformats.org/drawingml/2006/main">
              <a:ext uri="{FF2B5EF4-FFF2-40B4-BE49-F238E27FC236}">
                <a16:creationId xmlns:a16="http://schemas.microsoft.com/office/drawing/2014/main" id="{AB7C15BA-F723-4149-BC90-D441C4E9783E}"/>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Backup planning</a:t>
            </a:r>
          </a:p>
        </p:txBody>
      </p:sp>
      <p:sp>
        <p:nvSpPr>
          <p:cNvPr id="5" name="">
            <a:extLst xmlns:a="http://schemas.openxmlformats.org/drawingml/2006/main">
              <a:ext uri="{FF2B5EF4-FFF2-40B4-BE49-F238E27FC236}">
                <a16:creationId xmlns:a16="http://schemas.microsoft.com/office/drawing/2014/main" id="{FD708C3C-A7C3-479A-AE61-C96DC691E2DB}"/>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plan with no alternative is a plan for the weather to write your sequence.</a:t>
            </a:r>
          </a:p>
        </p:txBody>
      </p:sp>
      <p:sp>
        <p:nvSpPr>
          <p:cNvPr id="6" name="">
            <a:extLst xmlns:a="http://schemas.openxmlformats.org/drawingml/2006/main">
              <a:ext uri="{FF2B5EF4-FFF2-40B4-BE49-F238E27FC236}">
                <a16:creationId xmlns:a16="http://schemas.microsoft.com/office/drawing/2014/main" id="{47BFA054-1D4B-443B-B37E-7AB5C1A689E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72F23B6-5761-4FF3-8727-304C08278DC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315b5fd877d4b80"/>
          <a:srcRect xmlns:a="http://schemas.openxmlformats.org/drawingml/2006/main" l="4922" t="0" r="492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544E0FBB-25A7-4D1B-8908-0157E774916C}"/>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For each condition your plan depends on — weather, light, a specific person's availability, a piece of gear — write one fallback before the shoot, not during it.</a:t>
            </a:r>
          </a:p>
        </p:txBody>
      </p:sp>
      <p:sp>
        <p:nvSpPr>
          <p:cNvPr id="10" name="">
            <a:extLst xmlns:a="http://schemas.openxmlformats.org/drawingml/2006/main">
              <a:ext uri="{FF2B5EF4-FFF2-40B4-BE49-F238E27FC236}">
                <a16:creationId xmlns:a16="http://schemas.microsoft.com/office/drawing/2014/main" id="{EFF426A9-D4EB-47B5-838A-412697BB01DC}"/>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904EBC6F-DA4B-4380-BB1D-76F7D8EE81BD}"/>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88AC50A-E4D2-43B3-A0FD-1FD0C1243136}"/>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Cheap insurance</a:t>
            </a:r>
          </a:p>
        </p:txBody>
      </p:sp>
      <p:sp>
        <p:nvSpPr>
          <p:cNvPr id="13" name="">
            <a:extLst xmlns:a="http://schemas.openxmlformats.org/drawingml/2006/main">
              <a:ext uri="{FF2B5EF4-FFF2-40B4-BE49-F238E27FC236}">
                <a16:creationId xmlns:a16="http://schemas.microsoft.com/office/drawing/2014/main" id="{54432BFA-E5CD-4293-A881-A150CFBEC92B}"/>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An indoor alternative location, a backup subject, a second body or lens — decide now what you would swap in.</a:t>
            </a:r>
          </a:p>
        </p:txBody>
      </p:sp>
      <p:sp>
        <p:nvSpPr>
          <p:cNvPr id="14" name="">
            <a:extLst xmlns:a="http://schemas.openxmlformats.org/drawingml/2006/main">
              <a:ext uri="{FF2B5EF4-FFF2-40B4-BE49-F238E27FC236}">
                <a16:creationId xmlns:a16="http://schemas.microsoft.com/office/drawing/2014/main" id="{003C036D-C00C-479E-8F93-FB2961A5730C}"/>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E0A0C61D-7D41-41BA-B6F5-57A1E51D8819}"/>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BAE2C10-C7ED-4AE8-ACC2-1D800813AD1D}"/>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What not to do</a:t>
            </a:r>
          </a:p>
        </p:txBody>
      </p:sp>
      <p:sp>
        <p:nvSpPr>
          <p:cNvPr id="17" name="">
            <a:extLst xmlns:a="http://schemas.openxmlformats.org/drawingml/2006/main">
              <a:ext uri="{FF2B5EF4-FFF2-40B4-BE49-F238E27FC236}">
                <a16:creationId xmlns:a16="http://schemas.microsoft.com/office/drawing/2014/main" id="{4D765670-B04C-44C8-AC63-838E62DAC1F2}"/>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Improvise an entirely new sequence on location — that is where a shot list stops protecting you.</a:t>
            </a:r>
          </a:p>
        </p:txBody>
      </p:sp>
    </p:spTree>
    <p:extLst>
      <p:ext uri="{BB962C8B-B14F-4D97-AF65-F5344CB8AC3E}">
        <p14:creationId xmlns:p14="http://schemas.microsoft.com/office/powerpoint/2010/main" val="488255822"/>
      </p:ext>
    </p:extLst>
  </p:cSld>
</p:sld>
</file>

<file path=ppt/slides/slide2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0C62A13-17BC-408F-A7F2-BFB224F97A6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7FF5F17-6514-41F3-8840-E9B549FF57D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F307E20-780C-4D7B-B3DE-9F214584E314}"/>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21</a:t>
            </a:r>
          </a:p>
        </p:txBody>
      </p:sp>
      <p:sp>
        <p:nvSpPr>
          <p:cNvPr id="4" name="">
            <a:extLst xmlns:a="http://schemas.openxmlformats.org/drawingml/2006/main">
              <a:ext uri="{FF2B5EF4-FFF2-40B4-BE49-F238E27FC236}">
                <a16:creationId xmlns:a16="http://schemas.microsoft.com/office/drawing/2014/main" id="{D48C8B31-6F5A-4477-89ED-DD161C80DE7B}"/>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production log</a:t>
            </a:r>
          </a:p>
        </p:txBody>
      </p:sp>
      <p:sp>
        <p:nvSpPr>
          <p:cNvPr id="5" name="">
            <a:extLst xmlns:a="http://schemas.openxmlformats.org/drawingml/2006/main">
              <a:ext uri="{FF2B5EF4-FFF2-40B4-BE49-F238E27FC236}">
                <a16:creationId xmlns:a16="http://schemas.microsoft.com/office/drawing/2014/main" id="{F1363B45-9399-43F0-8815-A0DED3AF401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you shoot rarely matches what you planned — the log is where that gap is recorded.</a:t>
            </a:r>
          </a:p>
        </p:txBody>
      </p:sp>
      <p:sp>
        <p:nvSpPr>
          <p:cNvPr id="6" name="">
            <a:extLst xmlns:a="http://schemas.openxmlformats.org/drawingml/2006/main">
              <a:ext uri="{FF2B5EF4-FFF2-40B4-BE49-F238E27FC236}">
                <a16:creationId xmlns:a16="http://schemas.microsoft.com/office/drawing/2014/main" id="{87A59A77-B034-483E-812E-61575D04195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D447448-4663-4B30-96AE-F79BE56C2CF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8217bc991204d22"/>
          <a:srcRect xmlns:a="http://schemas.openxmlformats.org/drawingml/2006/main" l="13938" t="0" r="1393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EA8F9ACA-F53B-4A31-B940-0CA320F4B212}"/>
              </a:ext>
            </a:extLst>
          </p:cNvPr>
          <p:cNvSpPr>
            <a:spLocks xmlns:a="http://schemas.openxmlformats.org/drawingml/2006/main" noGrp="1"/>
          </p:cNvSpPr>
          <p:nvPr/>
        </p:nvSpPr>
        <p:spPr>
          <a:xfrm xmlns:a="http://schemas.openxmlformats.org/drawingml/2006/main">
            <a:off x="533400" y="2495550"/>
            <a:ext cx="6000750" cy="1028700"/>
          </a:xfrm>
          <a:prstGeom xmlns:a="http://schemas.openxmlformats.org/drawingml/2006/main" prst="roundRect">
            <a:avLst>
              <a:gd name="adj" fmla="val 1111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For every shot that changed — skipped, added, reframed, reshot — note what changed and why. This is not an apology; it is evidence you made deliberate decisions under real conditions.</a:t>
            </a:r>
          </a:p>
        </p:txBody>
      </p:sp>
      <p:sp>
        <p:nvSpPr>
          <p:cNvPr id="10" name="">
            <a:extLst xmlns:a="http://schemas.openxmlformats.org/drawingml/2006/main">
              <a:ext uri="{FF2B5EF4-FFF2-40B4-BE49-F238E27FC236}">
                <a16:creationId xmlns:a16="http://schemas.microsoft.com/office/drawing/2014/main" id="{677FD1FA-FD56-4CB1-B148-31961EEB4C70}"/>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9A0E04A5-10A7-49E1-AE69-5300DA536AFA}"/>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FD749CF-46F0-47E1-A1CC-B0D53F2272D4}"/>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Log entry</a:t>
            </a:r>
          </a:p>
        </p:txBody>
      </p:sp>
      <p:sp>
        <p:nvSpPr>
          <p:cNvPr id="13" name="">
            <a:extLst xmlns:a="http://schemas.openxmlformats.org/drawingml/2006/main">
              <a:ext uri="{FF2B5EF4-FFF2-40B4-BE49-F238E27FC236}">
                <a16:creationId xmlns:a16="http://schemas.microsoft.com/office/drawing/2014/main" id="{ECA5886C-7AB6-4EA2-8E12-18C32EFED8D7}"/>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Shot number, what changed, and the reason — weather, access, a better idea on the day.</a:t>
            </a:r>
          </a:p>
        </p:txBody>
      </p:sp>
      <p:sp>
        <p:nvSpPr>
          <p:cNvPr id="14" name="">
            <a:extLst xmlns:a="http://schemas.openxmlformats.org/drawingml/2006/main">
              <a:ext uri="{FF2B5EF4-FFF2-40B4-BE49-F238E27FC236}">
                <a16:creationId xmlns:a16="http://schemas.microsoft.com/office/drawing/2014/main" id="{8856E8AC-DDF2-4BB3-8107-AE80471F7EC6}"/>
              </a:ext>
            </a:extLst>
          </p:cNvPr>
          <p:cNvSpPr>
            <a:spLocks xmlns:a="http://schemas.openxmlformats.org/drawingml/2006/main" noGrp="1"/>
          </p:cNvSpPr>
          <p:nvPr/>
        </p:nvSpPr>
        <p:spPr>
          <a:xfrm xmlns:a="http://schemas.openxmlformats.org/drawingml/2006/main">
            <a:off x="533400" y="4914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65CA5479-4F9E-48B3-8BF6-2D839BB2492A}"/>
              </a:ext>
            </a:extLst>
          </p:cNvPr>
          <p:cNvSpPr>
            <a:spLocks xmlns:a="http://schemas.openxmlformats.org/drawingml/2006/main" noGrp="1"/>
          </p:cNvSpPr>
          <p:nvPr/>
        </p:nvSpPr>
        <p:spPr>
          <a:xfrm xmlns:a="http://schemas.openxmlformats.org/drawingml/2006/main">
            <a:off x="742950" y="5124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DFFCDE3-C3BE-4073-95D3-DC57F16825AE}"/>
              </a:ext>
            </a:extLst>
          </p:cNvPr>
          <p:cNvSpPr>
            <a:spLocks xmlns:a="http://schemas.openxmlformats.org/drawingml/2006/main" noGrp="1"/>
          </p:cNvSpPr>
          <p:nvPr/>
        </p:nvSpPr>
        <p:spPr>
          <a:xfrm xmlns:a="http://schemas.openxmlformats.org/drawingml/2006/main">
            <a:off x="742950" y="5314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Due before Week 7</a:t>
            </a:r>
          </a:p>
        </p:txBody>
      </p:sp>
      <p:sp>
        <p:nvSpPr>
          <p:cNvPr id="17" name="">
            <a:extLst xmlns:a="http://schemas.openxmlformats.org/drawingml/2006/main">
              <a:ext uri="{FF2B5EF4-FFF2-40B4-BE49-F238E27FC236}">
                <a16:creationId xmlns:a16="http://schemas.microsoft.com/office/drawing/2014/main" id="{AFB29B56-615E-4467-A363-C5C67AB3982A}"/>
              </a:ext>
            </a:extLst>
          </p:cNvPr>
          <p:cNvSpPr>
            <a:spLocks xmlns:a="http://schemas.openxmlformats.org/drawingml/2006/main" noGrp="1"/>
          </p:cNvSpPr>
          <p:nvPr/>
        </p:nvSpPr>
        <p:spPr>
          <a:xfrm xmlns:a="http://schemas.openxmlformats.org/drawingml/2006/main">
            <a:off x="742950" y="5695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Complete your first shoot and this log before the next session, per session 6's brief.</a:t>
            </a:r>
          </a:p>
        </p:txBody>
      </p:sp>
    </p:spTree>
    <p:extLst>
      <p:ext uri="{BB962C8B-B14F-4D97-AF65-F5344CB8AC3E}">
        <p14:creationId xmlns:p14="http://schemas.microsoft.com/office/powerpoint/2010/main" val="1957028739"/>
      </p:ext>
    </p:extLst>
  </p:cSld>
</p:sld>
</file>

<file path=ppt/slides/slide2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B85BCF4-7AD0-42C8-9F56-7849103DC76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090B75F-DC14-4666-8DC9-C994207C453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08EF679-E7F4-4287-B0F7-1495693BA31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22</a:t>
            </a:r>
          </a:p>
        </p:txBody>
      </p:sp>
      <p:sp>
        <p:nvSpPr>
          <p:cNvPr id="4" name="">
            <a:extLst xmlns:a="http://schemas.openxmlformats.org/drawingml/2006/main">
              <a:ext uri="{FF2B5EF4-FFF2-40B4-BE49-F238E27FC236}">
                <a16:creationId xmlns:a16="http://schemas.microsoft.com/office/drawing/2014/main" id="{49003E68-8558-4378-8C6A-0AECB927ACE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Revising the plan after the first shoot</a:t>
            </a:r>
          </a:p>
        </p:txBody>
      </p:sp>
      <p:sp>
        <p:nvSpPr>
          <p:cNvPr id="5" name="">
            <a:extLst xmlns:a="http://schemas.openxmlformats.org/drawingml/2006/main">
              <a:ext uri="{FF2B5EF4-FFF2-40B4-BE49-F238E27FC236}">
                <a16:creationId xmlns:a16="http://schemas.microsoft.com/office/drawing/2014/main" id="{DB16B981-0752-4E57-8446-E859DAFD5CDC}"/>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shot list survives contact with a location by being updated, not defended.</a:t>
            </a:r>
          </a:p>
        </p:txBody>
      </p:sp>
      <p:sp>
        <p:nvSpPr>
          <p:cNvPr id="6" name="">
            <a:extLst xmlns:a="http://schemas.openxmlformats.org/drawingml/2006/main">
              <a:ext uri="{FF2B5EF4-FFF2-40B4-BE49-F238E27FC236}">
                <a16:creationId xmlns:a16="http://schemas.microsoft.com/office/drawing/2014/main" id="{95F3F3E5-58FD-4ECF-AFBB-FDBD7C3711A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59796B7-A461-4F8C-98D2-F7B383E92B7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A81906B0-4E1B-4D37-97A4-D25016520394}"/>
              </a:ext>
            </a:extLst>
          </p:cNvPr>
          <p:cNvSpPr>
            <a:spLocks xmlns:a="http://schemas.openxmlformats.org/drawingml/2006/main" noGrp="1"/>
          </p:cNvSpPr>
          <p:nvPr/>
        </p:nvSpPr>
        <p:spPr>
          <a:xfrm xmlns:a="http://schemas.openxmlformats.org/drawingml/2006/main">
            <a:off x="533400" y="2495550"/>
            <a:ext cx="10382250" cy="742950"/>
          </a:xfrm>
          <a:prstGeom xmlns:a="http://schemas.openxmlformats.org/drawingml/2006/main" prst="roundRect">
            <a:avLst>
              <a:gd name="adj" fmla="val 15385"/>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Review each shot list row against what actually happened: did the size, movement and duration you planned still make sense once you saw the location and the light?</a:t>
            </a:r>
          </a:p>
        </p:txBody>
      </p:sp>
      <p:sp>
        <p:nvSpPr>
          <p:cNvPr id="9" name="">
            <a:extLst xmlns:a="http://schemas.openxmlformats.org/drawingml/2006/main">
              <a:ext uri="{FF2B5EF4-FFF2-40B4-BE49-F238E27FC236}">
                <a16:creationId xmlns:a16="http://schemas.microsoft.com/office/drawing/2014/main" id="{65DCFDAD-3A38-4B2D-8695-94DC031B190E}"/>
              </a:ext>
            </a:extLst>
          </p:cNvPr>
          <p:cNvSpPr>
            <a:spLocks xmlns:a="http://schemas.openxmlformats.org/drawingml/2006/main" noGrp="1"/>
          </p:cNvSpPr>
          <p:nvPr/>
        </p:nvSpPr>
        <p:spPr>
          <a:xfrm xmlns:a="http://schemas.openxmlformats.org/drawingml/2006/main">
            <a:off x="533400" y="33909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29C8C38C-2CE7-433D-8C60-DB93FC62EE7A}"/>
              </a:ext>
            </a:extLst>
          </p:cNvPr>
          <p:cNvSpPr>
            <a:spLocks xmlns:a="http://schemas.openxmlformats.org/drawingml/2006/main" noGrp="1"/>
          </p:cNvSpPr>
          <p:nvPr/>
        </p:nvSpPr>
        <p:spPr>
          <a:xfrm xmlns:a="http://schemas.openxmlformats.org/drawingml/2006/main">
            <a:off x="742950" y="3600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2A6D11C2-5BE2-4FDE-9919-8EA5E68F065A}"/>
              </a:ext>
            </a:extLst>
          </p:cNvPr>
          <p:cNvSpPr>
            <a:spLocks xmlns:a="http://schemas.openxmlformats.org/drawingml/2006/main" noGrp="1"/>
          </p:cNvSpPr>
          <p:nvPr/>
        </p:nvSpPr>
        <p:spPr>
          <a:xfrm xmlns:a="http://schemas.openxmlformats.org/drawingml/2006/main">
            <a:off x="742950" y="37909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Kept as planned</a:t>
            </a:r>
          </a:p>
        </p:txBody>
      </p:sp>
      <p:sp>
        <p:nvSpPr>
          <p:cNvPr id="12" name="">
            <a:extLst xmlns:a="http://schemas.openxmlformats.org/drawingml/2006/main">
              <a:ext uri="{FF2B5EF4-FFF2-40B4-BE49-F238E27FC236}">
                <a16:creationId xmlns:a16="http://schemas.microsoft.com/office/drawing/2014/main" id="{9766E66E-CB2B-4137-A9FE-EFCE9A3905FF}"/>
              </a:ext>
            </a:extLst>
          </p:cNvPr>
          <p:cNvSpPr>
            <a:spLocks xmlns:a="http://schemas.openxmlformats.org/drawingml/2006/main" noGrp="1"/>
          </p:cNvSpPr>
          <p:nvPr/>
        </p:nvSpPr>
        <p:spPr>
          <a:xfrm xmlns:a="http://schemas.openxmlformats.org/drawingml/2006/main">
            <a:off x="742950" y="41719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Rows that matched — confirms your previsualisation was accurate for that beat.</a:t>
            </a:r>
          </a:p>
        </p:txBody>
      </p:sp>
      <p:sp>
        <p:nvSpPr>
          <p:cNvPr id="13" name="">
            <a:extLst xmlns:a="http://schemas.openxmlformats.org/drawingml/2006/main">
              <a:ext uri="{FF2B5EF4-FFF2-40B4-BE49-F238E27FC236}">
                <a16:creationId xmlns:a16="http://schemas.microsoft.com/office/drawing/2014/main" id="{6FA6E601-0380-4D95-8E73-F546862ED267}"/>
              </a:ext>
            </a:extLst>
          </p:cNvPr>
          <p:cNvSpPr>
            <a:spLocks xmlns:a="http://schemas.openxmlformats.org/drawingml/2006/main" noGrp="1"/>
          </p:cNvSpPr>
          <p:nvPr/>
        </p:nvSpPr>
        <p:spPr>
          <a:xfrm xmlns:a="http://schemas.openxmlformats.org/drawingml/2006/main">
            <a:off x="6372225" y="33909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E0B2BD02-A1B1-43FA-9544-397FD940FFDE}"/>
              </a:ext>
            </a:extLst>
          </p:cNvPr>
          <p:cNvSpPr>
            <a:spLocks xmlns:a="http://schemas.openxmlformats.org/drawingml/2006/main" noGrp="1"/>
          </p:cNvSpPr>
          <p:nvPr/>
        </p:nvSpPr>
        <p:spPr>
          <a:xfrm xmlns:a="http://schemas.openxmlformats.org/drawingml/2006/main">
            <a:off x="6581775" y="3600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71647B8-5A9F-45E1-914D-3C5A1BFF1AB3}"/>
              </a:ext>
            </a:extLst>
          </p:cNvPr>
          <p:cNvSpPr>
            <a:spLocks xmlns:a="http://schemas.openxmlformats.org/drawingml/2006/main" noGrp="1"/>
          </p:cNvSpPr>
          <p:nvPr/>
        </p:nvSpPr>
        <p:spPr>
          <a:xfrm xmlns:a="http://schemas.openxmlformats.org/drawingml/2006/main">
            <a:off x="6581775" y="37909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Revised on the day</a:t>
            </a:r>
          </a:p>
        </p:txBody>
      </p:sp>
      <p:sp>
        <p:nvSpPr>
          <p:cNvPr id="16" name="">
            <a:extLst xmlns:a="http://schemas.openxmlformats.org/drawingml/2006/main">
              <a:ext uri="{FF2B5EF4-FFF2-40B4-BE49-F238E27FC236}">
                <a16:creationId xmlns:a16="http://schemas.microsoft.com/office/drawing/2014/main" id="{FA1F4BFE-FE58-469D-90E0-2135511FCEBC}"/>
              </a:ext>
            </a:extLst>
          </p:cNvPr>
          <p:cNvSpPr>
            <a:spLocks xmlns:a="http://schemas.openxmlformats.org/drawingml/2006/main" noGrp="1"/>
          </p:cNvSpPr>
          <p:nvPr/>
        </p:nvSpPr>
        <p:spPr>
          <a:xfrm xmlns:a="http://schemas.openxmlformats.org/drawingml/2006/main">
            <a:off x="6581775" y="41719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Rows that changed — feed these directly into the production log, with the reason attached.</a:t>
            </a:r>
          </a:p>
        </p:txBody>
      </p:sp>
    </p:spTree>
    <p:extLst>
      <p:ext uri="{BB962C8B-B14F-4D97-AF65-F5344CB8AC3E}">
        <p14:creationId xmlns:p14="http://schemas.microsoft.com/office/powerpoint/2010/main" val="1348463475"/>
      </p:ext>
    </p:extLst>
  </p:cSld>
</p:sld>
</file>

<file path=ppt/slides/slide2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C949D3D-560E-4300-861B-0D2A649114B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3A7193F-743E-491F-A675-96D136A526B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4ECDF90E-0879-4A57-BA80-0DF915A0EB6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23</a:t>
            </a:r>
          </a:p>
        </p:txBody>
      </p:sp>
      <p:sp>
        <p:nvSpPr>
          <p:cNvPr id="4" name="">
            <a:extLst xmlns:a="http://schemas.openxmlformats.org/drawingml/2006/main">
              <a:ext uri="{FF2B5EF4-FFF2-40B4-BE49-F238E27FC236}">
                <a16:creationId xmlns:a16="http://schemas.microsoft.com/office/drawing/2014/main" id="{ECD0FEF8-44D9-4CC9-A222-8482A598B85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Reading reference footage for structure</a:t>
            </a:r>
          </a:p>
        </p:txBody>
      </p:sp>
      <p:sp>
        <p:nvSpPr>
          <p:cNvPr id="5" name="">
            <a:extLst xmlns:a="http://schemas.openxmlformats.org/drawingml/2006/main">
              <a:ext uri="{FF2B5EF4-FFF2-40B4-BE49-F238E27FC236}">
                <a16:creationId xmlns:a16="http://schemas.microsoft.com/office/drawing/2014/main" id="{42D913C7-E3EF-4CD8-B81E-53832477E4B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repeatable method for this week's reference-viewing task.</a:t>
            </a:r>
          </a:p>
        </p:txBody>
      </p:sp>
      <p:sp>
        <p:nvSpPr>
          <p:cNvPr id="6" name="">
            <a:extLst xmlns:a="http://schemas.openxmlformats.org/drawingml/2006/main">
              <a:ext uri="{FF2B5EF4-FFF2-40B4-BE49-F238E27FC236}">
                <a16:creationId xmlns:a16="http://schemas.microsoft.com/office/drawing/2014/main" id="{34E1B5E6-C728-46F0-9D22-4FD26E7F1BC0}"/>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5BB4DFB-4C88-48F9-92CC-2BF17588423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4d6a917e053a467d"/>
          <a:srcRect xmlns:a="http://schemas.openxmlformats.org/drawingml/2006/main" l="8979" t="0" r="8979"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4A4D8E28-F96B-4DD6-8A42-553A260B40E6}"/>
              </a:ext>
            </a:extLst>
          </p:cNvPr>
          <p:cNvSpPr>
            <a:spLocks xmlns:a="http://schemas.openxmlformats.org/drawingml/2006/main" noGrp="1"/>
          </p:cNvSpPr>
          <p:nvPr/>
        </p:nvSpPr>
        <p:spPr>
          <a:xfrm xmlns:a="http://schemas.openxmlformats.org/drawingml/2006/main">
            <a:off x="533400" y="36195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C6225E2-BEAA-4E10-ABEC-4B10FFF60018}"/>
              </a:ext>
            </a:extLst>
          </p:cNvPr>
          <p:cNvSpPr>
            <a:spLocks xmlns:a="http://schemas.openxmlformats.org/drawingml/2006/main" noGrp="1"/>
          </p:cNvSpPr>
          <p:nvPr/>
        </p:nvSpPr>
        <p:spPr>
          <a:xfrm xmlns:a="http://schemas.openxmlformats.org/drawingml/2006/main">
            <a:off x="533400" y="36480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1" name="">
            <a:extLst xmlns:a="http://schemas.openxmlformats.org/drawingml/2006/main">
              <a:ext uri="{FF2B5EF4-FFF2-40B4-BE49-F238E27FC236}">
                <a16:creationId xmlns:a16="http://schemas.microsoft.com/office/drawing/2014/main" id="{DA27741A-1DE9-4D74-A934-2C2A8DE1897D}"/>
              </a:ext>
            </a:extLst>
          </p:cNvPr>
          <p:cNvSpPr>
            <a:spLocks xmlns:a="http://schemas.openxmlformats.org/drawingml/2006/main" noGrp="1"/>
          </p:cNvSpPr>
          <p:nvPr/>
        </p:nvSpPr>
        <p:spPr>
          <a:xfrm xmlns:a="http://schemas.openxmlformats.org/drawingml/2006/main">
            <a:off x="971550" y="3629025"/>
            <a:ext cx="55626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Watch a one-minute sequence once, uninterrupted.</a:t>
            </a:r>
          </a:p>
        </p:txBody>
      </p:sp>
      <p:sp>
        <p:nvSpPr>
          <p:cNvPr id="12" name="">
            <a:extLst xmlns:a="http://schemas.openxmlformats.org/drawingml/2006/main">
              <a:ext uri="{FF2B5EF4-FFF2-40B4-BE49-F238E27FC236}">
                <a16:creationId xmlns:a16="http://schemas.microsoft.com/office/drawing/2014/main" id="{38538312-E192-46E4-96A5-B8E394166026}"/>
              </a:ext>
            </a:extLst>
          </p:cNvPr>
          <p:cNvSpPr>
            <a:spLocks xmlns:a="http://schemas.openxmlformats.org/drawingml/2006/main" noGrp="1"/>
          </p:cNvSpPr>
          <p:nvPr/>
        </p:nvSpPr>
        <p:spPr>
          <a:xfrm xmlns:a="http://schemas.openxmlformats.org/drawingml/2006/main">
            <a:off x="533400" y="4191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9283D09D-7C38-4866-A5C3-2B5E8C64D4A9}"/>
              </a:ext>
            </a:extLst>
          </p:cNvPr>
          <p:cNvSpPr>
            <a:spLocks xmlns:a="http://schemas.openxmlformats.org/drawingml/2006/main" noGrp="1"/>
          </p:cNvSpPr>
          <p:nvPr/>
        </p:nvSpPr>
        <p:spPr>
          <a:xfrm xmlns:a="http://schemas.openxmlformats.org/drawingml/2006/main">
            <a:off x="533400" y="4219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4" name="">
            <a:extLst xmlns:a="http://schemas.openxmlformats.org/drawingml/2006/main">
              <a:ext uri="{FF2B5EF4-FFF2-40B4-BE49-F238E27FC236}">
                <a16:creationId xmlns:a16="http://schemas.microsoft.com/office/drawing/2014/main" id="{06B30D86-C79A-42CA-ABA5-6FE1E40BFE2E}"/>
              </a:ext>
            </a:extLst>
          </p:cNvPr>
          <p:cNvSpPr>
            <a:spLocks xmlns:a="http://schemas.openxmlformats.org/drawingml/2006/main" noGrp="1"/>
          </p:cNvSpPr>
          <p:nvPr/>
        </p:nvSpPr>
        <p:spPr>
          <a:xfrm xmlns:a="http://schemas.openxmlformats.org/drawingml/2006/main">
            <a:off x="971550" y="4200525"/>
            <a:ext cx="55626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Sketch six frames that mark its key shots, in order.</a:t>
            </a:r>
          </a:p>
        </p:txBody>
      </p:sp>
      <p:sp>
        <p:nvSpPr>
          <p:cNvPr id="15" name="">
            <a:extLst xmlns:a="http://schemas.openxmlformats.org/drawingml/2006/main">
              <a:ext uri="{FF2B5EF4-FFF2-40B4-BE49-F238E27FC236}">
                <a16:creationId xmlns:a16="http://schemas.microsoft.com/office/drawing/2014/main" id="{0AB55DB3-718C-4CF7-8EAD-8B6D061C7139}"/>
              </a:ext>
            </a:extLst>
          </p:cNvPr>
          <p:cNvSpPr>
            <a:spLocks xmlns:a="http://schemas.openxmlformats.org/drawingml/2006/main" noGrp="1"/>
          </p:cNvSpPr>
          <p:nvPr/>
        </p:nvSpPr>
        <p:spPr>
          <a:xfrm xmlns:a="http://schemas.openxmlformats.org/drawingml/2006/main">
            <a:off x="533400" y="47625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28FB139-30C2-4161-8E05-8B110DAB80FF}"/>
              </a:ext>
            </a:extLst>
          </p:cNvPr>
          <p:cNvSpPr>
            <a:spLocks xmlns:a="http://schemas.openxmlformats.org/drawingml/2006/main" noGrp="1"/>
          </p:cNvSpPr>
          <p:nvPr/>
        </p:nvSpPr>
        <p:spPr>
          <a:xfrm xmlns:a="http://schemas.openxmlformats.org/drawingml/2006/main">
            <a:off x="533400" y="47910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7" name="">
            <a:extLst xmlns:a="http://schemas.openxmlformats.org/drawingml/2006/main">
              <a:ext uri="{FF2B5EF4-FFF2-40B4-BE49-F238E27FC236}">
                <a16:creationId xmlns:a16="http://schemas.microsoft.com/office/drawing/2014/main" id="{D50011C8-1A85-496E-B387-A08108BA1F63}"/>
              </a:ext>
            </a:extLst>
          </p:cNvPr>
          <p:cNvSpPr>
            <a:spLocks xmlns:a="http://schemas.openxmlformats.org/drawingml/2006/main" noGrp="1"/>
          </p:cNvSpPr>
          <p:nvPr/>
        </p:nvSpPr>
        <p:spPr>
          <a:xfrm xmlns:a="http://schemas.openxmlformats.org/drawingml/2006/main">
            <a:off x="971550" y="4772025"/>
            <a:ext cx="55626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Label each frame: setup, development or resolution.</a:t>
            </a:r>
          </a:p>
        </p:txBody>
      </p:sp>
      <p:sp>
        <p:nvSpPr>
          <p:cNvPr id="18" name="">
            <a:extLst xmlns:a="http://schemas.openxmlformats.org/drawingml/2006/main">
              <a:ext uri="{FF2B5EF4-FFF2-40B4-BE49-F238E27FC236}">
                <a16:creationId xmlns:a16="http://schemas.microsoft.com/office/drawing/2014/main" id="{93F8C3ED-7634-48E5-9139-6836E6C7A7F3}"/>
              </a:ext>
            </a:extLst>
          </p:cNvPr>
          <p:cNvSpPr>
            <a:spLocks xmlns:a="http://schemas.openxmlformats.org/drawingml/2006/main" noGrp="1"/>
          </p:cNvSpPr>
          <p:nvPr/>
        </p:nvSpPr>
        <p:spPr>
          <a:xfrm xmlns:a="http://schemas.openxmlformats.org/drawingml/2006/main">
            <a:off x="533400" y="5334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A1C4ADD-C7D2-4A6B-BCF9-0341C50D8677}"/>
              </a:ext>
            </a:extLst>
          </p:cNvPr>
          <p:cNvSpPr>
            <a:spLocks xmlns:a="http://schemas.openxmlformats.org/drawingml/2006/main" noGrp="1"/>
          </p:cNvSpPr>
          <p:nvPr/>
        </p:nvSpPr>
        <p:spPr>
          <a:xfrm xmlns:a="http://schemas.openxmlformats.org/drawingml/2006/main">
            <a:off x="533400" y="5362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20" name="">
            <a:extLst xmlns:a="http://schemas.openxmlformats.org/drawingml/2006/main">
              <a:ext uri="{FF2B5EF4-FFF2-40B4-BE49-F238E27FC236}">
                <a16:creationId xmlns:a16="http://schemas.microsoft.com/office/drawing/2014/main" id="{C5869316-E007-4313-9013-FA5F5158DA62}"/>
              </a:ext>
            </a:extLst>
          </p:cNvPr>
          <p:cNvSpPr>
            <a:spLocks xmlns:a="http://schemas.openxmlformats.org/drawingml/2006/main" noGrp="1"/>
          </p:cNvSpPr>
          <p:nvPr/>
        </p:nvSpPr>
        <p:spPr>
          <a:xfrm xmlns:a="http://schemas.openxmlformats.org/drawingml/2006/main">
            <a:off x="971550" y="5343525"/>
            <a:ext cx="55626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Check whether six frames were enough to tell the whole story.</a:t>
            </a:r>
          </a:p>
        </p:txBody>
      </p:sp>
    </p:spTree>
    <p:extLst>
      <p:ext uri="{BB962C8B-B14F-4D97-AF65-F5344CB8AC3E}">
        <p14:creationId xmlns:p14="http://schemas.microsoft.com/office/powerpoint/2010/main" val="1345439976"/>
      </p:ext>
    </p:extLst>
  </p:cSld>
</p:sld>
</file>

<file path=ppt/slides/slide2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5EB319F-9355-4823-B68C-102C4C6F4508}"/>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2970F15-9193-4FF6-9E16-34FEDF2FD3C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A8E7D4E-94A6-41B9-9754-F9DC3D1DE63C}"/>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24</a:t>
            </a:r>
          </a:p>
        </p:txBody>
      </p:sp>
      <p:sp>
        <p:nvSpPr>
          <p:cNvPr id="4" name="">
            <a:extLst xmlns:a="http://schemas.openxmlformats.org/drawingml/2006/main">
              <a:ext uri="{FF2B5EF4-FFF2-40B4-BE49-F238E27FC236}">
                <a16:creationId xmlns:a16="http://schemas.microsoft.com/office/drawing/2014/main" id="{E5F00EEE-9A88-4D2F-B5FD-17DC863E658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Week 6 in-session exercise</a:t>
            </a:r>
          </a:p>
        </p:txBody>
      </p:sp>
      <p:sp>
        <p:nvSpPr>
          <p:cNvPr id="5" name="">
            <a:extLst xmlns:a="http://schemas.openxmlformats.org/drawingml/2006/main">
              <a:ext uri="{FF2B5EF4-FFF2-40B4-BE49-F238E27FC236}">
                <a16:creationId xmlns:a16="http://schemas.microsoft.com/office/drawing/2014/main" id="{31782740-19C1-4956-B6EF-1657DDC0EE2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you produce and bring to this session.</a:t>
            </a:r>
          </a:p>
        </p:txBody>
      </p:sp>
      <p:sp>
        <p:nvSpPr>
          <p:cNvPr id="6" name="">
            <a:extLst xmlns:a="http://schemas.openxmlformats.org/drawingml/2006/main">
              <a:ext uri="{FF2B5EF4-FFF2-40B4-BE49-F238E27FC236}">
                <a16:creationId xmlns:a16="http://schemas.microsoft.com/office/drawing/2014/main" id="{65D59FCB-CF07-4575-9220-563E485D8CD9}"/>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C8ABED1-1CBC-4BC6-9968-DB548A8EA91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91E376EB-D6CF-4251-828A-C969B574FC8A}"/>
              </a:ext>
            </a:extLst>
          </p:cNvPr>
          <p:cNvSpPr>
            <a:spLocks xmlns:a="http://schemas.openxmlformats.org/drawingml/2006/main" noGrp="1"/>
          </p:cNvSpPr>
          <p:nvPr/>
        </p:nvSpPr>
        <p:spPr>
          <a:xfrm xmlns:a="http://schemas.openxmlformats.org/drawingml/2006/main">
            <a:off x="685800" y="2476500"/>
            <a:ext cx="1428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Brief</a:t>
            </a:r>
          </a:p>
        </p:txBody>
      </p:sp>
      <p:sp>
        <p:nvSpPr>
          <p:cNvPr id="9" name="">
            <a:extLst xmlns:a="http://schemas.openxmlformats.org/drawingml/2006/main">
              <a:ext uri="{FF2B5EF4-FFF2-40B4-BE49-F238E27FC236}">
                <a16:creationId xmlns:a16="http://schemas.microsoft.com/office/drawing/2014/main" id="{93B6DD02-1329-4B6C-87BF-C661797E1D62}"/>
              </a:ext>
            </a:extLst>
          </p:cNvPr>
          <p:cNvSpPr>
            <a:spLocks xmlns:a="http://schemas.openxmlformats.org/drawingml/2006/main" noGrp="1"/>
          </p:cNvSpPr>
          <p:nvPr/>
        </p:nvSpPr>
        <p:spPr>
          <a:xfrm xmlns:a="http://schemas.openxmlformats.org/drawingml/2006/main">
            <a:off x="2381250" y="2476500"/>
            <a:ext cx="8191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82022"/>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Bring a logline, a location and a rough list of moments; map setup, development and resolution as images; build a storyboard and a shot list from them.</a:t>
            </a:r>
          </a:p>
        </p:txBody>
      </p:sp>
      <p:sp>
        <p:nvSpPr>
          <p:cNvPr id="10" name="">
            <a:extLst xmlns:a="http://schemas.openxmlformats.org/drawingml/2006/main">
              <a:ext uri="{FF2B5EF4-FFF2-40B4-BE49-F238E27FC236}">
                <a16:creationId xmlns:a16="http://schemas.microsoft.com/office/drawing/2014/main" id="{CACF6A6E-1821-49FB-B7E8-E464BE097AB5}"/>
              </a:ext>
            </a:extLst>
          </p:cNvPr>
          <p:cNvSpPr>
            <a:spLocks xmlns:a="http://schemas.openxmlformats.org/drawingml/2006/main" noGrp="1"/>
          </p:cNvSpPr>
          <p:nvPr/>
        </p:nvSpPr>
        <p:spPr>
          <a:xfrm xmlns:a="http://schemas.openxmlformats.org/drawingml/2006/main">
            <a:off x="685800" y="3238500"/>
            <a:ext cx="1809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Review</a:t>
            </a:r>
          </a:p>
        </p:txBody>
      </p:sp>
      <p:sp>
        <p:nvSpPr>
          <p:cNvPr id="11" name="">
            <a:extLst xmlns:a="http://schemas.openxmlformats.org/drawingml/2006/main">
              <a:ext uri="{FF2B5EF4-FFF2-40B4-BE49-F238E27FC236}">
                <a16:creationId xmlns:a16="http://schemas.microsoft.com/office/drawing/2014/main" id="{C88A2673-7417-462E-AD9B-FDD3D83398AE}"/>
              </a:ext>
            </a:extLst>
          </p:cNvPr>
          <p:cNvSpPr>
            <a:spLocks xmlns:a="http://schemas.openxmlformats.org/drawingml/2006/main" noGrp="1"/>
          </p:cNvSpPr>
          <p:nvPr/>
        </p:nvSpPr>
        <p:spPr>
          <a:xfrm xmlns:a="http://schemas.openxmlformats.org/drawingml/2006/main">
            <a:off x="2381250" y="3238500"/>
            <a:ext cx="8191500" cy="495300"/>
          </a:xfrm>
          <a:prstGeom xmlns:a="http://schemas.openxmlformats.org/drawingml/2006/main" prst="roundRect">
            <a:avLst>
              <a:gd name="adj" fmla="val 23077"/>
            </a:avLst>
          </a:prstGeom>
          <a:noFill xmlns:a="http://schemas.openxmlformats.org/drawingml/2006/main"/>
          <a:ln xmlns:a="http://schemas.openxmlformats.org/drawingml/2006/main" w="0">
            <a:noFill/>
            <a:prstDash val="solid"/>
          </a:ln>
        </p:spPr>
        <p:txBody>
          <a:bodyPr xmlns:a="http://schemas.openxmlformats.org/drawingml/2006/main">
            <a:normAutofit fontScale="88797"/>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Trade shot lists with a partner and review each other's for clarity, time, safety and permission before anyone shoots.</a:t>
            </a:r>
          </a:p>
        </p:txBody>
      </p:sp>
      <p:sp>
        <p:nvSpPr>
          <p:cNvPr id="12" name="">
            <a:extLst xmlns:a="http://schemas.openxmlformats.org/drawingml/2006/main">
              <a:ext uri="{FF2B5EF4-FFF2-40B4-BE49-F238E27FC236}">
                <a16:creationId xmlns:a16="http://schemas.microsoft.com/office/drawing/2014/main" id="{558D7D03-0AEB-4A8C-A249-0EDE711494C2}"/>
              </a:ext>
            </a:extLst>
          </p:cNvPr>
          <p:cNvSpPr>
            <a:spLocks xmlns:a="http://schemas.openxmlformats.org/drawingml/2006/main" noGrp="1"/>
          </p:cNvSpPr>
          <p:nvPr/>
        </p:nvSpPr>
        <p:spPr>
          <a:xfrm xmlns:a="http://schemas.openxmlformats.org/drawingml/2006/main">
            <a:off x="685800" y="4171950"/>
            <a:ext cx="20002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Evidence to submit</a:t>
            </a:r>
          </a:p>
        </p:txBody>
      </p:sp>
      <p:sp>
        <p:nvSpPr>
          <p:cNvPr id="13" name="">
            <a:extLst xmlns:a="http://schemas.openxmlformats.org/drawingml/2006/main">
              <a:ext uri="{FF2B5EF4-FFF2-40B4-BE49-F238E27FC236}">
                <a16:creationId xmlns:a16="http://schemas.microsoft.com/office/drawing/2014/main" id="{FAC17B42-685B-4C37-8D94-220B596DC15F}"/>
              </a:ext>
            </a:extLst>
          </p:cNvPr>
          <p:cNvSpPr>
            <a:spLocks xmlns:a="http://schemas.openxmlformats.org/drawingml/2006/main" noGrp="1"/>
          </p:cNvSpPr>
          <p:nvPr/>
        </p:nvSpPr>
        <p:spPr>
          <a:xfrm xmlns:a="http://schemas.openxmlformats.org/drawingml/2006/main">
            <a:off x="2381250" y="4171950"/>
            <a:ext cx="8191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4362"/>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A storyboard, a shot list, and — by Week 7 — a completed first shoot with a production log of what changed.</a:t>
            </a:r>
          </a:p>
        </p:txBody>
      </p:sp>
    </p:spTree>
    <p:extLst>
      <p:ext uri="{BB962C8B-B14F-4D97-AF65-F5344CB8AC3E}">
        <p14:creationId xmlns:p14="http://schemas.microsoft.com/office/powerpoint/2010/main" val="2105510905"/>
      </p:ext>
    </p:extLst>
  </p:cSld>
</p:sld>
</file>

<file path=ppt/slides/slide2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3AB74B5-3384-4D43-84D1-16E2113D99A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E672D11-9C84-4BCD-96BC-FD53447F20A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9A751EE4-B0EA-4A8A-9423-3BD5BABBBEF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25</a:t>
            </a:r>
          </a:p>
        </p:txBody>
      </p:sp>
      <p:sp>
        <p:nvSpPr>
          <p:cNvPr id="4" name="">
            <a:extLst xmlns:a="http://schemas.openxmlformats.org/drawingml/2006/main">
              <a:ext uri="{FF2B5EF4-FFF2-40B4-BE49-F238E27FC236}">
                <a16:creationId xmlns:a16="http://schemas.microsoft.com/office/drawing/2014/main" id="{2012B5D9-76C0-468A-A114-079CA8048C6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review rubric</a:t>
            </a:r>
          </a:p>
        </p:txBody>
      </p:sp>
      <p:sp>
        <p:nvSpPr>
          <p:cNvPr id="5" name="">
            <a:extLst xmlns:a="http://schemas.openxmlformats.org/drawingml/2006/main">
              <a:ext uri="{FF2B5EF4-FFF2-40B4-BE49-F238E27FC236}">
                <a16:creationId xmlns:a16="http://schemas.microsoft.com/office/drawing/2014/main" id="{F97B10B7-3682-4CEC-AEB5-6189DE3ED372}"/>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How your storyboard and shot list are assessed before you shoot.</a:t>
            </a:r>
          </a:p>
        </p:txBody>
      </p:sp>
      <p:sp>
        <p:nvSpPr>
          <p:cNvPr id="6" name="">
            <a:extLst xmlns:a="http://schemas.openxmlformats.org/drawingml/2006/main">
              <a:ext uri="{FF2B5EF4-FFF2-40B4-BE49-F238E27FC236}">
                <a16:creationId xmlns:a16="http://schemas.microsoft.com/office/drawing/2014/main" id="{89A20826-9505-4420-B4A0-F62885AD4BC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6B6259A-709E-4CB5-961C-4D272BBEC92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727168C7-7FEB-434B-9C82-64715F91A5D5}"/>
              </a:ext>
            </a:extLst>
          </p:cNvPr>
          <p:cNvSpPr>
            <a:spLocks xmlns:a="http://schemas.openxmlformats.org/drawingml/2006/main" noGrp="1"/>
          </p:cNvSpPr>
          <p:nvPr/>
        </p:nvSpPr>
        <p:spPr>
          <a:xfrm xmlns:a="http://schemas.openxmlformats.org/drawingml/2006/main">
            <a:off x="742950" y="247650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Clarity</a:t>
            </a:r>
          </a:p>
        </p:txBody>
      </p:sp>
      <p:sp>
        <p:nvSpPr>
          <p:cNvPr id="9" name="">
            <a:extLst xmlns:a="http://schemas.openxmlformats.org/drawingml/2006/main">
              <a:ext uri="{FF2B5EF4-FFF2-40B4-BE49-F238E27FC236}">
                <a16:creationId xmlns:a16="http://schemas.microsoft.com/office/drawing/2014/main" id="{22B62FC8-239F-4495-B7D6-1B9F1B60427B}"/>
              </a:ext>
            </a:extLst>
          </p:cNvPr>
          <p:cNvSpPr>
            <a:spLocks xmlns:a="http://schemas.openxmlformats.org/drawingml/2006/main" noGrp="1"/>
          </p:cNvSpPr>
          <p:nvPr/>
        </p:nvSpPr>
        <p:spPr>
          <a:xfrm xmlns:a="http://schemas.openxmlformats.org/drawingml/2006/main">
            <a:off x="3257550" y="24765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Any reader can identify what each shot shows and where it sits in the structure.</a:t>
            </a:r>
          </a:p>
        </p:txBody>
      </p:sp>
      <p:sp>
        <p:nvSpPr>
          <p:cNvPr id="10" name="">
            <a:extLst xmlns:a="http://schemas.openxmlformats.org/drawingml/2006/main">
              <a:ext uri="{FF2B5EF4-FFF2-40B4-BE49-F238E27FC236}">
                <a16:creationId xmlns:a16="http://schemas.microsoft.com/office/drawing/2014/main" id="{D84BE05C-0A6D-4C23-B728-EACEE768E0CE}"/>
              </a:ext>
            </a:extLst>
          </p:cNvPr>
          <p:cNvSpPr>
            <a:spLocks xmlns:a="http://schemas.openxmlformats.org/drawingml/2006/main" noGrp="1"/>
          </p:cNvSpPr>
          <p:nvPr/>
        </p:nvSpPr>
        <p:spPr>
          <a:xfrm xmlns:a="http://schemas.openxmlformats.org/drawingml/2006/main">
            <a:off x="742950" y="29813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3AF570E-EAB7-48F6-93B1-64EF114E9909}"/>
              </a:ext>
            </a:extLst>
          </p:cNvPr>
          <p:cNvSpPr>
            <a:spLocks xmlns:a="http://schemas.openxmlformats.org/drawingml/2006/main" noGrp="1"/>
          </p:cNvSpPr>
          <p:nvPr/>
        </p:nvSpPr>
        <p:spPr>
          <a:xfrm xmlns:a="http://schemas.openxmlformats.org/drawingml/2006/main">
            <a:off x="742950" y="32194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Time</a:t>
            </a:r>
          </a:p>
        </p:txBody>
      </p:sp>
      <p:sp>
        <p:nvSpPr>
          <p:cNvPr id="12" name="">
            <a:extLst xmlns:a="http://schemas.openxmlformats.org/drawingml/2006/main">
              <a:ext uri="{FF2B5EF4-FFF2-40B4-BE49-F238E27FC236}">
                <a16:creationId xmlns:a16="http://schemas.microsoft.com/office/drawing/2014/main" id="{7D3C2299-C849-4927-B91E-B4DF93718C3E}"/>
              </a:ext>
            </a:extLst>
          </p:cNvPr>
          <p:cNvSpPr>
            <a:spLocks xmlns:a="http://schemas.openxmlformats.org/drawingml/2006/main" noGrp="1"/>
          </p:cNvSpPr>
          <p:nvPr/>
        </p:nvSpPr>
        <p:spPr>
          <a:xfrm xmlns:a="http://schemas.openxmlformats.org/drawingml/2006/main">
            <a:off x="3257550" y="32194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Estimated durations sum to a total that fits the time actually available.</a:t>
            </a:r>
          </a:p>
        </p:txBody>
      </p:sp>
      <p:sp>
        <p:nvSpPr>
          <p:cNvPr id="13" name="">
            <a:extLst xmlns:a="http://schemas.openxmlformats.org/drawingml/2006/main">
              <a:ext uri="{FF2B5EF4-FFF2-40B4-BE49-F238E27FC236}">
                <a16:creationId xmlns:a16="http://schemas.microsoft.com/office/drawing/2014/main" id="{8D621FB7-2334-4FE9-A7F7-8FBD58DA7EE9}"/>
              </a:ext>
            </a:extLst>
          </p:cNvPr>
          <p:cNvSpPr>
            <a:spLocks xmlns:a="http://schemas.openxmlformats.org/drawingml/2006/main" noGrp="1"/>
          </p:cNvSpPr>
          <p:nvPr/>
        </p:nvSpPr>
        <p:spPr>
          <a:xfrm xmlns:a="http://schemas.openxmlformats.org/drawingml/2006/main">
            <a:off x="742950" y="37242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13B0259-CD4E-4AE5-980B-60D011CE7B74}"/>
              </a:ext>
            </a:extLst>
          </p:cNvPr>
          <p:cNvSpPr>
            <a:spLocks xmlns:a="http://schemas.openxmlformats.org/drawingml/2006/main" noGrp="1"/>
          </p:cNvSpPr>
          <p:nvPr/>
        </p:nvSpPr>
        <p:spPr>
          <a:xfrm xmlns:a="http://schemas.openxmlformats.org/drawingml/2006/main">
            <a:off x="742950" y="396240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Safety</a:t>
            </a:r>
          </a:p>
        </p:txBody>
      </p:sp>
      <p:sp>
        <p:nvSpPr>
          <p:cNvPr id="15" name="">
            <a:extLst xmlns:a="http://schemas.openxmlformats.org/drawingml/2006/main">
              <a:ext uri="{FF2B5EF4-FFF2-40B4-BE49-F238E27FC236}">
                <a16:creationId xmlns:a16="http://schemas.microsoft.com/office/drawing/2014/main" id="{C95D0942-0177-4667-898A-697F17C31ECE}"/>
              </a:ext>
            </a:extLst>
          </p:cNvPr>
          <p:cNvSpPr>
            <a:spLocks xmlns:a="http://schemas.openxmlformats.org/drawingml/2006/main" noGrp="1"/>
          </p:cNvSpPr>
          <p:nvPr/>
        </p:nvSpPr>
        <p:spPr>
          <a:xfrm xmlns:a="http://schemas.openxmlformats.org/drawingml/2006/main">
            <a:off x="3257550" y="39624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Named risks have a stated mitigation; no shot depends on hoping nothing goes wrong.</a:t>
            </a:r>
          </a:p>
        </p:txBody>
      </p:sp>
      <p:sp>
        <p:nvSpPr>
          <p:cNvPr id="16" name="">
            <a:extLst xmlns:a="http://schemas.openxmlformats.org/drawingml/2006/main">
              <a:ext uri="{FF2B5EF4-FFF2-40B4-BE49-F238E27FC236}">
                <a16:creationId xmlns:a16="http://schemas.microsoft.com/office/drawing/2014/main" id="{29041D07-9E60-4AAB-8FBC-A18899461413}"/>
              </a:ext>
            </a:extLst>
          </p:cNvPr>
          <p:cNvSpPr>
            <a:spLocks xmlns:a="http://schemas.openxmlformats.org/drawingml/2006/main" noGrp="1"/>
          </p:cNvSpPr>
          <p:nvPr/>
        </p:nvSpPr>
        <p:spPr>
          <a:xfrm xmlns:a="http://schemas.openxmlformats.org/drawingml/2006/main">
            <a:off x="742950" y="44672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777512F-D3D1-40C6-BBB8-63CBCA440D74}"/>
              </a:ext>
            </a:extLst>
          </p:cNvPr>
          <p:cNvSpPr>
            <a:spLocks xmlns:a="http://schemas.openxmlformats.org/drawingml/2006/main" noGrp="1"/>
          </p:cNvSpPr>
          <p:nvPr/>
        </p:nvSpPr>
        <p:spPr>
          <a:xfrm xmlns:a="http://schemas.openxmlformats.org/drawingml/2006/main">
            <a:off x="742950" y="47053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Permission</a:t>
            </a:r>
          </a:p>
        </p:txBody>
      </p:sp>
      <p:sp>
        <p:nvSpPr>
          <p:cNvPr id="18" name="">
            <a:extLst xmlns:a="http://schemas.openxmlformats.org/drawingml/2006/main">
              <a:ext uri="{FF2B5EF4-FFF2-40B4-BE49-F238E27FC236}">
                <a16:creationId xmlns:a16="http://schemas.microsoft.com/office/drawing/2014/main" id="{5E36A21B-77AB-4D7D-90CC-6C8C41479EBE}"/>
              </a:ext>
            </a:extLst>
          </p:cNvPr>
          <p:cNvSpPr>
            <a:spLocks xmlns:a="http://schemas.openxmlformats.org/drawingml/2006/main" noGrp="1"/>
          </p:cNvSpPr>
          <p:nvPr/>
        </p:nvSpPr>
        <p:spPr>
          <a:xfrm xmlns:a="http://schemas.openxmlformats.org/drawingml/2006/main">
            <a:off x="3257550" y="47053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Every location and identifiable person has a stated, checkable basis for being filmed.</a:t>
            </a:r>
          </a:p>
        </p:txBody>
      </p:sp>
      <p:sp>
        <p:nvSpPr>
          <p:cNvPr id="19" name="">
            <a:extLst xmlns:a="http://schemas.openxmlformats.org/drawingml/2006/main">
              <a:ext uri="{FF2B5EF4-FFF2-40B4-BE49-F238E27FC236}">
                <a16:creationId xmlns:a16="http://schemas.microsoft.com/office/drawing/2014/main" id="{D4F1B585-112B-458C-B870-DF4B7F4B865E}"/>
              </a:ext>
            </a:extLst>
          </p:cNvPr>
          <p:cNvSpPr>
            <a:spLocks xmlns:a="http://schemas.openxmlformats.org/drawingml/2006/main" noGrp="1"/>
          </p:cNvSpPr>
          <p:nvPr/>
        </p:nvSpPr>
        <p:spPr>
          <a:xfrm xmlns:a="http://schemas.openxmlformats.org/drawingml/2006/main">
            <a:off x="742950" y="52101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629052432"/>
      </p:ext>
    </p:extLst>
  </p:cSld>
</p:sld>
</file>

<file path=ppt/slides/slide2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C4EC0D8-CA34-4ACB-837A-A3643B3C9E1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BA07103-2F1F-42C2-982A-984161099C6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8DD69800-D5E2-4018-B677-A0C217894E28}"/>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6  /  26</a:t>
            </a:r>
          </a:p>
        </p:txBody>
      </p:sp>
      <p:sp>
        <p:nvSpPr>
          <p:cNvPr id="4" name="">
            <a:extLst xmlns:a="http://schemas.openxmlformats.org/drawingml/2006/main">
              <a:ext uri="{FF2B5EF4-FFF2-40B4-BE49-F238E27FC236}">
                <a16:creationId xmlns:a16="http://schemas.microsoft.com/office/drawing/2014/main" id="{3C2C551F-AB84-4AA8-931A-42964A37C66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Recommended practice and preparation</a:t>
            </a:r>
          </a:p>
        </p:txBody>
      </p:sp>
      <p:sp>
        <p:nvSpPr>
          <p:cNvPr id="5" name="">
            <a:extLst xmlns:a="http://schemas.openxmlformats.org/drawingml/2006/main">
              <a:ext uri="{FF2B5EF4-FFF2-40B4-BE49-F238E27FC236}">
                <a16:creationId xmlns:a16="http://schemas.microsoft.com/office/drawing/2014/main" id="{776DAA81-9204-4283-817E-93E20BCCA879}"/>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Before next session.</a:t>
            </a:r>
          </a:p>
        </p:txBody>
      </p:sp>
      <p:sp>
        <p:nvSpPr>
          <p:cNvPr id="6" name="">
            <a:extLst xmlns:a="http://schemas.openxmlformats.org/drawingml/2006/main">
              <a:ext uri="{FF2B5EF4-FFF2-40B4-BE49-F238E27FC236}">
                <a16:creationId xmlns:a16="http://schemas.microsoft.com/office/drawing/2014/main" id="{384516D6-B4CC-4097-A0AD-723826C0087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CA252B7-802C-452A-8537-E8B6A5D1B4D5}"/>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ECC90DC9-B371-484A-BD46-78A886BB0C10}"/>
              </a:ext>
            </a:extLst>
          </p:cNvPr>
          <p:cNvSpPr>
            <a:spLocks xmlns:a="http://schemas.openxmlformats.org/drawingml/2006/main" noGrp="1"/>
          </p:cNvSpPr>
          <p:nvPr/>
        </p:nvSpPr>
        <p:spPr>
          <a:xfrm xmlns:a="http://schemas.openxmlformats.org/drawingml/2006/main">
            <a:off x="685800" y="2400300"/>
            <a:ext cx="3048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Storyboarding reference</a:t>
            </a:r>
          </a:p>
        </p:txBody>
      </p:sp>
      <p:sp>
        <p:nvSpPr>
          <p:cNvPr id="9" name="">
            <a:extLst xmlns:a="http://schemas.openxmlformats.org/drawingml/2006/main">
              <a:ext uri="{FF2B5EF4-FFF2-40B4-BE49-F238E27FC236}">
                <a16:creationId xmlns:a16="http://schemas.microsoft.com/office/drawing/2014/main" id="{B54139F4-6843-4362-BF61-89E583FC93CB}"/>
              </a:ext>
            </a:extLst>
          </p:cNvPr>
          <p:cNvSpPr>
            <a:spLocks xmlns:a="http://schemas.openxmlformats.org/drawingml/2006/main" noGrp="1"/>
          </p:cNvSpPr>
          <p:nvPr/>
        </p:nvSpPr>
        <p:spPr>
          <a:xfrm xmlns:a="http://schemas.openxmlformats.org/drawingml/2006/main">
            <a:off x="685800" y="280035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Blain Brown, Cinematography: Theory and Practice, chapter on previsualisation and shot design.</a:t>
            </a:r>
          </a:p>
        </p:txBody>
      </p:sp>
      <p:sp>
        <p:nvSpPr>
          <p:cNvPr id="10" name="">
            <a:extLst xmlns:a="http://schemas.openxmlformats.org/drawingml/2006/main">
              <a:ext uri="{FF2B5EF4-FFF2-40B4-BE49-F238E27FC236}">
                <a16:creationId xmlns:a16="http://schemas.microsoft.com/office/drawing/2014/main" id="{42C2B17E-13EF-48D5-A15C-DDB2F7929CBE}"/>
              </a:ext>
            </a:extLst>
          </p:cNvPr>
          <p:cNvSpPr>
            <a:spLocks xmlns:a="http://schemas.openxmlformats.org/drawingml/2006/main" noGrp="1"/>
          </p:cNvSpPr>
          <p:nvPr/>
        </p:nvSpPr>
        <p:spPr>
          <a:xfrm xmlns:a="http://schemas.openxmlformats.org/drawingml/2006/main">
            <a:off x="685800" y="3524250"/>
            <a:ext cx="3048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Shot-listing reference</a:t>
            </a:r>
          </a:p>
        </p:txBody>
      </p:sp>
      <p:sp>
        <p:nvSpPr>
          <p:cNvPr id="11" name="">
            <a:extLst xmlns:a="http://schemas.openxmlformats.org/drawingml/2006/main">
              <a:ext uri="{FF2B5EF4-FFF2-40B4-BE49-F238E27FC236}">
                <a16:creationId xmlns:a16="http://schemas.microsoft.com/office/drawing/2014/main" id="{B3026BCF-91F3-44A5-8FDA-00D06C37991D}"/>
              </a:ext>
            </a:extLst>
          </p:cNvPr>
          <p:cNvSpPr>
            <a:spLocks xmlns:a="http://schemas.openxmlformats.org/drawingml/2006/main" noGrp="1"/>
          </p:cNvSpPr>
          <p:nvPr/>
        </p:nvSpPr>
        <p:spPr>
          <a:xfrm xmlns:a="http://schemas.openxmlformats.org/drawingml/2006/main">
            <a:off x="685800" y="392430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No Film School, How to make a shot list: https://nofilmschool.com/shot-list</a:t>
            </a:r>
          </a:p>
        </p:txBody>
      </p:sp>
      <p:sp>
        <p:nvSpPr>
          <p:cNvPr id="12" name="">
            <a:extLst xmlns:a="http://schemas.openxmlformats.org/drawingml/2006/main">
              <a:ext uri="{FF2B5EF4-FFF2-40B4-BE49-F238E27FC236}">
                <a16:creationId xmlns:a16="http://schemas.microsoft.com/office/drawing/2014/main" id="{FD85DF18-7FCC-407E-BFB3-3AE7C1FDEB6A}"/>
              </a:ext>
            </a:extLst>
          </p:cNvPr>
          <p:cNvSpPr>
            <a:spLocks xmlns:a="http://schemas.openxmlformats.org/drawingml/2006/main" noGrp="1"/>
          </p:cNvSpPr>
          <p:nvPr/>
        </p:nvSpPr>
        <p:spPr>
          <a:xfrm xmlns:a="http://schemas.openxmlformats.org/drawingml/2006/main">
            <a:off x="685800" y="464820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Bring to Week 7</a:t>
            </a:r>
          </a:p>
        </p:txBody>
      </p:sp>
      <p:sp>
        <p:nvSpPr>
          <p:cNvPr id="13" name="">
            <a:extLst xmlns:a="http://schemas.openxmlformats.org/drawingml/2006/main">
              <a:ext uri="{FF2B5EF4-FFF2-40B4-BE49-F238E27FC236}">
                <a16:creationId xmlns:a16="http://schemas.microsoft.com/office/drawing/2014/main" id="{83F0946A-61D4-4D27-B6FC-4C619E1457D1}"/>
              </a:ext>
            </a:extLst>
          </p:cNvPr>
          <p:cNvSpPr>
            <a:spLocks xmlns:a="http://schemas.openxmlformats.org/drawingml/2006/main" noGrp="1"/>
          </p:cNvSpPr>
          <p:nvPr/>
        </p:nvSpPr>
        <p:spPr>
          <a:xfrm xmlns:a="http://schemas.openxmlformats.org/drawingml/2006/main">
            <a:off x="685800" y="5048250"/>
            <a:ext cx="990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44515C"/>
                </a:solidFill>
                <a:latin typeface="Aptos"/>
                <a:ea typeface="Aptos"/>
                <a:cs typeface="Aptos"/>
              </a:defRPr>
            </a:pPr>
            <a:r>
              <a:rPr sz="1500" b="1">
                <a:solidFill>
                  <a:srgbClr val="44515C"/>
                </a:solidFill>
                <a:latin typeface="Aptos"/>
                <a:ea typeface="Aptos"/>
                <a:cs typeface="Aptos"/>
              </a:rPr>
              <a:t>Your completed first shoot and production log, ready to review against the original shot list.</a:t>
            </a:r>
          </a:p>
        </p:txBody>
      </p:sp>
    </p:spTree>
    <p:extLst>
      <p:ext uri="{BB962C8B-B14F-4D97-AF65-F5344CB8AC3E}">
        <p14:creationId xmlns:p14="http://schemas.microsoft.com/office/powerpoint/2010/main" val="16809370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2026-09-13T05:01:13.0310000Z</dcterms:created>
  <dcterms:modified xsi:type="dcterms:W3CDTF">2026-09-13T05:01:13.0310000Z</dcterms:modified>
</coreProperties>
</file>