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42fe7dd24c94d15" /><Relationship Type="http://schemas.openxmlformats.org/officeDocument/2006/relationships/extended-properties" Target="/docProps/app.xml" Id="Rfdc4e68206c844c5" /><Relationship Type="http://schemas.openxmlformats.org/officeDocument/2006/relationships/officeDocument" Target="/ppt/presentation.xml" Id="R6a1180ff059349f5" /></Relationships>
</file>

<file path=ppt/presentation.xml><?xml version="1.0" encoding="utf-8"?>
<p:presentation xmlns:p="http://schemas.openxmlformats.org/presentationml/2006/main">
  <p:sldMasterIdLst>
    <p:sldMasterId xmlns:r="http://schemas.openxmlformats.org/officeDocument/2006/relationships" id="2147483648" r:id="R5e23b1df81fe4f9d"/>
  </p:sldMasterIdLst>
  <p:notesMasterIdLst>
    <p:notesMasterId xmlns:r="http://schemas.openxmlformats.org/officeDocument/2006/relationships" r:id="R8592a622c0294c3a"/>
  </p:notesMasterIdLst>
  <p:sldIdLst>
    <p:sldId xmlns:r="http://schemas.openxmlformats.org/officeDocument/2006/relationships" id="256" r:id="R1d60aafdfe2f4487"/>
    <p:sldId xmlns:r="http://schemas.openxmlformats.org/officeDocument/2006/relationships" id="257" r:id="Rfdb4690509914877"/>
    <p:sldId xmlns:r="http://schemas.openxmlformats.org/officeDocument/2006/relationships" id="258" r:id="R87068a1f5dd14bb1"/>
    <p:sldId xmlns:r="http://schemas.openxmlformats.org/officeDocument/2006/relationships" id="259" r:id="R93627af4f5cb4770"/>
    <p:sldId xmlns:r="http://schemas.openxmlformats.org/officeDocument/2006/relationships" id="260" r:id="Rf4f4c5f5c56a493f"/>
    <p:sldId xmlns:r="http://schemas.openxmlformats.org/officeDocument/2006/relationships" id="261" r:id="Rbb7687dc3faa439a"/>
    <p:sldId xmlns:r="http://schemas.openxmlformats.org/officeDocument/2006/relationships" id="262" r:id="Re78cc5dea4c94aec"/>
    <p:sldId xmlns:r="http://schemas.openxmlformats.org/officeDocument/2006/relationships" id="263" r:id="R6661532cdba04fba"/>
    <p:sldId xmlns:r="http://schemas.openxmlformats.org/officeDocument/2006/relationships" id="264" r:id="Rcee95bebee5142a6"/>
    <p:sldId xmlns:r="http://schemas.openxmlformats.org/officeDocument/2006/relationships" id="265" r:id="Rc3ccff7c2e774163"/>
    <p:sldId xmlns:r="http://schemas.openxmlformats.org/officeDocument/2006/relationships" id="266" r:id="Re3904c2c073d4359"/>
    <p:sldId xmlns:r="http://schemas.openxmlformats.org/officeDocument/2006/relationships" id="267" r:id="R00a9cfb30c7e47c4"/>
    <p:sldId xmlns:r="http://schemas.openxmlformats.org/officeDocument/2006/relationships" id="268" r:id="Rd3864e99251d429b"/>
    <p:sldId xmlns:r="http://schemas.openxmlformats.org/officeDocument/2006/relationships" id="269" r:id="R37364cebb348498b"/>
    <p:sldId xmlns:r="http://schemas.openxmlformats.org/officeDocument/2006/relationships" id="270" r:id="R12a1fcafcd8942fd"/>
    <p:sldId xmlns:r="http://schemas.openxmlformats.org/officeDocument/2006/relationships" id="271" r:id="R5cf250219de84fd3"/>
    <p:sldId xmlns:r="http://schemas.openxmlformats.org/officeDocument/2006/relationships" id="272" r:id="Rd1c5ee8ad922490b"/>
    <p:sldId xmlns:r="http://schemas.openxmlformats.org/officeDocument/2006/relationships" id="273" r:id="R04fe434f451f4b7b"/>
    <p:sldId xmlns:r="http://schemas.openxmlformats.org/officeDocument/2006/relationships" id="274" r:id="R09be8af0f19f463e"/>
    <p:sldId xmlns:r="http://schemas.openxmlformats.org/officeDocument/2006/relationships" id="275" r:id="R6c6f9caf0c3e4f88"/>
    <p:sldId xmlns:r="http://schemas.openxmlformats.org/officeDocument/2006/relationships" id="276" r:id="R8f165054384e48c0"/>
    <p:sldId xmlns:r="http://schemas.openxmlformats.org/officeDocument/2006/relationships" id="277" r:id="Re55bd84697494da6"/>
    <p:sldId xmlns:r="http://schemas.openxmlformats.org/officeDocument/2006/relationships" id="278" r:id="R9e4fea0d6de14357"/>
    <p:sldId xmlns:r="http://schemas.openxmlformats.org/officeDocument/2006/relationships" id="279" r:id="R22b27839b8104545"/>
    <p:sldId xmlns:r="http://schemas.openxmlformats.org/officeDocument/2006/relationships" id="280" r:id="R4aa02ade49d448f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35e9c3a424a4a0a" /><Relationship Type="http://schemas.openxmlformats.org/officeDocument/2006/relationships/slideMaster" Target="/ppt/slideMasters/slideMaster1.xml" Id="R5e23b1df81fe4f9d" /><Relationship Type="http://schemas.openxmlformats.org/officeDocument/2006/relationships/notesMaster" Target="/ppt/notesMasters/notesMaster1.xml" Id="R8592a622c0294c3a" /><Relationship Type="http://schemas.openxmlformats.org/officeDocument/2006/relationships/presProps" Target="/ppt/presProps.xml" Id="R4b9ad9bc7f084f75" /><Relationship Type="http://schemas.openxmlformats.org/officeDocument/2006/relationships/tableStyles" Target="/ppt/tableStyles.xml" Id="Rc1a9fc1120244f53" /><Relationship Type="http://schemas.openxmlformats.org/officeDocument/2006/relationships/slide" Target="/ppt/slides/slide1.xml" Id="R1d60aafdfe2f4487" /><Relationship Type="http://schemas.openxmlformats.org/officeDocument/2006/relationships/slide" Target="/ppt/slides/slide2.xml" Id="Rfdb4690509914877" /><Relationship Type="http://schemas.openxmlformats.org/officeDocument/2006/relationships/slide" Target="/ppt/slides/slide3.xml" Id="R87068a1f5dd14bb1" /><Relationship Type="http://schemas.openxmlformats.org/officeDocument/2006/relationships/slide" Target="/ppt/slides/slide4.xml" Id="R93627af4f5cb4770" /><Relationship Type="http://schemas.openxmlformats.org/officeDocument/2006/relationships/slide" Target="/ppt/slides/slide5.xml" Id="Rf4f4c5f5c56a493f" /><Relationship Type="http://schemas.openxmlformats.org/officeDocument/2006/relationships/slide" Target="/ppt/slides/slide6.xml" Id="Rbb7687dc3faa439a" /><Relationship Type="http://schemas.openxmlformats.org/officeDocument/2006/relationships/slide" Target="/ppt/slides/slide7.xml" Id="Re78cc5dea4c94aec" /><Relationship Type="http://schemas.openxmlformats.org/officeDocument/2006/relationships/slide" Target="/ppt/slides/slide8.xml" Id="R6661532cdba04fba" /><Relationship Type="http://schemas.openxmlformats.org/officeDocument/2006/relationships/slide" Target="/ppt/slides/slide9.xml" Id="Rcee95bebee5142a6" /><Relationship Type="http://schemas.openxmlformats.org/officeDocument/2006/relationships/slide" Target="/ppt/slides/slide10.xml" Id="Rc3ccff7c2e774163" /><Relationship Type="http://schemas.openxmlformats.org/officeDocument/2006/relationships/slide" Target="/ppt/slides/slide11.xml" Id="Re3904c2c073d4359" /><Relationship Type="http://schemas.openxmlformats.org/officeDocument/2006/relationships/slide" Target="/ppt/slides/slide12.xml" Id="R00a9cfb30c7e47c4" /><Relationship Type="http://schemas.openxmlformats.org/officeDocument/2006/relationships/slide" Target="/ppt/slides/slide13.xml" Id="Rd3864e99251d429b" /><Relationship Type="http://schemas.openxmlformats.org/officeDocument/2006/relationships/slide" Target="/ppt/slides/slide14.xml" Id="R37364cebb348498b" /><Relationship Type="http://schemas.openxmlformats.org/officeDocument/2006/relationships/slide" Target="/ppt/slides/slide15.xml" Id="R12a1fcafcd8942fd" /><Relationship Type="http://schemas.openxmlformats.org/officeDocument/2006/relationships/slide" Target="/ppt/slides/slide16.xml" Id="R5cf250219de84fd3" /><Relationship Type="http://schemas.openxmlformats.org/officeDocument/2006/relationships/slide" Target="/ppt/slides/slide17.xml" Id="Rd1c5ee8ad922490b" /><Relationship Type="http://schemas.openxmlformats.org/officeDocument/2006/relationships/slide" Target="/ppt/slides/slide18.xml" Id="R04fe434f451f4b7b" /><Relationship Type="http://schemas.openxmlformats.org/officeDocument/2006/relationships/slide" Target="/ppt/slides/slide19.xml" Id="R09be8af0f19f463e" /><Relationship Type="http://schemas.openxmlformats.org/officeDocument/2006/relationships/slide" Target="/ppt/slides/slide20.xml" Id="R6c6f9caf0c3e4f88" /><Relationship Type="http://schemas.openxmlformats.org/officeDocument/2006/relationships/slide" Target="/ppt/slides/slide21.xml" Id="R8f165054384e48c0" /><Relationship Type="http://schemas.openxmlformats.org/officeDocument/2006/relationships/slide" Target="/ppt/slides/slide22.xml" Id="Re55bd84697494da6" /><Relationship Type="http://schemas.openxmlformats.org/officeDocument/2006/relationships/slide" Target="/ppt/slides/slide23.xml" Id="R9e4fea0d6de14357" /><Relationship Type="http://schemas.openxmlformats.org/officeDocument/2006/relationships/slide" Target="/ppt/slides/slide24.xml" Id="R22b27839b8104545" /><Relationship Type="http://schemas.openxmlformats.org/officeDocument/2006/relationships/slide" Target="/ppt/slides/slide25.xml" Id="R4aa02ade49d448f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f254797611c4a3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080238fddc2492f" /><Relationship Type="http://schemas.openxmlformats.org/officeDocument/2006/relationships/notesMaster" Target="/ppt/notesMasters/notesMaster1.xml" Id="Rd6c259261b40404b" /></Relationships>
</file>

<file path=ppt/notesSlides/_rels/notesSlide2.xml.rels>&#65279;<?xml version="1.0" encoding="utf-8"?><Relationships xmlns="http://schemas.openxmlformats.org/package/2006/relationships"><Relationship Type="http://schemas.openxmlformats.org/officeDocument/2006/relationships/slide" Target="/ppt/slides/slide2.xml" Id="R40e8dd39494b4d4e" /><Relationship Type="http://schemas.openxmlformats.org/officeDocument/2006/relationships/notesMaster" Target="/ppt/notesMasters/notesMaster1.xml" Id="Rc1b19efecc614365" /></Relationships>
</file>

<file path=ppt/notesSlides/_rels/notesSlide3.xml.rels>&#65279;<?xml version="1.0" encoding="utf-8"?><Relationships xmlns="http://schemas.openxmlformats.org/package/2006/relationships"><Relationship Type="http://schemas.openxmlformats.org/officeDocument/2006/relationships/slide" Target="/ppt/slides/slide3.xml" Id="Rb6e5044589384cdb" /><Relationship Type="http://schemas.openxmlformats.org/officeDocument/2006/relationships/notesMaster" Target="/ppt/notesMasters/notesMaster1.xml" Id="Rd5c80a5612ac4b98" /></Relationships>
</file>

<file path=ppt/notesSlides/_rels/notesSlide4.xml.rels>&#65279;<?xml version="1.0" encoding="utf-8"?><Relationships xmlns="http://schemas.openxmlformats.org/package/2006/relationships"><Relationship Type="http://schemas.openxmlformats.org/officeDocument/2006/relationships/slide" Target="/ppt/slides/slide4.xml" Id="R691bfb7516bb4cbd" /><Relationship Type="http://schemas.openxmlformats.org/officeDocument/2006/relationships/notesMaster" Target="/ppt/notesMasters/notesMaster1.xml" Id="R70cf5b4e5fb04ccb" /></Relationships>
</file>

<file path=ppt/notesSlides/_rels/notesSlide5.xml.rels>&#65279;<?xml version="1.0" encoding="utf-8"?><Relationships xmlns="http://schemas.openxmlformats.org/package/2006/relationships"><Relationship Type="http://schemas.openxmlformats.org/officeDocument/2006/relationships/slide" Target="/ppt/slides/slide5.xml" Id="R1afc96119e5d41b4" /><Relationship Type="http://schemas.openxmlformats.org/officeDocument/2006/relationships/notesMaster" Target="/ppt/notesMasters/notesMaster1.xml" Id="R1e91ca964abc4a4e" /></Relationships>
</file>

<file path=ppt/notesSlides/_rels/notesSlide6.xml.rels>&#65279;<?xml version="1.0" encoding="utf-8"?><Relationships xmlns="http://schemas.openxmlformats.org/package/2006/relationships"><Relationship Type="http://schemas.openxmlformats.org/officeDocument/2006/relationships/slide" Target="/ppt/slides/slide6.xml" Id="R618155f4883242de" /><Relationship Type="http://schemas.openxmlformats.org/officeDocument/2006/relationships/notesMaster" Target="/ppt/notesMasters/notesMaster1.xml" Id="R6f190aa3fd474308" /></Relationships>
</file>

<file path=ppt/notesSlides/_rels/notesSlide7.xml.rels>&#65279;<?xml version="1.0" encoding="utf-8"?><Relationships xmlns="http://schemas.openxmlformats.org/package/2006/relationships"><Relationship Type="http://schemas.openxmlformats.org/officeDocument/2006/relationships/slide" Target="/ppt/slides/slide7.xml" Id="Rd3f80765d8944804" /><Relationship Type="http://schemas.openxmlformats.org/officeDocument/2006/relationships/notesMaster" Target="/ppt/notesMasters/notesMaster1.xml" Id="R589e336a97e6431c" /></Relationships>
</file>

<file path=ppt/notesSlides/_rels/notesSlide8.xml.rels>&#65279;<?xml version="1.0" encoding="utf-8"?><Relationships xmlns="http://schemas.openxmlformats.org/package/2006/relationships"><Relationship Type="http://schemas.openxmlformats.org/officeDocument/2006/relationships/slide" Target="/ppt/slides/slide8.xml" Id="R843e55dde6f14c41" /><Relationship Type="http://schemas.openxmlformats.org/officeDocument/2006/relationships/notesMaster" Target="/ppt/notesMasters/notesMaster1.xml" Id="R25b99cf446ea4cf3" /></Relationships>
</file>

<file path=ppt/notesSlides/_rels/notesSlide9.xml.rels>&#65279;<?xml version="1.0" encoding="utf-8"?><Relationships xmlns="http://schemas.openxmlformats.org/package/2006/relationships"><Relationship Type="http://schemas.openxmlformats.org/officeDocument/2006/relationships/slide" Target="/ppt/slides/slide9.xml" Id="R1f7f1353df8c44dc" /><Relationship Type="http://schemas.openxmlformats.org/officeDocument/2006/relationships/notesMaster" Target="/ppt/notesMasters/notesMaster1.xml" Id="R17aead7214ab46f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1ecd55974bf4b4f" /><Relationship Type="http://schemas.openxmlformats.org/officeDocument/2006/relationships/notesMaster" Target="/ppt/notesMasters/notesMaster1.xml" Id="R6c6dd1300069488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d1c2acb8949473b" /><Relationship Type="http://schemas.openxmlformats.org/officeDocument/2006/relationships/notesMaster" Target="/ppt/notesMasters/notesMaster1.xml" Id="R498da2e0c4db4a2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c94b54a55fc44eb" /><Relationship Type="http://schemas.openxmlformats.org/officeDocument/2006/relationships/notesMaster" Target="/ppt/notesMasters/notesMaster1.xml" Id="Rab4c4f55798f4c6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d3778eabea6472d" /><Relationship Type="http://schemas.openxmlformats.org/officeDocument/2006/relationships/notesMaster" Target="/ppt/notesMasters/notesMaster1.xml" Id="R4c4dd70b6733499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5219cdb465d42dc" /><Relationship Type="http://schemas.openxmlformats.org/officeDocument/2006/relationships/notesMaster" Target="/ppt/notesMasters/notesMaster1.xml" Id="R3f55198d7b4343b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44bbd9ceb4140e3" /><Relationship Type="http://schemas.openxmlformats.org/officeDocument/2006/relationships/notesMaster" Target="/ppt/notesMasters/notesMaster1.xml" Id="Raac62dd47cb344c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d0082d660c54f73" /><Relationship Type="http://schemas.openxmlformats.org/officeDocument/2006/relationships/notesMaster" Target="/ppt/notesMasters/notesMaster1.xml" Id="Raf82068354f6445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c5f1604e8eb4e52" /><Relationship Type="http://schemas.openxmlformats.org/officeDocument/2006/relationships/notesMaster" Target="/ppt/notesMasters/notesMaster1.xml" Id="Rfe1d214c805b485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a712a82b56a4c40" /><Relationship Type="http://schemas.openxmlformats.org/officeDocument/2006/relationships/notesMaster" Target="/ppt/notesMasters/notesMaster1.xml" Id="R3b4891c4a70948a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e15bd52584a410c" /><Relationship Type="http://schemas.openxmlformats.org/officeDocument/2006/relationships/notesMaster" Target="/ppt/notesMasters/notesMaster1.xml" Id="Rd72e4d0274b846a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5f718055cbb41ba" /><Relationship Type="http://schemas.openxmlformats.org/officeDocument/2006/relationships/notesMaster" Target="/ppt/notesMasters/notesMaster1.xml" Id="R66ccf38e790641e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e537d9269f44b11" /><Relationship Type="http://schemas.openxmlformats.org/officeDocument/2006/relationships/notesMaster" Target="/ppt/notesMasters/notesMaster1.xml" Id="Ref0447e0da494bd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04264aed8094c9e" /><Relationship Type="http://schemas.openxmlformats.org/officeDocument/2006/relationships/notesMaster" Target="/ppt/notesMasters/notesMaster1.xml" Id="Rd279594c0c244b4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ae3b65eea0a4158" /><Relationship Type="http://schemas.openxmlformats.org/officeDocument/2006/relationships/notesMaster" Target="/ppt/notesMasters/notesMaster1.xml" Id="R8bcd7d574f27407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728bad46c044f48" /><Relationship Type="http://schemas.openxmlformats.org/officeDocument/2006/relationships/notesMaster" Target="/ppt/notesMasters/notesMaster1.xml" Id="R3ca973fa9387469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2c14d1e297841b4" /><Relationship Type="http://schemas.openxmlformats.org/officeDocument/2006/relationships/notesMaster" Target="/ppt/notesMasters/notesMaster1.xml" Id="Rb977098eef78481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Unsplash: https://images.unsplash.com/photo-1602743297108-4c9061884285 — photographer Jonah De Oliveira (@jecd), accessed 13 Sep 2026</a:t>
            </a:r>
          </a:p>
          <a:p xmlns:a="http://schemas.openxmlformats.org/drawingml/2006/main">
            <a:r>
              <a:t>Course teaching content is original.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course learning outcomes, aligned to session 5's brief.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framing device opening the lecture, setting up the interview vs observation distinction used throughout.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ethics framing directly answering session 5's consent-conversation task. Unsplash: https://images.unsplash.com/photo-1681505531034-8d67054e07f6 — photographer Amina Atar (@minaslens),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historical framing: cinéma vérité (Rouch, Morin) vs direct cinema (Maysles, Wiseman, Pennebaker) as the lineage behind interview-led vs observational modes.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interview-technique content: open vs closed questions and the type of answer each produces.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interview-technique content: question sequencing and silence as an interviewing tool. Unsplash: https://images.unsplash.com/photo-1521791055366-0d553872125f — photographer Cytonn Photography (@cytonn_photography),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off-camera interviewer positioning, eyeline and camera axis, directly extending session 5's practice item on “practising introductions, permissions and cutaway shots”. Unsplash (Unsplash+): https://plus.unsplash.com/premium_photo-1711061959382-0de7a4bddccf — photographer Mohamed Nohassi (@coopery),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 answer to session 5's in-session practice item: introductions, permissions and setup rehearsal before an interview.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cutaways' dual function, distinguishing the technical (covering a jump cut) from the evidentiary (supporting testimony) 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ethics content on false correspondence between cutaway imagery and interview claims — the central risk flagged in session 5's reference-viewing prompt. Unsplash: https://images.unsplash.com/photo-1515634928627-2a4e0dae3ddf — photographer Avel Chuklanov (@chuklanov),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B-roll's illustrative vs contradictory relationship to interview audio.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ethics content on trimming interview answers without misrepresenting meaning, directly relevant to Assignment 1's reflection-and-consent criterion.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ethics content on power and representation in documentary editing, connecting to the instruction to favour anonymous or non-identifying framing for sensitive subject matter. Unsplash (Unsplash+): https://plus.unsplash.com/premium_photo-1749157886266-673cb7c73508 — photographer Fujiphilm (@fujiphilm),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Directly answers Assignment 1's media/consent record requirement and its 'Reflection, consent and media record' marking criterion (20% weight).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Directly answers session 5's “Afterwards” instruction: confirm the Assignment 1 subject and seek their permission. Unsplash: https://images.unsplash.com/photo-1664463760781-f159dfe3af30 — photographer Annika Wischnewsky (@wischn),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observational method: patience, long takes, and the discipline of not staging or re-prompting an action. Unsplash: https://images.unsplash.com/photo-1693858323643-b61be7341e6f — photographer Xingchen Yan (@xingchenyan),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explanation of the observer effect in observational documentary, and the honesty required when it cannot be fully removed.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synthesis on the specific evidentiary value of observational footage over self-reported interview testimony.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Directly answers session 5's reference-viewing prompt: watch an interview-led short work, note unheard questions and how cutaways affect trust in the speaker.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Direct expansion of session 5's role-play review of when an interview or an observation is more useful, worked through four concrete scenarios.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bridge from shoot-day ethics to the edit suite, connecting cutaway logging and trim-checking directly to Assignment 1's consent and reflection criterion. Unsplash (Unsplash+): https://plus.unsplash.com/premium_photo-1682146717223-874ac7dcc607 — contributor Getty Images (@gettyimages), accessed 13 Sep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SLOP1416 Week 5 in-session exercise, directly implementing the session brief's practice of introductions, permissions, cutaways and a role-play 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review rubric, aligned to Assignment 1's 'Reflection, consent and media record' criterion (20% weight).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External resources: BBC Academy interview-technique guidance; Doc Society documentary ethics and consent resources. Accessed 13 September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83c418795e54c3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ee533b4d5594019" /><Relationship Type="http://schemas.openxmlformats.org/officeDocument/2006/relationships/slideLayout" Target="/ppt/slideLayouts/slideLayout1.xml" Id="Rcd3034eb76f6492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d3034eb76f6492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5bf9fdf6e364cd3" /><Relationship Type="http://schemas.openxmlformats.org/officeDocument/2006/relationships/image" Target="/ppt/media/image.jpeg" Id="Reb1887c060054484" /><Relationship Type="http://schemas.openxmlformats.org/officeDocument/2006/relationships/notesSlide" Target="/ppt/notesSlides/notesSlide1.xml" Id="R0bfebd121a9f46d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9193582ec98497a" /><Relationship Type="http://schemas.openxmlformats.org/officeDocument/2006/relationships/notesSlide" Target="/ppt/notesSlides/notesSlide2.xml" Id="R4fa1802e4cb3401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9088602b5e14010" /><Relationship Type="http://schemas.openxmlformats.org/officeDocument/2006/relationships/notesSlide" Target="/ppt/notesSlides/notesSlide3.xml" Id="R7977800889294b5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357619ac4fb4620" /><Relationship Type="http://schemas.openxmlformats.org/officeDocument/2006/relationships/image" Target="/ppt/media/image2.jpeg" Id="Rf89e8bf3eede45e0" /><Relationship Type="http://schemas.openxmlformats.org/officeDocument/2006/relationships/notesSlide" Target="/ppt/notesSlides/notesSlide4.xml" Id="Rbf1feedeff9d433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d1c5e2e8f0d4861" /><Relationship Type="http://schemas.openxmlformats.org/officeDocument/2006/relationships/notesSlide" Target="/ppt/notesSlides/notesSlide5.xml" Id="Rbae2121dae47433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3d5c99fb3f94d0c" /><Relationship Type="http://schemas.openxmlformats.org/officeDocument/2006/relationships/notesSlide" Target="/ppt/notesSlides/notesSlide6.xml" Id="R53b393a6818840f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1869442ca0d43d5" /><Relationship Type="http://schemas.openxmlformats.org/officeDocument/2006/relationships/image" Target="/ppt/media/image3.jpeg" Id="R6c8fccc969464eee" /><Relationship Type="http://schemas.openxmlformats.org/officeDocument/2006/relationships/notesSlide" Target="/ppt/notesSlides/notesSlide7.xml" Id="Red62c814e0ed4ab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d3d905f7320412b" /><Relationship Type="http://schemas.openxmlformats.org/officeDocument/2006/relationships/image" Target="/ppt/media/image4.jpeg" Id="R2f69db32e4af4447" /><Relationship Type="http://schemas.openxmlformats.org/officeDocument/2006/relationships/notesSlide" Target="/ppt/notesSlides/notesSlide8.xml" Id="R22c2bec300274df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b5802a7c8e84fae" /><Relationship Type="http://schemas.openxmlformats.org/officeDocument/2006/relationships/image" Target="/ppt/media/image5.jpeg" Id="R4c4101a80bc54a3b" /><Relationship Type="http://schemas.openxmlformats.org/officeDocument/2006/relationships/notesSlide" Target="/ppt/notesSlides/notesSlide9.xml" Id="Rc318d9b7ee1b4f4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4f552bddf20467b" /><Relationship Type="http://schemas.openxmlformats.org/officeDocument/2006/relationships/notesSlide" Target="/ppt/notesSlides/notesSlide10.xml" Id="Ref016c00c433466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0a6e90a635a4e15" /><Relationship Type="http://schemas.openxmlformats.org/officeDocument/2006/relationships/image" Target="/ppt/media/image6.jpeg" Id="Re7370996f4ba47a7" /><Relationship Type="http://schemas.openxmlformats.org/officeDocument/2006/relationships/notesSlide" Target="/ppt/notesSlides/notesSlide11.xml" Id="Rcd5c18a30c404ea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7200f9bbe294d81" /><Relationship Type="http://schemas.openxmlformats.org/officeDocument/2006/relationships/notesSlide" Target="/ppt/notesSlides/notesSlide12.xml" Id="Re7c931c2bf374d5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87d9505113c94c07" /><Relationship Type="http://schemas.openxmlformats.org/officeDocument/2006/relationships/notesSlide" Target="/ppt/notesSlides/notesSlide13.xml" Id="R9d450e1664654cc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2c8fd294384457a" /><Relationship Type="http://schemas.openxmlformats.org/officeDocument/2006/relationships/image" Target="/ppt/media/image7.jpeg" Id="Rafc273c176a047d2" /><Relationship Type="http://schemas.openxmlformats.org/officeDocument/2006/relationships/notesSlide" Target="/ppt/notesSlides/notesSlide14.xml" Id="R99b3e490608b44c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6c8344ac06084623" /><Relationship Type="http://schemas.openxmlformats.org/officeDocument/2006/relationships/notesSlide" Target="/ppt/notesSlides/notesSlide15.xml" Id="R7dad89521f86473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4d19e3acd4f44cc" /><Relationship Type="http://schemas.openxmlformats.org/officeDocument/2006/relationships/image" Target="/ppt/media/image8.jpeg" Id="R3abd0e86ddef4a8d" /><Relationship Type="http://schemas.openxmlformats.org/officeDocument/2006/relationships/notesSlide" Target="/ppt/notesSlides/notesSlide16.xml" Id="R6fcca5a33e4c435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3a802a3de7044acb" /><Relationship Type="http://schemas.openxmlformats.org/officeDocument/2006/relationships/image" Target="/ppt/media/image9.jpeg" Id="R1ede57d00c784ae0" /><Relationship Type="http://schemas.openxmlformats.org/officeDocument/2006/relationships/notesSlide" Target="/ppt/notesSlides/notesSlide17.xml" Id="R448a5f83035e426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a1ac5f0737944bcf" /><Relationship Type="http://schemas.openxmlformats.org/officeDocument/2006/relationships/notesSlide" Target="/ppt/notesSlides/notesSlide18.xml" Id="R8172ede8be60459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323821adf7264fd9" /><Relationship Type="http://schemas.openxmlformats.org/officeDocument/2006/relationships/notesSlide" Target="/ppt/notesSlides/notesSlide19.xml" Id="R82e4b21eeeb04d1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1f0730412d9f4a6a" /><Relationship Type="http://schemas.openxmlformats.org/officeDocument/2006/relationships/notesSlide" Target="/ppt/notesSlides/notesSlide20.xml" Id="R4da9cf8918fb440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a386d75502544867" /><Relationship Type="http://schemas.openxmlformats.org/officeDocument/2006/relationships/notesSlide" Target="/ppt/notesSlides/notesSlide21.xml" Id="R29afa9737aad40c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908d48fceb3b4132" /><Relationship Type="http://schemas.openxmlformats.org/officeDocument/2006/relationships/image" Target="/ppt/media/image10.jpeg" Id="Rd52f2ac5db1a47a4" /><Relationship Type="http://schemas.openxmlformats.org/officeDocument/2006/relationships/notesSlide" Target="/ppt/notesSlides/notesSlide22.xml" Id="R9bf17bbeda5c498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dc50b22e60384ca0" /><Relationship Type="http://schemas.openxmlformats.org/officeDocument/2006/relationships/notesSlide" Target="/ppt/notesSlides/notesSlide23.xml" Id="Re022886bbf6948b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2161cdfa7519401e" /><Relationship Type="http://schemas.openxmlformats.org/officeDocument/2006/relationships/notesSlide" Target="/ppt/notesSlides/notesSlide24.xml" Id="R08899aa7eacb445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22b8e0bed67c480f" /><Relationship Type="http://schemas.openxmlformats.org/officeDocument/2006/relationships/notesSlide" Target="/ppt/notesSlides/notesSlide25.xml" Id="Rf7781dc60fba4f6c" /></Relationships>
</file>

<file path=ppt/slides/slide1.xml><?xml version="1.0" encoding="utf-8"?>
<p:sld xmlns:p="http://schemas.openxmlformats.org/presentationml/2006/main">
  <p:cSld>
    <p:bg>
      <p:bgPr>
        <a:solidFill xmlns:a="http://schemas.openxmlformats.org/drawingml/2006/main">
          <a:srgbClr val="1E252B"/>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eb1887c060054484"/>
          <a:srcRect xmlns:a="http://schemas.openxmlformats.org/drawingml/2006/main" l="22214" t="0" r="22214" b="0"/>
          <a:stretch xmlns:a="http://schemas.openxmlformats.org/drawingml/2006/main">
            <a:fillRect l="0" t="0" r="0" b="0"/>
          </a:stretch>
        </p:blipFill>
        <p:spPr>
          <a:xfrm xmlns:a="http://schemas.openxmlformats.org/drawingml/2006/main">
            <a:off x="6477000" y="0"/>
            <a:ext cx="5715000" cy="6858000"/>
          </a:xfrm>
          <a:prstGeom xmlns:a="http://schemas.openxmlformats.org/drawingml/2006/main" prst="roundRect">
            <a:avLst>
              <a:gd name="adj" fmla="val 2000"/>
            </a:avLst>
          </a:prstGeom>
        </p:spPr>
      </p:pic>
      <p:sp>
        <p:nvSpPr>
          <p:cNvPr id="2" name="">
            <a:extLst xmlns:a="http://schemas.openxmlformats.org/drawingml/2006/main">
              <a:ext uri="{FF2B5EF4-FFF2-40B4-BE49-F238E27FC236}">
                <a16:creationId xmlns:a16="http://schemas.microsoft.com/office/drawing/2014/main" id="{1EDD1E87-E984-443A-9287-98A9DA7136E0}"/>
              </a:ext>
            </a:extLst>
          </p:cNvPr>
          <p:cNvSpPr>
            <a:spLocks xmlns:a="http://schemas.openxmlformats.org/drawingml/2006/main" noGrp="1"/>
          </p:cNvSpPr>
          <p:nvPr/>
        </p:nvSpPr>
        <p:spPr>
          <a:xfrm xmlns:a="http://schemas.openxmlformats.org/drawingml/2006/main">
            <a:off x="0" y="0"/>
            <a:ext cx="6858000" cy="6858000"/>
          </a:xfrm>
          <a:prstGeom xmlns:a="http://schemas.openxmlformats.org/drawingml/2006/main" prst="roundRect">
            <a:avLst>
              <a:gd name="adj" fmla="val 1667"/>
            </a:avLst>
          </a:prstGeom>
          <a:solidFill xmlns:a="http://schemas.openxmlformats.org/drawingml/2006/main">
            <a:srgbClr val="1E252B"/>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1EBCD44F-11D1-4166-B32B-6754DAE84672}"/>
              </a:ext>
            </a:extLst>
          </p:cNvPr>
          <p:cNvSpPr>
            <a:spLocks xmlns:a="http://schemas.openxmlformats.org/drawingml/2006/main" noGrp="1"/>
          </p:cNvSpPr>
          <p:nvPr/>
        </p:nvSpPr>
        <p:spPr>
          <a:xfrm xmlns:a="http://schemas.openxmlformats.org/drawingml/2006/main">
            <a:off x="533400" y="609600"/>
            <a:ext cx="704850" cy="6667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1C48C30A-E200-42EC-B23F-0DFA66B15B24}"/>
              </a:ext>
            </a:extLst>
          </p:cNvPr>
          <p:cNvSpPr>
            <a:spLocks xmlns:a="http://schemas.openxmlformats.org/drawingml/2006/main" noGrp="1"/>
          </p:cNvSpPr>
          <p:nvPr/>
        </p:nvSpPr>
        <p:spPr>
          <a:xfrm xmlns:a="http://schemas.openxmlformats.org/drawingml/2006/main">
            <a:off x="533400" y="895350"/>
            <a:ext cx="295275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l">
              <a:defRPr sz="1200" b="1">
                <a:solidFill>
                  <a:srgbClr val="F1DFC0"/>
                </a:solidFill>
                <a:latin typeface="Aptos"/>
                <a:ea typeface="Aptos"/>
                <a:cs typeface="Aptos"/>
              </a:defRPr>
            </a:pPr>
            <a:r>
              <a:rPr sz="1200" b="1">
                <a:solidFill>
                  <a:srgbClr val="F1DFC0"/>
                </a:solidFill>
                <a:latin typeface="Aptos"/>
                <a:ea typeface="Aptos"/>
                <a:cs typeface="Aptos"/>
              </a:rPr>
              <a:t>SLOP / UNIVERSITY</a:t>
            </a:r>
          </a:p>
        </p:txBody>
      </p:sp>
      <p:sp>
        <p:nvSpPr>
          <p:cNvPr id="5" name="">
            <a:extLst xmlns:a="http://schemas.openxmlformats.org/drawingml/2006/main">
              <a:ext uri="{FF2B5EF4-FFF2-40B4-BE49-F238E27FC236}">
                <a16:creationId xmlns:a16="http://schemas.microsoft.com/office/drawing/2014/main" id="{5F56A1F3-6086-4BA3-8FA0-CDAB3DAD88DB}"/>
              </a:ext>
            </a:extLst>
          </p:cNvPr>
          <p:cNvSpPr>
            <a:spLocks xmlns:a="http://schemas.openxmlformats.org/drawingml/2006/main" noGrp="1"/>
          </p:cNvSpPr>
          <p:nvPr/>
        </p:nvSpPr>
        <p:spPr>
          <a:xfrm xmlns:a="http://schemas.openxmlformats.org/drawingml/2006/main">
            <a:off x="533400" y="1695450"/>
            <a:ext cx="4000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1">
                <a:solidFill>
                  <a:srgbClr val="F1DFC0"/>
                </a:solidFill>
                <a:latin typeface="Aptos"/>
                <a:ea typeface="Aptos"/>
                <a:cs typeface="Aptos"/>
              </a:defRPr>
            </a:pPr>
            <a:r>
              <a:rPr sz="1350" b="1">
                <a:solidFill>
                  <a:srgbClr val="F1DFC0"/>
                </a:solidFill>
                <a:latin typeface="Aptos"/>
                <a:ea typeface="Aptos"/>
                <a:cs typeface="Aptos"/>
              </a:rPr>
              <a:t>SLOP1416  /  WEEK 5</a:t>
            </a:r>
          </a:p>
        </p:txBody>
      </p:sp>
      <p:sp>
        <p:nvSpPr>
          <p:cNvPr id="6" name="">
            <a:extLst xmlns:a="http://schemas.openxmlformats.org/drawingml/2006/main">
              <a:ext uri="{FF2B5EF4-FFF2-40B4-BE49-F238E27FC236}">
                <a16:creationId xmlns:a16="http://schemas.microsoft.com/office/drawing/2014/main" id="{1B08F3D7-8667-4771-A87E-6E927CFC515A}"/>
              </a:ext>
            </a:extLst>
          </p:cNvPr>
          <p:cNvSpPr>
            <a:spLocks xmlns:a="http://schemas.openxmlformats.org/drawingml/2006/main" noGrp="1"/>
          </p:cNvSpPr>
          <p:nvPr/>
        </p:nvSpPr>
        <p:spPr>
          <a:xfrm xmlns:a="http://schemas.openxmlformats.org/drawingml/2006/main">
            <a:off x="533400" y="2171700"/>
            <a:ext cx="5810250" cy="857250"/>
          </a:xfrm>
          <a:prstGeom xmlns:a="http://schemas.openxmlformats.org/drawingml/2006/main" prst="roundRect">
            <a:avLst>
              <a:gd name="adj" fmla="val 1333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3450" b="1">
                <a:solidFill>
                  <a:srgbClr val="FFFFFF"/>
                </a:solidFill>
                <a:latin typeface="Aptos"/>
                <a:ea typeface="Aptos"/>
                <a:cs typeface="Aptos"/>
              </a:defRPr>
            </a:pPr>
            <a:r>
              <a:rPr sz="3450" b="1">
                <a:solidFill>
                  <a:srgbClr val="FFFFFF"/>
                </a:solidFill>
                <a:latin typeface="Aptos"/>
                <a:ea typeface="Aptos"/>
                <a:cs typeface="Aptos"/>
              </a:rPr>
              <a:t>Interview and Observation</a:t>
            </a:r>
          </a:p>
        </p:txBody>
      </p:sp>
      <p:sp>
        <p:nvSpPr>
          <p:cNvPr id="7" name="">
            <a:extLst xmlns:a="http://schemas.openxmlformats.org/drawingml/2006/main">
              <a:ext uri="{FF2B5EF4-FFF2-40B4-BE49-F238E27FC236}">
                <a16:creationId xmlns:a16="http://schemas.microsoft.com/office/drawing/2014/main" id="{5A2C9FFD-653D-4033-AB3B-D38415303108}"/>
              </a:ext>
            </a:extLst>
          </p:cNvPr>
          <p:cNvSpPr>
            <a:spLocks xmlns:a="http://schemas.openxmlformats.org/drawingml/2006/main" noGrp="1"/>
          </p:cNvSpPr>
          <p:nvPr/>
        </p:nvSpPr>
        <p:spPr>
          <a:xfrm xmlns:a="http://schemas.openxmlformats.org/drawingml/2006/main">
            <a:off x="533400" y="3200400"/>
            <a:ext cx="5429250" cy="1047750"/>
          </a:xfrm>
          <a:prstGeom xmlns:a="http://schemas.openxmlformats.org/drawingml/2006/main" prst="roundRect">
            <a:avLst>
              <a:gd name="adj" fmla="val 1090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0">
                <a:solidFill>
                  <a:srgbClr val="FFFFFF"/>
                </a:solidFill>
                <a:latin typeface="Aptos"/>
                <a:ea typeface="Aptos"/>
                <a:cs typeface="Aptos"/>
              </a:defRPr>
            </a:pPr>
            <a:r>
              <a:rPr sz="1500" b="0">
                <a:solidFill>
                  <a:srgbClr val="FFFFFF"/>
                </a:solidFill>
                <a:latin typeface="Aptos"/>
                <a:ea typeface="Aptos"/>
                <a:cs typeface="Aptos"/>
              </a:rPr>
              <a:t>Two ways to get a true story on camera: asking, and watching. Consent, technique and the ethics of both.</a:t>
            </a:r>
          </a:p>
        </p:txBody>
      </p:sp>
    </p:spTree>
    <p:extLst>
      <p:ext uri="{BB962C8B-B14F-4D97-AF65-F5344CB8AC3E}">
        <p14:creationId xmlns:p14="http://schemas.microsoft.com/office/powerpoint/2010/main" val="1224199877"/>
      </p:ext>
    </p:extLst>
  </p:cSld>
</p:sld>
</file>

<file path=ppt/slides/slide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8A2B8CC2-8284-4DCA-8929-D66AB3A0074E}"/>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C03CEA8-D8F7-4C41-803F-335991A2BE91}"/>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63316C27-BF45-4CD2-9C20-A6A5E358E685}"/>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02</a:t>
            </a:r>
          </a:p>
        </p:txBody>
      </p:sp>
      <p:sp>
        <p:nvSpPr>
          <p:cNvPr id="4" name="">
            <a:extLst xmlns:a="http://schemas.openxmlformats.org/drawingml/2006/main">
              <a:ext uri="{FF2B5EF4-FFF2-40B4-BE49-F238E27FC236}">
                <a16:creationId xmlns:a16="http://schemas.microsoft.com/office/drawing/2014/main" id="{FE1CEABD-D363-43BB-956B-3C9C7FBE0461}"/>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Technical outcomes</a:t>
            </a:r>
          </a:p>
        </p:txBody>
      </p:sp>
      <p:sp>
        <p:nvSpPr>
          <p:cNvPr id="5" name="">
            <a:extLst xmlns:a="http://schemas.openxmlformats.org/drawingml/2006/main">
              <a:ext uri="{FF2B5EF4-FFF2-40B4-BE49-F238E27FC236}">
                <a16:creationId xmlns:a16="http://schemas.microsoft.com/office/drawing/2014/main" id="{86B65881-9558-4E38-9F19-163BCFC4353F}"/>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By the end of this lecture you can choose, run and defend either mode of documentary production.</a:t>
            </a:r>
          </a:p>
        </p:txBody>
      </p:sp>
      <p:sp>
        <p:nvSpPr>
          <p:cNvPr id="6" name="">
            <a:extLst xmlns:a="http://schemas.openxmlformats.org/drawingml/2006/main">
              <a:ext uri="{FF2B5EF4-FFF2-40B4-BE49-F238E27FC236}">
                <a16:creationId xmlns:a16="http://schemas.microsoft.com/office/drawing/2014/main" id="{AE6DB166-6835-4037-BD69-C62EA2BBA55E}"/>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E8B337E-12A0-404A-BA9C-6F4F8C1D304E}"/>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4C514CC0-1707-4287-91CE-FEC9939F5673}"/>
              </a:ext>
            </a:extLst>
          </p:cNvPr>
          <p:cNvSpPr>
            <a:spLocks xmlns:a="http://schemas.openxmlformats.org/drawingml/2006/main" noGrp="1"/>
          </p:cNvSpPr>
          <p:nvPr/>
        </p:nvSpPr>
        <p:spPr>
          <a:xfrm xmlns:a="http://schemas.openxmlformats.org/drawingml/2006/main">
            <a:off x="533400"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659E855D-2C56-4F4D-8EDB-8390D59EC858}"/>
              </a:ext>
            </a:extLst>
          </p:cNvPr>
          <p:cNvSpPr>
            <a:spLocks xmlns:a="http://schemas.openxmlformats.org/drawingml/2006/main" noGrp="1"/>
          </p:cNvSpPr>
          <p:nvPr/>
        </p:nvSpPr>
        <p:spPr>
          <a:xfrm xmlns:a="http://schemas.openxmlformats.org/drawingml/2006/main">
            <a:off x="742950" y="2686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A1F99EA-7CAC-48CD-AD7F-6A2357BBEA53}"/>
              </a:ext>
            </a:extLst>
          </p:cNvPr>
          <p:cNvSpPr>
            <a:spLocks xmlns:a="http://schemas.openxmlformats.org/drawingml/2006/main" noGrp="1"/>
          </p:cNvSpPr>
          <p:nvPr/>
        </p:nvSpPr>
        <p:spPr>
          <a:xfrm xmlns:a="http://schemas.openxmlformats.org/drawingml/2006/main">
            <a:off x="742950"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Choose</a:t>
            </a:r>
          </a:p>
        </p:txBody>
      </p:sp>
      <p:sp>
        <p:nvSpPr>
          <p:cNvPr id="11" name="">
            <a:extLst xmlns:a="http://schemas.openxmlformats.org/drawingml/2006/main">
              <a:ext uri="{FF2B5EF4-FFF2-40B4-BE49-F238E27FC236}">
                <a16:creationId xmlns:a16="http://schemas.microsoft.com/office/drawing/2014/main" id="{3B20B85F-1A47-4E87-B827-11354BEB61D2}"/>
              </a:ext>
            </a:extLst>
          </p:cNvPr>
          <p:cNvSpPr>
            <a:spLocks xmlns:a="http://schemas.openxmlformats.org/drawingml/2006/main" noGrp="1"/>
          </p:cNvSpPr>
          <p:nvPr/>
        </p:nvSpPr>
        <p:spPr>
          <a:xfrm xmlns:a="http://schemas.openxmlformats.org/drawingml/2006/main">
            <a:off x="742950"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Decide whether an interview or an observational approach will actually get you the truer version of a story.</a:t>
            </a:r>
          </a:p>
        </p:txBody>
      </p:sp>
      <p:sp>
        <p:nvSpPr>
          <p:cNvPr id="12" name="">
            <a:extLst xmlns:a="http://schemas.openxmlformats.org/drawingml/2006/main">
              <a:ext uri="{FF2B5EF4-FFF2-40B4-BE49-F238E27FC236}">
                <a16:creationId xmlns:a16="http://schemas.microsoft.com/office/drawing/2014/main" id="{D1BC7DB1-2C2E-491E-953A-C6F5EF9F71BE}"/>
              </a:ext>
            </a:extLst>
          </p:cNvPr>
          <p:cNvSpPr>
            <a:spLocks xmlns:a="http://schemas.openxmlformats.org/drawingml/2006/main" noGrp="1"/>
          </p:cNvSpPr>
          <p:nvPr/>
        </p:nvSpPr>
        <p:spPr>
          <a:xfrm xmlns:a="http://schemas.openxmlformats.org/drawingml/2006/main">
            <a:off x="4429125"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125C800D-99B5-46A7-B587-ED27A52277F7}"/>
              </a:ext>
            </a:extLst>
          </p:cNvPr>
          <p:cNvSpPr>
            <a:spLocks xmlns:a="http://schemas.openxmlformats.org/drawingml/2006/main" noGrp="1"/>
          </p:cNvSpPr>
          <p:nvPr/>
        </p:nvSpPr>
        <p:spPr>
          <a:xfrm xmlns:a="http://schemas.openxmlformats.org/drawingml/2006/main">
            <a:off x="4638675" y="2686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7648A10-1061-41E6-A3A5-C5D3AAC0F5E3}"/>
              </a:ext>
            </a:extLst>
          </p:cNvPr>
          <p:cNvSpPr>
            <a:spLocks xmlns:a="http://schemas.openxmlformats.org/drawingml/2006/main" noGrp="1"/>
          </p:cNvSpPr>
          <p:nvPr/>
        </p:nvSpPr>
        <p:spPr>
          <a:xfrm xmlns:a="http://schemas.openxmlformats.org/drawingml/2006/main">
            <a:off x="4638675"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Run</a:t>
            </a:r>
          </a:p>
        </p:txBody>
      </p:sp>
      <p:sp>
        <p:nvSpPr>
          <p:cNvPr id="15" name="">
            <a:extLst xmlns:a="http://schemas.openxmlformats.org/drawingml/2006/main">
              <a:ext uri="{FF2B5EF4-FFF2-40B4-BE49-F238E27FC236}">
                <a16:creationId xmlns:a16="http://schemas.microsoft.com/office/drawing/2014/main" id="{E7AEDDA8-3E9A-468F-88F6-B9B1E5610B49}"/>
              </a:ext>
            </a:extLst>
          </p:cNvPr>
          <p:cNvSpPr>
            <a:spLocks xmlns:a="http://schemas.openxmlformats.org/drawingml/2006/main" noGrp="1"/>
          </p:cNvSpPr>
          <p:nvPr/>
        </p:nvSpPr>
        <p:spPr>
          <a:xfrm xmlns:a="http://schemas.openxmlformats.org/drawingml/2006/main">
            <a:off x="4638675"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Practise an interview or an observational shoot with correct consent, technique and framing.</a:t>
            </a:r>
          </a:p>
        </p:txBody>
      </p:sp>
      <p:sp>
        <p:nvSpPr>
          <p:cNvPr id="16" name="">
            <a:extLst xmlns:a="http://schemas.openxmlformats.org/drawingml/2006/main">
              <a:ext uri="{FF2B5EF4-FFF2-40B4-BE49-F238E27FC236}">
                <a16:creationId xmlns:a16="http://schemas.microsoft.com/office/drawing/2014/main" id="{15AD88EF-5A2F-45D2-99B5-C24BDBD02FC3}"/>
              </a:ext>
            </a:extLst>
          </p:cNvPr>
          <p:cNvSpPr>
            <a:spLocks xmlns:a="http://schemas.openxmlformats.org/drawingml/2006/main" noGrp="1"/>
          </p:cNvSpPr>
          <p:nvPr/>
        </p:nvSpPr>
        <p:spPr>
          <a:xfrm xmlns:a="http://schemas.openxmlformats.org/drawingml/2006/main">
            <a:off x="8324850" y="2476500"/>
            <a:ext cx="3333750"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7" name="">
            <a:extLst xmlns:a="http://schemas.openxmlformats.org/drawingml/2006/main">
              <a:ext uri="{FF2B5EF4-FFF2-40B4-BE49-F238E27FC236}">
                <a16:creationId xmlns:a16="http://schemas.microsoft.com/office/drawing/2014/main" id="{30DA8859-4439-41AD-B242-54386A6EAB28}"/>
              </a:ext>
            </a:extLst>
          </p:cNvPr>
          <p:cNvSpPr>
            <a:spLocks xmlns:a="http://schemas.openxmlformats.org/drawingml/2006/main" noGrp="1"/>
          </p:cNvSpPr>
          <p:nvPr/>
        </p:nvSpPr>
        <p:spPr>
          <a:xfrm xmlns:a="http://schemas.openxmlformats.org/drawingml/2006/main">
            <a:off x="8534400" y="2686050"/>
            <a:ext cx="495300" cy="47625"/>
          </a:xfrm>
          <a:prstGeom xmlns:a="http://schemas.openxmlformats.org/drawingml/2006/main" prst="roundRect">
            <a:avLst>
              <a:gd name="adj" fmla="val 50000"/>
            </a:avLst>
          </a:prstGeom>
          <a:solidFill xmlns:a="http://schemas.openxmlformats.org/drawingml/2006/main">
            <a:srgbClr val="1E252B"/>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59EE8AE0-34B4-4447-94A3-3109BE5834AF}"/>
              </a:ext>
            </a:extLst>
          </p:cNvPr>
          <p:cNvSpPr>
            <a:spLocks xmlns:a="http://schemas.openxmlformats.org/drawingml/2006/main" noGrp="1"/>
          </p:cNvSpPr>
          <p:nvPr/>
        </p:nvSpPr>
        <p:spPr>
          <a:xfrm xmlns:a="http://schemas.openxmlformats.org/drawingml/2006/main">
            <a:off x="8534400" y="2876550"/>
            <a:ext cx="2914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Defend</a:t>
            </a:r>
          </a:p>
        </p:txBody>
      </p:sp>
      <p:sp>
        <p:nvSpPr>
          <p:cNvPr id="19" name="">
            <a:extLst xmlns:a="http://schemas.openxmlformats.org/drawingml/2006/main">
              <a:ext uri="{FF2B5EF4-FFF2-40B4-BE49-F238E27FC236}">
                <a16:creationId xmlns:a16="http://schemas.microsoft.com/office/drawing/2014/main" id="{EF0D2958-1EA8-4FA8-8780-0B6C31D27806}"/>
              </a:ext>
            </a:extLst>
          </p:cNvPr>
          <p:cNvSpPr>
            <a:spLocks xmlns:a="http://schemas.openxmlformats.org/drawingml/2006/main" noGrp="1"/>
          </p:cNvSpPr>
          <p:nvPr/>
        </p:nvSpPr>
        <p:spPr>
          <a:xfrm xmlns:a="http://schemas.openxmlformats.org/drawingml/2006/main">
            <a:off x="8534400" y="3257550"/>
            <a:ext cx="2914650"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Write a consent record and justify every cutaway and edit you make against the person's own words.</a:t>
            </a:r>
          </a:p>
        </p:txBody>
      </p:sp>
    </p:spTree>
    <p:extLst>
      <p:ext uri="{BB962C8B-B14F-4D97-AF65-F5344CB8AC3E}">
        <p14:creationId xmlns:p14="http://schemas.microsoft.com/office/powerpoint/2010/main" val="1241824994"/>
      </p:ext>
    </p:extLst>
  </p:cSld>
</p:sld>
</file>

<file path=ppt/slides/slide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1F0371C-60FF-434B-B764-E0F6954A810D}"/>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D1539F7-ED92-497E-8A5C-FF20FAC230E1}"/>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DFCD974C-0E6C-4C1B-ABAD-ECA99BC9C836}"/>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03</a:t>
            </a:r>
          </a:p>
        </p:txBody>
      </p:sp>
      <p:sp>
        <p:nvSpPr>
          <p:cNvPr id="4" name="">
            <a:extLst xmlns:a="http://schemas.openxmlformats.org/drawingml/2006/main">
              <a:ext uri="{FF2B5EF4-FFF2-40B4-BE49-F238E27FC236}">
                <a16:creationId xmlns:a16="http://schemas.microsoft.com/office/drawing/2014/main" id="{494AF9EF-AAB2-462B-8512-67DB42B97EC2}"/>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Two modes of getting to the truth</a:t>
            </a:r>
          </a:p>
        </p:txBody>
      </p:sp>
      <p:sp>
        <p:nvSpPr>
          <p:cNvPr id="5" name="">
            <a:extLst xmlns:a="http://schemas.openxmlformats.org/drawingml/2006/main">
              <a:ext uri="{FF2B5EF4-FFF2-40B4-BE49-F238E27FC236}">
                <a16:creationId xmlns:a16="http://schemas.microsoft.com/office/drawing/2014/main" id="{053A3257-EEB3-455A-9FDC-DA1120FB2619}"/>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Interview-led and observational production are different bets on how truth appears on camera.</a:t>
            </a:r>
          </a:p>
        </p:txBody>
      </p:sp>
      <p:sp>
        <p:nvSpPr>
          <p:cNvPr id="6" name="">
            <a:extLst xmlns:a="http://schemas.openxmlformats.org/drawingml/2006/main">
              <a:ext uri="{FF2B5EF4-FFF2-40B4-BE49-F238E27FC236}">
                <a16:creationId xmlns:a16="http://schemas.microsoft.com/office/drawing/2014/main" id="{4B7CAA11-8FC7-4A27-8D74-0494637A19F4}"/>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FD2CA1D-85B8-4375-A8B6-5F650CFFC5B4}"/>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F10AF579-54A0-4F47-97E9-C02A5BF353C2}"/>
              </a:ext>
            </a:extLst>
          </p:cNvPr>
          <p:cNvSpPr>
            <a:spLocks xmlns:a="http://schemas.openxmlformats.org/drawingml/2006/main" noGrp="1"/>
          </p:cNvSpPr>
          <p:nvPr/>
        </p:nvSpPr>
        <p:spPr>
          <a:xfrm xmlns:a="http://schemas.openxmlformats.org/drawingml/2006/main">
            <a:off x="533400" y="247650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23D2B10B-2359-4B5A-BB27-11499D2B6D88}"/>
              </a:ext>
            </a:extLst>
          </p:cNvPr>
          <p:cNvSpPr>
            <a:spLocks xmlns:a="http://schemas.openxmlformats.org/drawingml/2006/main" noGrp="1"/>
          </p:cNvSpPr>
          <p:nvPr/>
        </p:nvSpPr>
        <p:spPr>
          <a:xfrm xmlns:a="http://schemas.openxmlformats.org/drawingml/2006/main">
            <a:off x="742950" y="2686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16E8D4E-93FC-4A21-8F22-FD5C172DDD09}"/>
              </a:ext>
            </a:extLst>
          </p:cNvPr>
          <p:cNvSpPr>
            <a:spLocks xmlns:a="http://schemas.openxmlformats.org/drawingml/2006/main" noGrp="1"/>
          </p:cNvSpPr>
          <p:nvPr/>
        </p:nvSpPr>
        <p:spPr>
          <a:xfrm xmlns:a="http://schemas.openxmlformats.org/drawingml/2006/main">
            <a:off x="742950" y="2876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Interview-led</a:t>
            </a:r>
          </a:p>
        </p:txBody>
      </p:sp>
      <p:sp>
        <p:nvSpPr>
          <p:cNvPr id="11" name="">
            <a:extLst xmlns:a="http://schemas.openxmlformats.org/drawingml/2006/main">
              <a:ext uri="{FF2B5EF4-FFF2-40B4-BE49-F238E27FC236}">
                <a16:creationId xmlns:a16="http://schemas.microsoft.com/office/drawing/2014/main" id="{37EE3AA8-DF45-49E3-9BE7-713C950F52BC}"/>
              </a:ext>
            </a:extLst>
          </p:cNvPr>
          <p:cNvSpPr>
            <a:spLocks xmlns:a="http://schemas.openxmlformats.org/drawingml/2006/main" noGrp="1"/>
          </p:cNvSpPr>
          <p:nvPr/>
        </p:nvSpPr>
        <p:spPr>
          <a:xfrm xmlns:a="http://schemas.openxmlformats.org/drawingml/2006/main">
            <a:off x="742950" y="325755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The subject is asked directly and answers in their own words. The camera records a reflection, spoken after the fact, about what happened or what it meant.</a:t>
            </a:r>
          </a:p>
        </p:txBody>
      </p:sp>
      <p:sp>
        <p:nvSpPr>
          <p:cNvPr id="12" name="">
            <a:extLst xmlns:a="http://schemas.openxmlformats.org/drawingml/2006/main">
              <a:ext uri="{FF2B5EF4-FFF2-40B4-BE49-F238E27FC236}">
                <a16:creationId xmlns:a16="http://schemas.microsoft.com/office/drawing/2014/main" id="{7D34F961-5603-45D9-9131-8A1FF23FAD54}"/>
              </a:ext>
            </a:extLst>
          </p:cNvPr>
          <p:cNvSpPr>
            <a:spLocks xmlns:a="http://schemas.openxmlformats.org/drawingml/2006/main" noGrp="1"/>
          </p:cNvSpPr>
          <p:nvPr/>
        </p:nvSpPr>
        <p:spPr>
          <a:xfrm xmlns:a="http://schemas.openxmlformats.org/drawingml/2006/main">
            <a:off x="6372225" y="247650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B605432E-9FDC-45CB-950D-EED70DCFEB10}"/>
              </a:ext>
            </a:extLst>
          </p:cNvPr>
          <p:cNvSpPr>
            <a:spLocks xmlns:a="http://schemas.openxmlformats.org/drawingml/2006/main" noGrp="1"/>
          </p:cNvSpPr>
          <p:nvPr/>
        </p:nvSpPr>
        <p:spPr>
          <a:xfrm xmlns:a="http://schemas.openxmlformats.org/drawingml/2006/main">
            <a:off x="6581775" y="2686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457BE113-AD8C-414A-8B75-F1900FC2BA58}"/>
              </a:ext>
            </a:extLst>
          </p:cNvPr>
          <p:cNvSpPr>
            <a:spLocks xmlns:a="http://schemas.openxmlformats.org/drawingml/2006/main" noGrp="1"/>
          </p:cNvSpPr>
          <p:nvPr/>
        </p:nvSpPr>
        <p:spPr>
          <a:xfrm xmlns:a="http://schemas.openxmlformats.org/drawingml/2006/main">
            <a:off x="6581775" y="2876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Observational</a:t>
            </a:r>
          </a:p>
        </p:txBody>
      </p:sp>
      <p:sp>
        <p:nvSpPr>
          <p:cNvPr id="15" name="">
            <a:extLst xmlns:a="http://schemas.openxmlformats.org/drawingml/2006/main">
              <a:ext uri="{FF2B5EF4-FFF2-40B4-BE49-F238E27FC236}">
                <a16:creationId xmlns:a16="http://schemas.microsoft.com/office/drawing/2014/main" id="{96EE0809-5B5B-4EE1-AC05-08A30B3E790C}"/>
              </a:ext>
            </a:extLst>
          </p:cNvPr>
          <p:cNvSpPr>
            <a:spLocks xmlns:a="http://schemas.openxmlformats.org/drawingml/2006/main" noGrp="1"/>
          </p:cNvSpPr>
          <p:nvPr/>
        </p:nvSpPr>
        <p:spPr>
          <a:xfrm xmlns:a="http://schemas.openxmlformats.org/drawingml/2006/main">
            <a:off x="6581775" y="325755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The camera simply stays present while something happens, unprompted and unstaged. The behaviour itself is the evidence, not a description of it.</a:t>
            </a:r>
          </a:p>
        </p:txBody>
      </p:sp>
      <p:sp>
        <p:nvSpPr>
          <p:cNvPr id="16" name="">
            <a:extLst xmlns:a="http://schemas.openxmlformats.org/drawingml/2006/main">
              <a:ext uri="{FF2B5EF4-FFF2-40B4-BE49-F238E27FC236}">
                <a16:creationId xmlns:a16="http://schemas.microsoft.com/office/drawing/2014/main" id="{C2E0D922-BAAC-4F06-B2B3-54FB85D1B8BD}"/>
              </a:ext>
            </a:extLst>
          </p:cNvPr>
          <p:cNvSpPr>
            <a:spLocks xmlns:a="http://schemas.openxmlformats.org/drawingml/2006/main" noGrp="1"/>
          </p:cNvSpPr>
          <p:nvPr/>
        </p:nvSpPr>
        <p:spPr>
          <a:xfrm xmlns:a="http://schemas.openxmlformats.org/drawingml/2006/main">
            <a:off x="533400" y="4876800"/>
            <a:ext cx="10287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90355"/>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Most documentary work blends both — but every scene starts as a choice between asking and watching, and that choice changes what consent, technique and editing all need to do.</a:t>
            </a:r>
          </a:p>
        </p:txBody>
      </p:sp>
    </p:spTree>
    <p:extLst>
      <p:ext uri="{BB962C8B-B14F-4D97-AF65-F5344CB8AC3E}">
        <p14:creationId xmlns:p14="http://schemas.microsoft.com/office/powerpoint/2010/main" val="1272324753"/>
      </p:ext>
    </p:extLst>
  </p:cSld>
</p:sld>
</file>

<file path=ppt/slides/slide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ACC6147-5217-4E69-871E-9453023FC49A}"/>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DE1B94F-92D6-4537-8342-AFC43401ED37}"/>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2E9B517-F19C-41D8-BC22-98F1A857BD8D}"/>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04</a:t>
            </a:r>
          </a:p>
        </p:txBody>
      </p:sp>
      <p:sp>
        <p:nvSpPr>
          <p:cNvPr id="4" name="">
            <a:extLst xmlns:a="http://schemas.openxmlformats.org/drawingml/2006/main">
              <a:ext uri="{FF2B5EF4-FFF2-40B4-BE49-F238E27FC236}">
                <a16:creationId xmlns:a16="http://schemas.microsoft.com/office/drawing/2014/main" id="{3BF70CAE-42E9-4D36-A031-FAC7778DE42A}"/>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Consent is a conversation, not a form</a:t>
            </a:r>
          </a:p>
        </p:txBody>
      </p:sp>
      <p:sp>
        <p:nvSpPr>
          <p:cNvPr id="5" name="">
            <a:extLst xmlns:a="http://schemas.openxmlformats.org/drawingml/2006/main">
              <a:ext uri="{FF2B5EF4-FFF2-40B4-BE49-F238E27FC236}">
                <a16:creationId xmlns:a16="http://schemas.microsoft.com/office/drawing/2014/main" id="{9DB726E3-48D2-4EBD-8C3F-C9D92B877FB3}"/>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signature at the start does not cover everything a shoot day can turn into.</a:t>
            </a:r>
          </a:p>
        </p:txBody>
      </p:sp>
      <p:sp>
        <p:nvSpPr>
          <p:cNvPr id="6" name="">
            <a:extLst xmlns:a="http://schemas.openxmlformats.org/drawingml/2006/main">
              <a:ext uri="{FF2B5EF4-FFF2-40B4-BE49-F238E27FC236}">
                <a16:creationId xmlns:a16="http://schemas.microsoft.com/office/drawing/2014/main" id="{DEA3840A-CCD2-4E83-8B60-02CEB217AF6C}"/>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E583951-550F-4B57-A7A7-76A31791BF13}"/>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EE90CD31-FC32-4AB6-B0CC-EAB73507C7A5}"/>
              </a:ext>
            </a:extLst>
          </p:cNvPr>
          <p:cNvSpPr>
            <a:spLocks xmlns:a="http://schemas.openxmlformats.org/drawingml/2006/main" noGrp="1"/>
          </p:cNvSpPr>
          <p:nvPr/>
        </p:nvSpPr>
        <p:spPr>
          <a:xfrm xmlns:a="http://schemas.openxmlformats.org/drawingml/2006/main">
            <a:off x="533400" y="2495550"/>
            <a:ext cx="1028700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A consent form signed before filming establishes permission for what you described in advance. It does not automatically cover a follow-up question that goes somewhere unexpected, a cutaway of someone's home, or footage used in a different edit than the one you pitched.</a:t>
            </a:r>
          </a:p>
        </p:txBody>
      </p:sp>
      <p:sp>
        <p:nvSpPr>
          <p:cNvPr id="9" name="">
            <a:extLst xmlns:a="http://schemas.openxmlformats.org/drawingml/2006/main">
              <a:ext uri="{FF2B5EF4-FFF2-40B4-BE49-F238E27FC236}">
                <a16:creationId xmlns:a16="http://schemas.microsoft.com/office/drawing/2014/main" id="{5C9A775A-46BF-4357-B3C4-F07411E16534}"/>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56A35990-6EBA-43DD-9016-FDA26F2A6A69}"/>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8B6A8AB-A4F5-4464-B60E-CF7B9A3EDC92}"/>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Treat consent as ongoing</a:t>
            </a:r>
          </a:p>
        </p:txBody>
      </p:sp>
      <p:sp>
        <p:nvSpPr>
          <p:cNvPr id="12" name="">
            <a:extLst xmlns:a="http://schemas.openxmlformats.org/drawingml/2006/main">
              <a:ext uri="{FF2B5EF4-FFF2-40B4-BE49-F238E27FC236}">
                <a16:creationId xmlns:a16="http://schemas.microsoft.com/office/drawing/2014/main" id="{30D7E06D-EB55-4F0F-8AF1-4A4D4BCE50AB}"/>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Check in before anything not already agreed: a sensitive follow-up, a new location, a different final use.</a:t>
            </a:r>
          </a:p>
        </p:txBody>
      </p:sp>
      <p:sp>
        <p:nvSpPr>
          <p:cNvPr id="13" name="">
            <a:extLst xmlns:a="http://schemas.openxmlformats.org/drawingml/2006/main">
              <a:ext uri="{FF2B5EF4-FFF2-40B4-BE49-F238E27FC236}">
                <a16:creationId xmlns:a16="http://schemas.microsoft.com/office/drawing/2014/main" id="{36B5E907-B1B6-4316-A4DE-1E5B799C1F20}"/>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2EBB3F23-0958-4441-8338-6E5C0B6C2A60}"/>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8C25EF2-3400-47E6-B1A9-62A246FB6F7C}"/>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Right to withdraw</a:t>
            </a:r>
          </a:p>
        </p:txBody>
      </p:sp>
      <p:sp>
        <p:nvSpPr>
          <p:cNvPr id="16" name="">
            <a:extLst xmlns:a="http://schemas.openxmlformats.org/drawingml/2006/main">
              <a:ext uri="{FF2B5EF4-FFF2-40B4-BE49-F238E27FC236}">
                <a16:creationId xmlns:a16="http://schemas.microsoft.com/office/drawing/2014/main" id="{C9FF86B5-D4AD-4E6E-ACCE-22908FC84B62}"/>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subject can withdraw consent for a specific answer or the whole recording — build in a real chance to do that, not just a formality.</a:t>
            </a: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f89e8bf3eede45e0"/>
          <a:srcRect xmlns:a="http://schemas.openxmlformats.org/drawingml/2006/main" l="0" t="13158" r="0" b="13158"/>
          <a:stretch xmlns:a="http://schemas.openxmlformats.org/drawingml/2006/main">
            <a:fillRect l="0" t="0" r="0" b="0"/>
          </a:stretch>
        </p:blipFill>
        <p:spPr>
          <a:xfrm xmlns:a="http://schemas.openxmlformats.org/drawingml/2006/main">
            <a:off x="6858000" y="3619500"/>
            <a:ext cx="4419600" cy="2171700"/>
          </a:xfrm>
          <a:prstGeom xmlns:a="http://schemas.openxmlformats.org/drawingml/2006/main" prst="roundRect">
            <a:avLst>
              <a:gd name="adj" fmla="val 5263"/>
            </a:avLst>
          </a:prstGeom>
        </p:spPr>
      </p:pic>
    </p:spTree>
    <p:extLst>
      <p:ext uri="{BB962C8B-B14F-4D97-AF65-F5344CB8AC3E}">
        <p14:creationId xmlns:p14="http://schemas.microsoft.com/office/powerpoint/2010/main" val="495906616"/>
      </p:ext>
    </p:extLst>
  </p:cSld>
</p:sld>
</file>

<file path=ppt/slides/slide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1D254D4-1491-42A7-B2C4-DAA0E7A038B7}"/>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F3ED45D-5AA4-4044-837F-9EE5B920EEB5}"/>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CD0FA37B-2B61-4118-8D4E-86E5A716BA6D}"/>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05</a:t>
            </a:r>
          </a:p>
        </p:txBody>
      </p:sp>
      <p:sp>
        <p:nvSpPr>
          <p:cNvPr id="4" name="">
            <a:extLst xmlns:a="http://schemas.openxmlformats.org/drawingml/2006/main">
              <a:ext uri="{FF2B5EF4-FFF2-40B4-BE49-F238E27FC236}">
                <a16:creationId xmlns:a16="http://schemas.microsoft.com/office/drawing/2014/main" id="{8975D14B-8E9B-4B63-A81E-186F7AFBCA73}"/>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Two lineages: vérité and direct cinema</a:t>
            </a:r>
          </a:p>
        </p:txBody>
      </p:sp>
      <p:sp>
        <p:nvSpPr>
          <p:cNvPr id="5" name="">
            <a:extLst xmlns:a="http://schemas.openxmlformats.org/drawingml/2006/main">
              <a:ext uri="{FF2B5EF4-FFF2-40B4-BE49-F238E27FC236}">
                <a16:creationId xmlns:a16="http://schemas.microsoft.com/office/drawing/2014/main" id="{2287F02B-9FB5-4557-8205-293CEAEEE461}"/>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Interview-led and observational method both trace back to a 1960s split in documentary practice.</a:t>
            </a:r>
          </a:p>
        </p:txBody>
      </p:sp>
      <p:sp>
        <p:nvSpPr>
          <p:cNvPr id="6" name="">
            <a:extLst xmlns:a="http://schemas.openxmlformats.org/drawingml/2006/main">
              <a:ext uri="{FF2B5EF4-FFF2-40B4-BE49-F238E27FC236}">
                <a16:creationId xmlns:a16="http://schemas.microsoft.com/office/drawing/2014/main" id="{DAD61A03-632B-4E79-8B29-64B7BF5F1F7A}"/>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3994A7B-44A1-4B74-AFCC-2E7E8F422E92}"/>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05D4A60B-944E-4D4A-B2D7-F5DE21FB35C9}"/>
              </a:ext>
            </a:extLst>
          </p:cNvPr>
          <p:cNvSpPr>
            <a:spLocks xmlns:a="http://schemas.openxmlformats.org/drawingml/2006/main" noGrp="1"/>
          </p:cNvSpPr>
          <p:nvPr/>
        </p:nvSpPr>
        <p:spPr>
          <a:xfrm xmlns:a="http://schemas.openxmlformats.org/drawingml/2006/main">
            <a:off x="533400" y="2476500"/>
            <a:ext cx="5286375" cy="2238375"/>
          </a:xfrm>
          <a:prstGeom xmlns:a="http://schemas.openxmlformats.org/drawingml/2006/main" prst="roundRect">
            <a:avLst>
              <a:gd name="adj" fmla="val 5106"/>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2CEE0662-9B42-4603-86B3-494188D0F1DF}"/>
              </a:ext>
            </a:extLst>
          </p:cNvPr>
          <p:cNvSpPr>
            <a:spLocks xmlns:a="http://schemas.openxmlformats.org/drawingml/2006/main" noGrp="1"/>
          </p:cNvSpPr>
          <p:nvPr/>
        </p:nvSpPr>
        <p:spPr>
          <a:xfrm xmlns:a="http://schemas.openxmlformats.org/drawingml/2006/main">
            <a:off x="742950" y="2686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E74A730-C4CB-4D04-A7B8-4C5E7A90BF5F}"/>
              </a:ext>
            </a:extLst>
          </p:cNvPr>
          <p:cNvSpPr>
            <a:spLocks xmlns:a="http://schemas.openxmlformats.org/drawingml/2006/main" noGrp="1"/>
          </p:cNvSpPr>
          <p:nvPr/>
        </p:nvSpPr>
        <p:spPr>
          <a:xfrm xmlns:a="http://schemas.openxmlformats.org/drawingml/2006/main">
            <a:off x="742950" y="2876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Cinéma vérité</a:t>
            </a:r>
          </a:p>
        </p:txBody>
      </p:sp>
      <p:sp>
        <p:nvSpPr>
          <p:cNvPr id="11" name="">
            <a:extLst xmlns:a="http://schemas.openxmlformats.org/drawingml/2006/main">
              <a:ext uri="{FF2B5EF4-FFF2-40B4-BE49-F238E27FC236}">
                <a16:creationId xmlns:a16="http://schemas.microsoft.com/office/drawing/2014/main" id="{DEE22F23-5079-42EF-AF09-EEE0970E7F90}"/>
              </a:ext>
            </a:extLst>
          </p:cNvPr>
          <p:cNvSpPr>
            <a:spLocks xmlns:a="http://schemas.openxmlformats.org/drawingml/2006/main" noGrp="1"/>
          </p:cNvSpPr>
          <p:nvPr/>
        </p:nvSpPr>
        <p:spPr>
          <a:xfrm xmlns:a="http://schemas.openxmlformats.org/drawingml/2006/main">
            <a:off x="742950" y="3257550"/>
            <a:ext cx="4867275" cy="1266825"/>
          </a:xfrm>
          <a:prstGeom xmlns:a="http://schemas.openxmlformats.org/drawingml/2006/main" prst="roundRect">
            <a:avLst>
              <a:gd name="adj" fmla="val 902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The filmmaker's presence is part of the film: they ask, provoke, and appear in the encounter, treating the interview itself as the event worth recording.</a:t>
            </a:r>
          </a:p>
        </p:txBody>
      </p:sp>
      <p:sp>
        <p:nvSpPr>
          <p:cNvPr id="12" name="">
            <a:extLst xmlns:a="http://schemas.openxmlformats.org/drawingml/2006/main">
              <a:ext uri="{FF2B5EF4-FFF2-40B4-BE49-F238E27FC236}">
                <a16:creationId xmlns:a16="http://schemas.microsoft.com/office/drawing/2014/main" id="{22D089C4-A688-4885-9410-82378F8EFCC1}"/>
              </a:ext>
            </a:extLst>
          </p:cNvPr>
          <p:cNvSpPr>
            <a:spLocks xmlns:a="http://schemas.openxmlformats.org/drawingml/2006/main" noGrp="1"/>
          </p:cNvSpPr>
          <p:nvPr/>
        </p:nvSpPr>
        <p:spPr>
          <a:xfrm xmlns:a="http://schemas.openxmlformats.org/drawingml/2006/main">
            <a:off x="6372225" y="2476500"/>
            <a:ext cx="5286375" cy="2238375"/>
          </a:xfrm>
          <a:prstGeom xmlns:a="http://schemas.openxmlformats.org/drawingml/2006/main" prst="roundRect">
            <a:avLst>
              <a:gd name="adj" fmla="val 5106"/>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BA7A29FB-8884-4747-A453-14BB0396E6C3}"/>
              </a:ext>
            </a:extLst>
          </p:cNvPr>
          <p:cNvSpPr>
            <a:spLocks xmlns:a="http://schemas.openxmlformats.org/drawingml/2006/main" noGrp="1"/>
          </p:cNvSpPr>
          <p:nvPr/>
        </p:nvSpPr>
        <p:spPr>
          <a:xfrm xmlns:a="http://schemas.openxmlformats.org/drawingml/2006/main">
            <a:off x="6581775" y="2686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4451B698-0284-43B6-815A-2A58AF4AD70D}"/>
              </a:ext>
            </a:extLst>
          </p:cNvPr>
          <p:cNvSpPr>
            <a:spLocks xmlns:a="http://schemas.openxmlformats.org/drawingml/2006/main" noGrp="1"/>
          </p:cNvSpPr>
          <p:nvPr/>
        </p:nvSpPr>
        <p:spPr>
          <a:xfrm xmlns:a="http://schemas.openxmlformats.org/drawingml/2006/main">
            <a:off x="6581775" y="2876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Direct cinema</a:t>
            </a:r>
          </a:p>
        </p:txBody>
      </p:sp>
      <p:sp>
        <p:nvSpPr>
          <p:cNvPr id="15" name="">
            <a:extLst xmlns:a="http://schemas.openxmlformats.org/drawingml/2006/main">
              <a:ext uri="{FF2B5EF4-FFF2-40B4-BE49-F238E27FC236}">
                <a16:creationId xmlns:a16="http://schemas.microsoft.com/office/drawing/2014/main" id="{8632889F-8AE7-4B8B-842F-66F2B91F7ECE}"/>
              </a:ext>
            </a:extLst>
          </p:cNvPr>
          <p:cNvSpPr>
            <a:spLocks xmlns:a="http://schemas.openxmlformats.org/drawingml/2006/main" noGrp="1"/>
          </p:cNvSpPr>
          <p:nvPr/>
        </p:nvSpPr>
        <p:spPr>
          <a:xfrm xmlns:a="http://schemas.openxmlformats.org/drawingml/2006/main">
            <a:off x="6581775" y="3257550"/>
            <a:ext cx="4867275" cy="1266825"/>
          </a:xfrm>
          <a:prstGeom xmlns:a="http://schemas.openxmlformats.org/drawingml/2006/main" prst="roundRect">
            <a:avLst>
              <a:gd name="adj" fmla="val 902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The filmmaker aims to disappear: a fly-on-the-wall camera records events as they would have unfolded without it, and never asks a question on screen.</a:t>
            </a:r>
          </a:p>
        </p:txBody>
      </p:sp>
      <p:sp>
        <p:nvSpPr>
          <p:cNvPr id="16" name="">
            <a:extLst xmlns:a="http://schemas.openxmlformats.org/drawingml/2006/main">
              <a:ext uri="{FF2B5EF4-FFF2-40B4-BE49-F238E27FC236}">
                <a16:creationId xmlns:a16="http://schemas.microsoft.com/office/drawing/2014/main" id="{3FF80986-0803-400D-9602-435F83FF6745}"/>
              </a:ext>
            </a:extLst>
          </p:cNvPr>
          <p:cNvSpPr>
            <a:spLocks xmlns:a="http://schemas.openxmlformats.org/drawingml/2006/main" noGrp="1"/>
          </p:cNvSpPr>
          <p:nvPr/>
        </p:nvSpPr>
        <p:spPr>
          <a:xfrm xmlns:a="http://schemas.openxmlformats.org/drawingml/2006/main">
            <a:off x="533400" y="5029200"/>
            <a:ext cx="10287000" cy="438150"/>
          </a:xfrm>
          <a:prstGeom xmlns:a="http://schemas.openxmlformats.org/drawingml/2006/main" prst="roundRect">
            <a:avLst>
              <a:gd name="adj" fmla="val 26087"/>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Neither claims to be unfiltered. Every camera position, every cut and every choice of what to keep rolling is already an author's decision.</a:t>
            </a:r>
          </a:p>
        </p:txBody>
      </p:sp>
    </p:spTree>
    <p:extLst>
      <p:ext uri="{BB962C8B-B14F-4D97-AF65-F5344CB8AC3E}">
        <p14:creationId xmlns:p14="http://schemas.microsoft.com/office/powerpoint/2010/main" val="1852332911"/>
      </p:ext>
    </p:extLst>
  </p:cSld>
</p:sld>
</file>

<file path=ppt/slides/slide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76399B4-BA15-4A5E-9FA6-D0C43212BCC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CBFB238-6104-4693-AF45-4E8FA6E70558}"/>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2A89392-D76E-4D5C-91E5-E64ED5B49505}"/>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06</a:t>
            </a:r>
          </a:p>
        </p:txBody>
      </p:sp>
      <p:sp>
        <p:nvSpPr>
          <p:cNvPr id="4" name="">
            <a:extLst xmlns:a="http://schemas.openxmlformats.org/drawingml/2006/main">
              <a:ext uri="{FF2B5EF4-FFF2-40B4-BE49-F238E27FC236}">
                <a16:creationId xmlns:a16="http://schemas.microsoft.com/office/drawing/2014/main" id="{ADD8C620-4683-4063-9FEA-8F713E4C42CD}"/>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Interview technique — open and closed questions</a:t>
            </a:r>
          </a:p>
        </p:txBody>
      </p:sp>
      <p:sp>
        <p:nvSpPr>
          <p:cNvPr id="5" name="">
            <a:extLst xmlns:a="http://schemas.openxmlformats.org/drawingml/2006/main">
              <a:ext uri="{FF2B5EF4-FFF2-40B4-BE49-F238E27FC236}">
                <a16:creationId xmlns:a16="http://schemas.microsoft.com/office/drawing/2014/main" id="{5063578B-16AA-4935-8093-51F41E70299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kind of question you ask sets the kind of answer you can use.</a:t>
            </a:r>
          </a:p>
        </p:txBody>
      </p:sp>
      <p:sp>
        <p:nvSpPr>
          <p:cNvPr id="6" name="">
            <a:extLst xmlns:a="http://schemas.openxmlformats.org/drawingml/2006/main">
              <a:ext uri="{FF2B5EF4-FFF2-40B4-BE49-F238E27FC236}">
                <a16:creationId xmlns:a16="http://schemas.microsoft.com/office/drawing/2014/main" id="{8ED71A1F-CE2C-4E28-BDD3-36E220091E2A}"/>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2BB758D-D0D1-44C3-84DC-7CDF4E6B5841}"/>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0C1BB635-DD3C-4947-8C31-6EA32881984D}"/>
              </a:ext>
            </a:extLst>
          </p:cNvPr>
          <p:cNvSpPr>
            <a:spLocks xmlns:a="http://schemas.openxmlformats.org/drawingml/2006/main" noGrp="1"/>
          </p:cNvSpPr>
          <p:nvPr/>
        </p:nvSpPr>
        <p:spPr>
          <a:xfrm xmlns:a="http://schemas.openxmlformats.org/drawingml/2006/main">
            <a:off x="723900" y="2552700"/>
            <a:ext cx="2095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Type</a:t>
            </a:r>
          </a:p>
        </p:txBody>
      </p:sp>
      <p:sp>
        <p:nvSpPr>
          <p:cNvPr id="9" name="">
            <a:extLst xmlns:a="http://schemas.openxmlformats.org/drawingml/2006/main">
              <a:ext uri="{FF2B5EF4-FFF2-40B4-BE49-F238E27FC236}">
                <a16:creationId xmlns:a16="http://schemas.microsoft.com/office/drawing/2014/main" id="{FAB02335-C4E3-40AD-9A1F-5F5915A5351F}"/>
              </a:ext>
            </a:extLst>
          </p:cNvPr>
          <p:cNvSpPr>
            <a:spLocks xmlns:a="http://schemas.openxmlformats.org/drawingml/2006/main" noGrp="1"/>
          </p:cNvSpPr>
          <p:nvPr/>
        </p:nvSpPr>
        <p:spPr>
          <a:xfrm xmlns:a="http://schemas.openxmlformats.org/drawingml/2006/main">
            <a:off x="3048000" y="2552700"/>
            <a:ext cx="3238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Example</a:t>
            </a:r>
          </a:p>
        </p:txBody>
      </p:sp>
      <p:sp>
        <p:nvSpPr>
          <p:cNvPr id="10" name="">
            <a:extLst xmlns:a="http://schemas.openxmlformats.org/drawingml/2006/main">
              <a:ext uri="{FF2B5EF4-FFF2-40B4-BE49-F238E27FC236}">
                <a16:creationId xmlns:a16="http://schemas.microsoft.com/office/drawing/2014/main" id="{9035AEC7-87E1-4D1F-8491-45124E7797E3}"/>
              </a:ext>
            </a:extLst>
          </p:cNvPr>
          <p:cNvSpPr>
            <a:spLocks xmlns:a="http://schemas.openxmlformats.org/drawingml/2006/main" noGrp="1"/>
          </p:cNvSpPr>
          <p:nvPr/>
        </p:nvSpPr>
        <p:spPr>
          <a:xfrm xmlns:a="http://schemas.openxmlformats.org/drawingml/2006/main">
            <a:off x="6572250" y="2552700"/>
            <a:ext cx="390525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What it produces</a:t>
            </a:r>
          </a:p>
        </p:txBody>
      </p:sp>
      <p:sp>
        <p:nvSpPr>
          <p:cNvPr id="11" name="">
            <a:extLst xmlns:a="http://schemas.openxmlformats.org/drawingml/2006/main">
              <a:ext uri="{FF2B5EF4-FFF2-40B4-BE49-F238E27FC236}">
                <a16:creationId xmlns:a16="http://schemas.microsoft.com/office/drawing/2014/main" id="{44A9402A-D7B5-4FC5-9A53-1EEB6C47A5EF}"/>
              </a:ext>
            </a:extLst>
          </p:cNvPr>
          <p:cNvSpPr>
            <a:spLocks xmlns:a="http://schemas.openxmlformats.org/drawingml/2006/main" noGrp="1"/>
          </p:cNvSpPr>
          <p:nvPr/>
        </p:nvSpPr>
        <p:spPr>
          <a:xfrm xmlns:a="http://schemas.openxmlformats.org/drawingml/2006/main">
            <a:off x="723900" y="2914650"/>
            <a:ext cx="9810750" cy="190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F9A8409-B9E2-4879-8D4B-EE1599B02675}"/>
              </a:ext>
            </a:extLst>
          </p:cNvPr>
          <p:cNvSpPr>
            <a:spLocks xmlns:a="http://schemas.openxmlformats.org/drawingml/2006/main" noGrp="1"/>
          </p:cNvSpPr>
          <p:nvPr/>
        </p:nvSpPr>
        <p:spPr>
          <a:xfrm xmlns:a="http://schemas.openxmlformats.org/drawingml/2006/main">
            <a:off x="723900" y="3200400"/>
            <a:ext cx="209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Closed question</a:t>
            </a:r>
          </a:p>
        </p:txBody>
      </p:sp>
      <p:sp>
        <p:nvSpPr>
          <p:cNvPr id="13" name="">
            <a:extLst xmlns:a="http://schemas.openxmlformats.org/drawingml/2006/main">
              <a:ext uri="{FF2B5EF4-FFF2-40B4-BE49-F238E27FC236}">
                <a16:creationId xmlns:a16="http://schemas.microsoft.com/office/drawing/2014/main" id="{377FB28B-D631-4B58-9727-44CF6C9C8B70}"/>
              </a:ext>
            </a:extLst>
          </p:cNvPr>
          <p:cNvSpPr>
            <a:spLocks xmlns:a="http://schemas.openxmlformats.org/drawingml/2006/main" noGrp="1"/>
          </p:cNvSpPr>
          <p:nvPr/>
        </p:nvSpPr>
        <p:spPr>
          <a:xfrm xmlns:a="http://schemas.openxmlformats.org/drawingml/2006/main">
            <a:off x="3048000" y="3200400"/>
            <a:ext cx="32385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1">
                <a:solidFill>
                  <a:srgbClr val="C7831A"/>
                </a:solidFill>
                <a:latin typeface="Aptos"/>
                <a:ea typeface="Aptos"/>
                <a:cs typeface="Aptos"/>
              </a:defRPr>
            </a:pPr>
            <a:r>
              <a:rPr sz="1350" b="1">
                <a:solidFill>
                  <a:srgbClr val="C7831A"/>
                </a:solidFill>
                <a:latin typeface="Aptos"/>
                <a:ea typeface="Aptos"/>
                <a:cs typeface="Aptos"/>
              </a:rPr>
              <a:t>“Were you scared?”</a:t>
            </a:r>
          </a:p>
        </p:txBody>
      </p:sp>
      <p:sp>
        <p:nvSpPr>
          <p:cNvPr id="14" name="">
            <a:extLst xmlns:a="http://schemas.openxmlformats.org/drawingml/2006/main">
              <a:ext uri="{FF2B5EF4-FFF2-40B4-BE49-F238E27FC236}">
                <a16:creationId xmlns:a16="http://schemas.microsoft.com/office/drawing/2014/main" id="{C7AD72AE-287E-4F19-86E1-36ED7BC23366}"/>
              </a:ext>
            </a:extLst>
          </p:cNvPr>
          <p:cNvSpPr>
            <a:spLocks xmlns:a="http://schemas.openxmlformats.org/drawingml/2006/main" noGrp="1"/>
          </p:cNvSpPr>
          <p:nvPr/>
        </p:nvSpPr>
        <p:spPr>
          <a:xfrm xmlns:a="http://schemas.openxmlformats.org/drawingml/2006/main">
            <a:off x="6572250" y="3200400"/>
            <a:ext cx="3905250" cy="666750"/>
          </a:xfrm>
          <a:prstGeom xmlns:a="http://schemas.openxmlformats.org/drawingml/2006/main" prst="roundRect">
            <a:avLst>
              <a:gd name="adj" fmla="val 1714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Invites a short yes/no answer that repeats your framing back to you</a:t>
            </a:r>
          </a:p>
        </p:txBody>
      </p:sp>
      <p:sp>
        <p:nvSpPr>
          <p:cNvPr id="15" name="">
            <a:extLst xmlns:a="http://schemas.openxmlformats.org/drawingml/2006/main">
              <a:ext uri="{FF2B5EF4-FFF2-40B4-BE49-F238E27FC236}">
                <a16:creationId xmlns:a16="http://schemas.microsoft.com/office/drawing/2014/main" id="{8C63AB7A-14D5-4904-8C35-3604D9FA57B4}"/>
              </a:ext>
            </a:extLst>
          </p:cNvPr>
          <p:cNvSpPr>
            <a:spLocks xmlns:a="http://schemas.openxmlformats.org/drawingml/2006/main" noGrp="1"/>
          </p:cNvSpPr>
          <p:nvPr/>
        </p:nvSpPr>
        <p:spPr>
          <a:xfrm xmlns:a="http://schemas.openxmlformats.org/drawingml/2006/main">
            <a:off x="723900" y="3943350"/>
            <a:ext cx="98107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F0346D2-F4BE-4D62-8FF1-D805A4503C79}"/>
              </a:ext>
            </a:extLst>
          </p:cNvPr>
          <p:cNvSpPr>
            <a:spLocks xmlns:a="http://schemas.openxmlformats.org/drawingml/2006/main" noGrp="1"/>
          </p:cNvSpPr>
          <p:nvPr/>
        </p:nvSpPr>
        <p:spPr>
          <a:xfrm xmlns:a="http://schemas.openxmlformats.org/drawingml/2006/main">
            <a:off x="723900" y="4114800"/>
            <a:ext cx="20955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557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Open question</a:t>
            </a:r>
          </a:p>
        </p:txBody>
      </p:sp>
      <p:sp>
        <p:nvSpPr>
          <p:cNvPr id="17" name="">
            <a:extLst xmlns:a="http://schemas.openxmlformats.org/drawingml/2006/main">
              <a:ext uri="{FF2B5EF4-FFF2-40B4-BE49-F238E27FC236}">
                <a16:creationId xmlns:a16="http://schemas.microsoft.com/office/drawing/2014/main" id="{121E8DC4-A4A6-4785-9E57-31851594549F}"/>
              </a:ext>
            </a:extLst>
          </p:cNvPr>
          <p:cNvSpPr>
            <a:spLocks xmlns:a="http://schemas.openxmlformats.org/drawingml/2006/main" noGrp="1"/>
          </p:cNvSpPr>
          <p:nvPr/>
        </p:nvSpPr>
        <p:spPr>
          <a:xfrm xmlns:a="http://schemas.openxmlformats.org/drawingml/2006/main">
            <a:off x="3048000" y="4114800"/>
            <a:ext cx="32385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350" b="1">
                <a:solidFill>
                  <a:srgbClr val="C7831A"/>
                </a:solidFill>
                <a:latin typeface="Aptos"/>
                <a:ea typeface="Aptos"/>
                <a:cs typeface="Aptos"/>
              </a:defRPr>
            </a:pPr>
            <a:r>
              <a:rPr sz="1350" b="1">
                <a:solidFill>
                  <a:srgbClr val="C7831A"/>
                </a:solidFill>
                <a:latin typeface="Aptos"/>
                <a:ea typeface="Aptos"/>
                <a:cs typeface="Aptos"/>
              </a:rPr>
              <a:t>“What did that feel like?”</a:t>
            </a:r>
          </a:p>
        </p:txBody>
      </p:sp>
      <p:sp>
        <p:nvSpPr>
          <p:cNvPr id="18" name="">
            <a:extLst xmlns:a="http://schemas.openxmlformats.org/drawingml/2006/main">
              <a:ext uri="{FF2B5EF4-FFF2-40B4-BE49-F238E27FC236}">
                <a16:creationId xmlns:a16="http://schemas.microsoft.com/office/drawing/2014/main" id="{0B431BD8-7118-4667-B068-60D2138F9BB9}"/>
              </a:ext>
            </a:extLst>
          </p:cNvPr>
          <p:cNvSpPr>
            <a:spLocks xmlns:a="http://schemas.openxmlformats.org/drawingml/2006/main" noGrp="1"/>
          </p:cNvSpPr>
          <p:nvPr/>
        </p:nvSpPr>
        <p:spPr>
          <a:xfrm xmlns:a="http://schemas.openxmlformats.org/drawingml/2006/main">
            <a:off x="6572250" y="4114800"/>
            <a:ext cx="3905250" cy="666750"/>
          </a:xfrm>
          <a:prstGeom xmlns:a="http://schemas.openxmlformats.org/drawingml/2006/main" prst="roundRect">
            <a:avLst>
              <a:gd name="adj" fmla="val 1714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Invites the subject to build the answer in their own words and images</a:t>
            </a:r>
          </a:p>
        </p:txBody>
      </p:sp>
      <p:sp>
        <p:nvSpPr>
          <p:cNvPr id="19" name="">
            <a:extLst xmlns:a="http://schemas.openxmlformats.org/drawingml/2006/main">
              <a:ext uri="{FF2B5EF4-FFF2-40B4-BE49-F238E27FC236}">
                <a16:creationId xmlns:a16="http://schemas.microsoft.com/office/drawing/2014/main" id="{93D764AE-31A6-4BB5-AEEA-EB9541EF110C}"/>
              </a:ext>
            </a:extLst>
          </p:cNvPr>
          <p:cNvSpPr>
            <a:spLocks xmlns:a="http://schemas.openxmlformats.org/drawingml/2006/main" noGrp="1"/>
          </p:cNvSpPr>
          <p:nvPr/>
        </p:nvSpPr>
        <p:spPr>
          <a:xfrm xmlns:a="http://schemas.openxmlformats.org/drawingml/2006/main">
            <a:off x="723900" y="4857750"/>
            <a:ext cx="98107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981D03F7-76DD-4E22-B841-B707EDAA8226}"/>
              </a:ext>
            </a:extLst>
          </p:cNvPr>
          <p:cNvSpPr>
            <a:spLocks xmlns:a="http://schemas.openxmlformats.org/drawingml/2006/main" noGrp="1"/>
          </p:cNvSpPr>
          <p:nvPr/>
        </p:nvSpPr>
        <p:spPr>
          <a:xfrm xmlns:a="http://schemas.openxmlformats.org/drawingml/2006/main">
            <a:off x="723900" y="5334000"/>
            <a:ext cx="10001250" cy="381000"/>
          </a:xfrm>
          <a:prstGeom xmlns:a="http://schemas.openxmlformats.org/drawingml/2006/main" prst="roundRect">
            <a:avLst>
              <a:gd name="adj" fmla="val 3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Default to open questions; use a closed question only to confirm a fact you already need to state precisely.</a:t>
            </a:r>
          </a:p>
        </p:txBody>
      </p:sp>
    </p:spTree>
    <p:extLst>
      <p:ext uri="{BB962C8B-B14F-4D97-AF65-F5344CB8AC3E}">
        <p14:creationId xmlns:p14="http://schemas.microsoft.com/office/powerpoint/2010/main" val="894083212"/>
      </p:ext>
    </p:extLst>
  </p:cSld>
</p:sld>
</file>

<file path=ppt/slides/slide7.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B7267E8-6BFD-4967-9787-1B0FD89C53AE}"/>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A1505F1-884B-4E7E-B6E9-DEDAAEB4EC04}"/>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9476CAB4-DCF6-4BC1-BBCF-323D62BBA151}"/>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07</a:t>
            </a:r>
          </a:p>
        </p:txBody>
      </p:sp>
      <p:sp>
        <p:nvSpPr>
          <p:cNvPr id="4" name="">
            <a:extLst xmlns:a="http://schemas.openxmlformats.org/drawingml/2006/main">
              <a:ext uri="{FF2B5EF4-FFF2-40B4-BE49-F238E27FC236}">
                <a16:creationId xmlns:a16="http://schemas.microsoft.com/office/drawing/2014/main" id="{854A2E85-97D0-4931-936B-5876FAE6D669}"/>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Sequencing questions and using silence</a:t>
            </a:r>
          </a:p>
        </p:txBody>
      </p:sp>
      <p:sp>
        <p:nvSpPr>
          <p:cNvPr id="5" name="">
            <a:extLst xmlns:a="http://schemas.openxmlformats.org/drawingml/2006/main">
              <a:ext uri="{FF2B5EF4-FFF2-40B4-BE49-F238E27FC236}">
                <a16:creationId xmlns:a16="http://schemas.microsoft.com/office/drawing/2014/main" id="{143E26B2-F6A1-40EB-9BA7-33202F32C624}"/>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order you ask in, and what you don't say, both shape the answer.</a:t>
            </a:r>
          </a:p>
        </p:txBody>
      </p:sp>
      <p:sp>
        <p:nvSpPr>
          <p:cNvPr id="6" name="">
            <a:extLst xmlns:a="http://schemas.openxmlformats.org/drawingml/2006/main">
              <a:ext uri="{FF2B5EF4-FFF2-40B4-BE49-F238E27FC236}">
                <a16:creationId xmlns:a16="http://schemas.microsoft.com/office/drawing/2014/main" id="{4CCC3C92-B5BC-4974-8039-28B57800F52F}"/>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BDDD1BC-3127-4169-95E3-D860E2F969CF}"/>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c8fccc969464eee"/>
          <a:srcRect xmlns:a="http://schemas.openxmlformats.org/drawingml/2006/main" l="9881" t="0" r="9881"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8F0249E4-003F-43C1-AAF5-128CCEBB4DA2}"/>
              </a:ext>
            </a:extLst>
          </p:cNvPr>
          <p:cNvSpPr>
            <a:spLocks xmlns:a="http://schemas.openxmlformats.org/drawingml/2006/main" noGrp="1"/>
          </p:cNvSpPr>
          <p:nvPr/>
        </p:nvSpPr>
        <p:spPr>
          <a:xfrm xmlns:a="http://schemas.openxmlformats.org/drawingml/2006/main">
            <a:off x="533400" y="2495550"/>
            <a:ext cx="6000750" cy="1047750"/>
          </a:xfrm>
          <a:prstGeom xmlns:a="http://schemas.openxmlformats.org/drawingml/2006/main" prst="roundRect">
            <a:avLst>
              <a:gd name="adj" fmla="val 10909"/>
            </a:avLst>
          </a:prstGeom>
          <a:noFill xmlns:a="http://schemas.openxmlformats.org/drawingml/2006/main"/>
          <a:ln xmlns:a="http://schemas.openxmlformats.org/drawingml/2006/main" w="0">
            <a:noFill/>
            <a:prstDash val="solid"/>
          </a:ln>
        </p:spPr>
        <p:txBody>
          <a:bodyPr xmlns:a="http://schemas.openxmlformats.org/drawingml/2006/main">
            <a:normAutofit fontScale="9726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Start with easy, factual questions to build comfort, move toward the harder or more reflective ones once trust is established, and hold your own silence after an answer — a pause often pulls out the more honest continuation.</a:t>
            </a:r>
          </a:p>
        </p:txBody>
      </p:sp>
      <p:sp>
        <p:nvSpPr>
          <p:cNvPr id="10" name="">
            <a:extLst xmlns:a="http://schemas.openxmlformats.org/drawingml/2006/main">
              <a:ext uri="{FF2B5EF4-FFF2-40B4-BE49-F238E27FC236}">
                <a16:creationId xmlns:a16="http://schemas.microsoft.com/office/drawing/2014/main" id="{53F4A261-3F1F-4CF0-BFBE-E93E949A5469}"/>
              </a:ext>
            </a:extLst>
          </p:cNvPr>
          <p:cNvSpPr>
            <a:spLocks xmlns:a="http://schemas.openxmlformats.org/drawingml/2006/main" noGrp="1"/>
          </p:cNvSpPr>
          <p:nvPr/>
        </p:nvSpPr>
        <p:spPr>
          <a:xfrm xmlns:a="http://schemas.openxmlformats.org/drawingml/2006/main">
            <a:off x="533400" y="37719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59529DCF-8E01-4B5F-9244-34D142179925}"/>
              </a:ext>
            </a:extLst>
          </p:cNvPr>
          <p:cNvSpPr>
            <a:spLocks xmlns:a="http://schemas.openxmlformats.org/drawingml/2006/main" noGrp="1"/>
          </p:cNvSpPr>
          <p:nvPr/>
        </p:nvSpPr>
        <p:spPr>
          <a:xfrm xmlns:a="http://schemas.openxmlformats.org/drawingml/2006/main">
            <a:off x="742950" y="39814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B5DF079-A8E5-479D-AA05-31EEB953D696}"/>
              </a:ext>
            </a:extLst>
          </p:cNvPr>
          <p:cNvSpPr>
            <a:spLocks xmlns:a="http://schemas.openxmlformats.org/drawingml/2006/main" noGrp="1"/>
          </p:cNvSpPr>
          <p:nvPr/>
        </p:nvSpPr>
        <p:spPr>
          <a:xfrm xmlns:a="http://schemas.openxmlformats.org/drawingml/2006/main">
            <a:off x="742950" y="4171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Silence as a tool</a:t>
            </a:r>
          </a:p>
        </p:txBody>
      </p:sp>
      <p:sp>
        <p:nvSpPr>
          <p:cNvPr id="13" name="">
            <a:extLst xmlns:a="http://schemas.openxmlformats.org/drawingml/2006/main">
              <a:ext uri="{FF2B5EF4-FFF2-40B4-BE49-F238E27FC236}">
                <a16:creationId xmlns:a16="http://schemas.microsoft.com/office/drawing/2014/main" id="{A66E0D03-8767-422B-B0CD-3E8077A869B7}"/>
              </a:ext>
            </a:extLst>
          </p:cNvPr>
          <p:cNvSpPr>
            <a:spLocks xmlns:a="http://schemas.openxmlformats.org/drawingml/2006/main" noGrp="1"/>
          </p:cNvSpPr>
          <p:nvPr/>
        </p:nvSpPr>
        <p:spPr>
          <a:xfrm xmlns:a="http://schemas.openxmlformats.org/drawingml/2006/main">
            <a:off x="742950" y="45529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Resist the urge to fill a pause with your next question. Many of the strongest answers arrive after the subject fills the silence themselves.</a:t>
            </a:r>
          </a:p>
        </p:txBody>
      </p:sp>
      <p:sp>
        <p:nvSpPr>
          <p:cNvPr id="14" name="">
            <a:extLst xmlns:a="http://schemas.openxmlformats.org/drawingml/2006/main">
              <a:ext uri="{FF2B5EF4-FFF2-40B4-BE49-F238E27FC236}">
                <a16:creationId xmlns:a16="http://schemas.microsoft.com/office/drawing/2014/main" id="{A309F782-C074-4CB8-BFA2-283C2F7F3B4D}"/>
              </a:ext>
            </a:extLst>
          </p:cNvPr>
          <p:cNvSpPr>
            <a:spLocks xmlns:a="http://schemas.openxmlformats.org/drawingml/2006/main" noGrp="1"/>
          </p:cNvSpPr>
          <p:nvPr/>
        </p:nvSpPr>
        <p:spPr>
          <a:xfrm xmlns:a="http://schemas.openxmlformats.org/drawingml/2006/main">
            <a:off x="533400" y="4914900"/>
            <a:ext cx="6000750" cy="1047750"/>
          </a:xfrm>
          <a:prstGeom xmlns:a="http://schemas.openxmlformats.org/drawingml/2006/main" prst="roundRect">
            <a:avLst>
              <a:gd name="adj" fmla="val 10909"/>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C2F4E2A3-0EE3-40FD-8287-AD61A15D9E58}"/>
              </a:ext>
            </a:extLst>
          </p:cNvPr>
          <p:cNvSpPr>
            <a:spLocks xmlns:a="http://schemas.openxmlformats.org/drawingml/2006/main" noGrp="1"/>
          </p:cNvSpPr>
          <p:nvPr/>
        </p:nvSpPr>
        <p:spPr>
          <a:xfrm xmlns:a="http://schemas.openxmlformats.org/drawingml/2006/main">
            <a:off x="742950" y="51244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5741DA7-406C-4FB0-B188-6C39937E8DA5}"/>
              </a:ext>
            </a:extLst>
          </p:cNvPr>
          <p:cNvSpPr>
            <a:spLocks xmlns:a="http://schemas.openxmlformats.org/drawingml/2006/main" noGrp="1"/>
          </p:cNvSpPr>
          <p:nvPr/>
        </p:nvSpPr>
        <p:spPr>
          <a:xfrm xmlns:a="http://schemas.openxmlformats.org/drawingml/2006/main">
            <a:off x="742950" y="53149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Prepare, don't script</a:t>
            </a:r>
          </a:p>
        </p:txBody>
      </p:sp>
      <p:sp>
        <p:nvSpPr>
          <p:cNvPr id="17" name="">
            <a:extLst xmlns:a="http://schemas.openxmlformats.org/drawingml/2006/main">
              <a:ext uri="{FF2B5EF4-FFF2-40B4-BE49-F238E27FC236}">
                <a16:creationId xmlns:a16="http://schemas.microsoft.com/office/drawing/2014/main" id="{D814F5D4-3DC1-4D95-B8D5-658F6A650C36}"/>
              </a:ext>
            </a:extLst>
          </p:cNvPr>
          <p:cNvSpPr>
            <a:spLocks xmlns:a="http://schemas.openxmlformats.org/drawingml/2006/main" noGrp="1"/>
          </p:cNvSpPr>
          <p:nvPr/>
        </p:nvSpPr>
        <p:spPr>
          <a:xfrm xmlns:a="http://schemas.openxmlformats.org/drawingml/2006/main">
            <a:off x="742950" y="5695950"/>
            <a:ext cx="5581650" cy="762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Bring open questions in a rough order, but be ready to abandon that order to follow what the subject actually says.</a:t>
            </a:r>
          </a:p>
        </p:txBody>
      </p:sp>
    </p:spTree>
    <p:extLst>
      <p:ext uri="{BB962C8B-B14F-4D97-AF65-F5344CB8AC3E}">
        <p14:creationId xmlns:p14="http://schemas.microsoft.com/office/powerpoint/2010/main" val="755976940"/>
      </p:ext>
    </p:extLst>
  </p:cSld>
</p:sld>
</file>

<file path=ppt/slides/slide8.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4ADA84F-EB2F-4923-83C3-315A3F09905F}"/>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494F8360-F217-4765-878C-2B2818EB9DBC}"/>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F0FED39C-5EA7-4450-A64D-4645D27A4419}"/>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08</a:t>
            </a:r>
          </a:p>
        </p:txBody>
      </p:sp>
      <p:sp>
        <p:nvSpPr>
          <p:cNvPr id="4" name="">
            <a:extLst xmlns:a="http://schemas.openxmlformats.org/drawingml/2006/main">
              <a:ext uri="{FF2B5EF4-FFF2-40B4-BE49-F238E27FC236}">
                <a16:creationId xmlns:a16="http://schemas.microsoft.com/office/drawing/2014/main" id="{4B97FE91-05D1-4AAB-A318-67EADB148CB9}"/>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off-camera interviewer</a:t>
            </a:r>
          </a:p>
        </p:txBody>
      </p:sp>
      <p:sp>
        <p:nvSpPr>
          <p:cNvPr id="5" name="">
            <a:extLst xmlns:a="http://schemas.openxmlformats.org/drawingml/2006/main">
              <a:ext uri="{FF2B5EF4-FFF2-40B4-BE49-F238E27FC236}">
                <a16:creationId xmlns:a16="http://schemas.microsoft.com/office/drawing/2014/main" id="{6FA99D3F-5447-41D2-8F83-5BD70CD7F810}"/>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Where the interviewer sits changes where the subject looks, and what that look means.</a:t>
            </a:r>
          </a:p>
        </p:txBody>
      </p:sp>
      <p:sp>
        <p:nvSpPr>
          <p:cNvPr id="6" name="">
            <a:extLst xmlns:a="http://schemas.openxmlformats.org/drawingml/2006/main">
              <a:ext uri="{FF2B5EF4-FFF2-40B4-BE49-F238E27FC236}">
                <a16:creationId xmlns:a16="http://schemas.microsoft.com/office/drawing/2014/main" id="{ECD9BEB8-00DC-4A50-82DD-2D1AE0E0481F}"/>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731C4B2-5215-457F-960A-C8D8553FECA0}"/>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f69db32e4af4447"/>
          <a:srcRect xmlns:a="http://schemas.openxmlformats.org/drawingml/2006/main" l="16192" t="0" r="16192"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57AD6E8F-D2E3-4C0E-A608-3017193FC4F8}"/>
              </a:ext>
            </a:extLst>
          </p:cNvPr>
          <p:cNvSpPr>
            <a:spLocks xmlns:a="http://schemas.openxmlformats.org/drawingml/2006/main" noGrp="1"/>
          </p:cNvSpPr>
          <p:nvPr/>
        </p:nvSpPr>
        <p:spPr>
          <a:xfrm xmlns:a="http://schemas.openxmlformats.org/drawingml/2006/main">
            <a:off x="533400" y="2495550"/>
            <a:ext cx="6000750" cy="990600"/>
          </a:xfrm>
          <a:prstGeom xmlns:a="http://schemas.openxmlformats.org/drawingml/2006/main" prst="roundRect">
            <a:avLst>
              <a:gd name="adj" fmla="val 11538"/>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Position yourself just beside the lens, close enough that the subject's eyeline reads as natural conversation but off the camera axis. The subject speaks to a person, not to the audience.</a:t>
            </a:r>
          </a:p>
        </p:txBody>
      </p:sp>
      <p:sp>
        <p:nvSpPr>
          <p:cNvPr id="10" name="">
            <a:extLst xmlns:a="http://schemas.openxmlformats.org/drawingml/2006/main">
              <a:ext uri="{FF2B5EF4-FFF2-40B4-BE49-F238E27FC236}">
                <a16:creationId xmlns:a16="http://schemas.microsoft.com/office/drawing/2014/main" id="{9C90E0AB-1B5A-4351-BE80-E8B0FA16CB7B}"/>
              </a:ext>
            </a:extLst>
          </p:cNvPr>
          <p:cNvSpPr>
            <a:spLocks xmlns:a="http://schemas.openxmlformats.org/drawingml/2006/main" noGrp="1"/>
          </p:cNvSpPr>
          <p:nvPr/>
        </p:nvSpPr>
        <p:spPr>
          <a:xfrm xmlns:a="http://schemas.openxmlformats.org/drawingml/2006/main">
            <a:off x="533400" y="36766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2E6D8BC3-0CEF-4115-A1C9-5D51A93F93AF}"/>
              </a:ext>
            </a:extLst>
          </p:cNvPr>
          <p:cNvSpPr>
            <a:spLocks xmlns:a="http://schemas.openxmlformats.org/drawingml/2006/main" noGrp="1"/>
          </p:cNvSpPr>
          <p:nvPr/>
        </p:nvSpPr>
        <p:spPr>
          <a:xfrm xmlns:a="http://schemas.openxmlformats.org/drawingml/2006/main">
            <a:off x="742950" y="38862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6992C52-8D3C-40E9-AB1A-B76A37EA866D}"/>
              </a:ext>
            </a:extLst>
          </p:cNvPr>
          <p:cNvSpPr>
            <a:spLocks xmlns:a="http://schemas.openxmlformats.org/drawingml/2006/main" noGrp="1"/>
          </p:cNvSpPr>
          <p:nvPr/>
        </p:nvSpPr>
        <p:spPr>
          <a:xfrm xmlns:a="http://schemas.openxmlformats.org/drawingml/2006/main">
            <a:off x="742950" y="40767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Consistent axis</a:t>
            </a:r>
          </a:p>
        </p:txBody>
      </p:sp>
      <p:sp>
        <p:nvSpPr>
          <p:cNvPr id="13" name="">
            <a:extLst xmlns:a="http://schemas.openxmlformats.org/drawingml/2006/main">
              <a:ext uri="{FF2B5EF4-FFF2-40B4-BE49-F238E27FC236}">
                <a16:creationId xmlns:a16="http://schemas.microsoft.com/office/drawing/2014/main" id="{5CDB5C97-A1D9-4D4C-817B-586E8AB73EE2}"/>
              </a:ext>
            </a:extLst>
          </p:cNvPr>
          <p:cNvSpPr>
            <a:spLocks xmlns:a="http://schemas.openxmlformats.org/drawingml/2006/main" noGrp="1"/>
          </p:cNvSpPr>
          <p:nvPr/>
        </p:nvSpPr>
        <p:spPr>
          <a:xfrm xmlns:a="http://schemas.openxmlformats.org/drawingml/2006/main">
            <a:off x="742950" y="44577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Keep your position fixed for the whole interview so every answer cuts together on a matching eyeline.</a:t>
            </a:r>
          </a:p>
        </p:txBody>
      </p:sp>
      <p:sp>
        <p:nvSpPr>
          <p:cNvPr id="14" name="">
            <a:extLst xmlns:a="http://schemas.openxmlformats.org/drawingml/2006/main">
              <a:ext uri="{FF2B5EF4-FFF2-40B4-BE49-F238E27FC236}">
                <a16:creationId xmlns:a16="http://schemas.microsoft.com/office/drawing/2014/main" id="{70B79E47-A1FA-45E6-BF58-D7F7605CF3F3}"/>
              </a:ext>
            </a:extLst>
          </p:cNvPr>
          <p:cNvSpPr>
            <a:spLocks xmlns:a="http://schemas.openxmlformats.org/drawingml/2006/main" noGrp="1"/>
          </p:cNvSpPr>
          <p:nvPr/>
        </p:nvSpPr>
        <p:spPr>
          <a:xfrm xmlns:a="http://schemas.openxmlformats.org/drawingml/2006/main">
            <a:off x="533400" y="48196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D27F2800-081E-4EFE-90B0-63B3C4CF9A56}"/>
              </a:ext>
            </a:extLst>
          </p:cNvPr>
          <p:cNvSpPr>
            <a:spLocks xmlns:a="http://schemas.openxmlformats.org/drawingml/2006/main" noGrp="1"/>
          </p:cNvSpPr>
          <p:nvPr/>
        </p:nvSpPr>
        <p:spPr>
          <a:xfrm xmlns:a="http://schemas.openxmlformats.org/drawingml/2006/main">
            <a:off x="742950" y="50292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A08F32B2-7BB2-4138-8010-2B173766D467}"/>
              </a:ext>
            </a:extLst>
          </p:cNvPr>
          <p:cNvSpPr>
            <a:spLocks xmlns:a="http://schemas.openxmlformats.org/drawingml/2006/main" noGrp="1"/>
          </p:cNvSpPr>
          <p:nvPr/>
        </p:nvSpPr>
        <p:spPr>
          <a:xfrm xmlns:a="http://schemas.openxmlformats.org/drawingml/2006/main">
            <a:off x="742950" y="52197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To-camera is a different choice</a:t>
            </a:r>
          </a:p>
        </p:txBody>
      </p:sp>
      <p:sp>
        <p:nvSpPr>
          <p:cNvPr id="17" name="">
            <a:extLst xmlns:a="http://schemas.openxmlformats.org/drawingml/2006/main">
              <a:ext uri="{FF2B5EF4-FFF2-40B4-BE49-F238E27FC236}">
                <a16:creationId xmlns:a16="http://schemas.microsoft.com/office/drawing/2014/main" id="{C2A7DF2D-9402-441B-B5F2-FA53336BBA71}"/>
              </a:ext>
            </a:extLst>
          </p:cNvPr>
          <p:cNvSpPr>
            <a:spLocks xmlns:a="http://schemas.openxmlformats.org/drawingml/2006/main" noGrp="1"/>
          </p:cNvSpPr>
          <p:nvPr/>
        </p:nvSpPr>
        <p:spPr>
          <a:xfrm xmlns:a="http://schemas.openxmlformats.org/drawingml/2006/main">
            <a:off x="742950" y="56007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subject looking straight into the lens directly addresses the viewer — decide which register the piece needs before you sit down.</a:t>
            </a:r>
          </a:p>
        </p:txBody>
      </p:sp>
    </p:spTree>
    <p:extLst>
      <p:ext uri="{BB962C8B-B14F-4D97-AF65-F5344CB8AC3E}">
        <p14:creationId xmlns:p14="http://schemas.microsoft.com/office/powerpoint/2010/main" val="1420323993"/>
      </p:ext>
    </p:extLst>
  </p:cSld>
</p:sld>
</file>

<file path=ppt/slides/slide9.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9ED6749-F765-42CE-9A72-1AA33CAE7261}"/>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6F75097-0579-4FEC-98A8-B063E9BD1798}"/>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1F0D3A2C-CDCF-44E5-A32E-D53F2C3E4EFA}"/>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09</a:t>
            </a:r>
          </a:p>
        </p:txBody>
      </p:sp>
      <p:sp>
        <p:nvSpPr>
          <p:cNvPr id="4" name="">
            <a:extLst xmlns:a="http://schemas.openxmlformats.org/drawingml/2006/main">
              <a:ext uri="{FF2B5EF4-FFF2-40B4-BE49-F238E27FC236}">
                <a16:creationId xmlns:a16="http://schemas.microsoft.com/office/drawing/2014/main" id="{9002AE63-E5CD-4A6C-9544-7CE6BA8D2165}"/>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Practising the setup before you roll</a:t>
            </a:r>
          </a:p>
        </p:txBody>
      </p:sp>
      <p:sp>
        <p:nvSpPr>
          <p:cNvPr id="5" name="">
            <a:extLst xmlns:a="http://schemas.openxmlformats.org/drawingml/2006/main">
              <a:ext uri="{FF2B5EF4-FFF2-40B4-BE49-F238E27FC236}">
                <a16:creationId xmlns:a16="http://schemas.microsoft.com/office/drawing/2014/main" id="{DF6123AB-E82F-456D-8CA0-3348507D66B1}"/>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Rehearsing the introduction, the permissions and the physical setup protects the real take.</a:t>
            </a:r>
          </a:p>
        </p:txBody>
      </p:sp>
      <p:sp>
        <p:nvSpPr>
          <p:cNvPr id="6" name="">
            <a:extLst xmlns:a="http://schemas.openxmlformats.org/drawingml/2006/main">
              <a:ext uri="{FF2B5EF4-FFF2-40B4-BE49-F238E27FC236}">
                <a16:creationId xmlns:a16="http://schemas.microsoft.com/office/drawing/2014/main" id="{189AF9C7-6DCB-4F7B-8FA7-DC0F8BF8EA32}"/>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52688E8-2F8E-4B02-A841-1626DCF31921}"/>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C9CDE7B6-F811-4474-B6F5-BE2205F2A79D}"/>
              </a:ext>
            </a:extLst>
          </p:cNvPr>
          <p:cNvSpPr>
            <a:spLocks xmlns:a="http://schemas.openxmlformats.org/drawingml/2006/main" noGrp="1"/>
          </p:cNvSpPr>
          <p:nvPr/>
        </p:nvSpPr>
        <p:spPr>
          <a:xfrm xmlns:a="http://schemas.openxmlformats.org/drawingml/2006/main">
            <a:off x="723900" y="25527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86409F37-C7A3-4658-BDB7-DACB3DF258FE}"/>
              </a:ext>
            </a:extLst>
          </p:cNvPr>
          <p:cNvSpPr>
            <a:spLocks xmlns:a="http://schemas.openxmlformats.org/drawingml/2006/main" noGrp="1"/>
          </p:cNvSpPr>
          <p:nvPr/>
        </p:nvSpPr>
        <p:spPr>
          <a:xfrm xmlns:a="http://schemas.openxmlformats.org/drawingml/2006/main">
            <a:off x="723900" y="25812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E2BA2D57-86CF-4778-97E1-19032BC3B700}"/>
              </a:ext>
            </a:extLst>
          </p:cNvPr>
          <p:cNvSpPr>
            <a:spLocks xmlns:a="http://schemas.openxmlformats.org/drawingml/2006/main" noGrp="1"/>
          </p:cNvSpPr>
          <p:nvPr/>
        </p:nvSpPr>
        <p:spPr>
          <a:xfrm xmlns:a="http://schemas.openxmlformats.org/drawingml/2006/main">
            <a:off x="1162050" y="25622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Introduce yourself and the project again on camera, even if you already spoke off camera.</a:t>
            </a:r>
          </a:p>
        </p:txBody>
      </p:sp>
      <p:sp>
        <p:nvSpPr>
          <p:cNvPr id="11" name="">
            <a:extLst xmlns:a="http://schemas.openxmlformats.org/drawingml/2006/main">
              <a:ext uri="{FF2B5EF4-FFF2-40B4-BE49-F238E27FC236}">
                <a16:creationId xmlns:a16="http://schemas.microsoft.com/office/drawing/2014/main" id="{B29F89A8-EC9A-4F3B-9347-5F8803607615}"/>
              </a:ext>
            </a:extLst>
          </p:cNvPr>
          <p:cNvSpPr>
            <a:spLocks xmlns:a="http://schemas.openxmlformats.org/drawingml/2006/main" noGrp="1"/>
          </p:cNvSpPr>
          <p:nvPr/>
        </p:nvSpPr>
        <p:spPr>
          <a:xfrm xmlns:a="http://schemas.openxmlformats.org/drawingml/2006/main">
            <a:off x="723900" y="31813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9B7F45A-60B5-4403-A0FA-CC12D97C4382}"/>
              </a:ext>
            </a:extLst>
          </p:cNvPr>
          <p:cNvSpPr>
            <a:spLocks xmlns:a="http://schemas.openxmlformats.org/drawingml/2006/main" noGrp="1"/>
          </p:cNvSpPr>
          <p:nvPr/>
        </p:nvSpPr>
        <p:spPr>
          <a:xfrm xmlns:a="http://schemas.openxmlformats.org/drawingml/2006/main">
            <a:off x="723900" y="32099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EB2D5CDE-FD1C-4195-BF4F-C107FBD6145A}"/>
              </a:ext>
            </a:extLst>
          </p:cNvPr>
          <p:cNvSpPr>
            <a:spLocks xmlns:a="http://schemas.openxmlformats.org/drawingml/2006/main" noGrp="1"/>
          </p:cNvSpPr>
          <p:nvPr/>
        </p:nvSpPr>
        <p:spPr>
          <a:xfrm xmlns:a="http://schemas.openxmlformats.org/drawingml/2006/main">
            <a:off x="1162050" y="31908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State out loud what you will and will not use the footage for, and confirm the subject agrees.</a:t>
            </a:r>
          </a:p>
        </p:txBody>
      </p:sp>
      <p:sp>
        <p:nvSpPr>
          <p:cNvPr id="14" name="">
            <a:extLst xmlns:a="http://schemas.openxmlformats.org/drawingml/2006/main">
              <a:ext uri="{FF2B5EF4-FFF2-40B4-BE49-F238E27FC236}">
                <a16:creationId xmlns:a16="http://schemas.microsoft.com/office/drawing/2014/main" id="{9E07726A-2EA7-467A-8E1C-75AF7E52DE1C}"/>
              </a:ext>
            </a:extLst>
          </p:cNvPr>
          <p:cNvSpPr>
            <a:spLocks xmlns:a="http://schemas.openxmlformats.org/drawingml/2006/main" noGrp="1"/>
          </p:cNvSpPr>
          <p:nvPr/>
        </p:nvSpPr>
        <p:spPr>
          <a:xfrm xmlns:a="http://schemas.openxmlformats.org/drawingml/2006/main">
            <a:off x="723900" y="38100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123A290-6D70-498C-A8FC-BA2F7D0F7861}"/>
              </a:ext>
            </a:extLst>
          </p:cNvPr>
          <p:cNvSpPr>
            <a:spLocks xmlns:a="http://schemas.openxmlformats.org/drawingml/2006/main" noGrp="1"/>
          </p:cNvSpPr>
          <p:nvPr/>
        </p:nvSpPr>
        <p:spPr>
          <a:xfrm xmlns:a="http://schemas.openxmlformats.org/drawingml/2006/main">
            <a:off x="723900" y="38385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6" name="">
            <a:extLst xmlns:a="http://schemas.openxmlformats.org/drawingml/2006/main">
              <a:ext uri="{FF2B5EF4-FFF2-40B4-BE49-F238E27FC236}">
                <a16:creationId xmlns:a16="http://schemas.microsoft.com/office/drawing/2014/main" id="{4614AA2D-5CE7-4530-870E-4173300AF288}"/>
              </a:ext>
            </a:extLst>
          </p:cNvPr>
          <p:cNvSpPr>
            <a:spLocks xmlns:a="http://schemas.openxmlformats.org/drawingml/2006/main" noGrp="1"/>
          </p:cNvSpPr>
          <p:nvPr/>
        </p:nvSpPr>
        <p:spPr>
          <a:xfrm xmlns:a="http://schemas.openxmlformats.org/drawingml/2006/main">
            <a:off x="1162050" y="38195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Check eyeline, framing and audio with a throwaway question before the real interview starts.</a:t>
            </a:r>
          </a:p>
        </p:txBody>
      </p:sp>
      <p:sp>
        <p:nvSpPr>
          <p:cNvPr id="17" name="">
            <a:extLst xmlns:a="http://schemas.openxmlformats.org/drawingml/2006/main">
              <a:ext uri="{FF2B5EF4-FFF2-40B4-BE49-F238E27FC236}">
                <a16:creationId xmlns:a16="http://schemas.microsoft.com/office/drawing/2014/main" id="{53126BD9-9121-4FEA-84D6-60C1A3714D81}"/>
              </a:ext>
            </a:extLst>
          </p:cNvPr>
          <p:cNvSpPr>
            <a:spLocks xmlns:a="http://schemas.openxmlformats.org/drawingml/2006/main" noGrp="1"/>
          </p:cNvSpPr>
          <p:nvPr/>
        </p:nvSpPr>
        <p:spPr>
          <a:xfrm xmlns:a="http://schemas.openxmlformats.org/drawingml/2006/main">
            <a:off x="723900" y="44386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E75CEF81-2346-4C74-BAA1-9FBF5DF44C15}"/>
              </a:ext>
            </a:extLst>
          </p:cNvPr>
          <p:cNvSpPr>
            <a:spLocks xmlns:a="http://schemas.openxmlformats.org/drawingml/2006/main" noGrp="1"/>
          </p:cNvSpPr>
          <p:nvPr/>
        </p:nvSpPr>
        <p:spPr>
          <a:xfrm xmlns:a="http://schemas.openxmlformats.org/drawingml/2006/main">
            <a:off x="723900" y="44672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19" name="">
            <a:extLst xmlns:a="http://schemas.openxmlformats.org/drawingml/2006/main">
              <a:ext uri="{FF2B5EF4-FFF2-40B4-BE49-F238E27FC236}">
                <a16:creationId xmlns:a16="http://schemas.microsoft.com/office/drawing/2014/main" id="{7BED2052-11CB-45BE-BE2B-0FDE05CA581E}"/>
              </a:ext>
            </a:extLst>
          </p:cNvPr>
          <p:cNvSpPr>
            <a:spLocks xmlns:a="http://schemas.openxmlformats.org/drawingml/2006/main" noGrp="1"/>
          </p:cNvSpPr>
          <p:nvPr/>
        </p:nvSpPr>
        <p:spPr>
          <a:xfrm xmlns:a="http://schemas.openxmlformats.org/drawingml/2006/main">
            <a:off x="1162050" y="44481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Agree a simple signal the subject can use at any point to pause or stop.</a:t>
            </a:r>
          </a:p>
        </p:txBody>
      </p:sp>
      <p:pic>
        <p:nvPicPr>
          <p:cNvPr id="40" name=""/>
          <p:cNvPicPr>
            <a:picLocks xmlns:a="http://schemas.openxmlformats.org/drawingml/2006/main" noChangeAspect="1"/>
          </p:cNvPicPr>
          <p:nvPr/>
        </p:nvPicPr>
        <p:blipFill>
          <a:blip xmlns:r="http://schemas.openxmlformats.org/officeDocument/2006/relationships" xmlns:a="http://schemas.openxmlformats.org/drawingml/2006/main" r:embed="R4c4101a80bc54a3b"/>
          <a:srcRect xmlns:a="http://schemas.openxmlformats.org/drawingml/2006/main" l="18424" t="0" r="18424" b="0"/>
          <a:stretch xmlns:a="http://schemas.openxmlformats.org/drawingml/2006/main">
            <a:fillRect l="0" t="0" r="0" b="0"/>
          </a:stretch>
        </p:blipFill>
        <p:spPr>
          <a:xfrm xmlns:a="http://schemas.openxmlformats.org/drawingml/2006/main">
            <a:off x="8572500" y="2552700"/>
            <a:ext cx="2381250" cy="2514600"/>
          </a:xfrm>
          <a:prstGeom xmlns:a="http://schemas.openxmlformats.org/drawingml/2006/main" prst="roundRect">
            <a:avLst>
              <a:gd name="adj" fmla="val 4800"/>
            </a:avLst>
          </a:prstGeom>
        </p:spPr>
      </p:pic>
    </p:spTree>
    <p:extLst>
      <p:ext uri="{BB962C8B-B14F-4D97-AF65-F5344CB8AC3E}">
        <p14:creationId xmlns:p14="http://schemas.microsoft.com/office/powerpoint/2010/main" val="593317301"/>
      </p:ext>
    </p:extLst>
  </p:cSld>
</p:sld>
</file>

<file path=ppt/slides/slide10.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C1A53F8-15C9-4076-8B9A-D8F829E9081F}"/>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190AE3F-69BB-4BD4-8F81-A5127EA5E54C}"/>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F4E40F4-0C16-4908-9DD2-F185CFE9F17B}"/>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10</a:t>
            </a:r>
          </a:p>
        </p:txBody>
      </p:sp>
      <p:sp>
        <p:nvSpPr>
          <p:cNvPr id="4" name="">
            <a:extLst xmlns:a="http://schemas.openxmlformats.org/drawingml/2006/main">
              <a:ext uri="{FF2B5EF4-FFF2-40B4-BE49-F238E27FC236}">
                <a16:creationId xmlns:a16="http://schemas.microsoft.com/office/drawing/2014/main" id="{27763538-5436-4120-A6C7-224CBA29312A}"/>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Cutaways — two jobs at once</a:t>
            </a:r>
          </a:p>
        </p:txBody>
      </p:sp>
      <p:sp>
        <p:nvSpPr>
          <p:cNvPr id="5" name="">
            <a:extLst xmlns:a="http://schemas.openxmlformats.org/drawingml/2006/main">
              <a:ext uri="{FF2B5EF4-FFF2-40B4-BE49-F238E27FC236}">
                <a16:creationId xmlns:a16="http://schemas.microsoft.com/office/drawing/2014/main" id="{A1D9512B-F524-41BA-B28C-88C4C2957D48}"/>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cutaway can hide an edit and support what someone just said, and it is easy to blur those jobs.</a:t>
            </a:r>
          </a:p>
        </p:txBody>
      </p:sp>
      <p:sp>
        <p:nvSpPr>
          <p:cNvPr id="6" name="">
            <a:extLst xmlns:a="http://schemas.openxmlformats.org/drawingml/2006/main">
              <a:ext uri="{FF2B5EF4-FFF2-40B4-BE49-F238E27FC236}">
                <a16:creationId xmlns:a16="http://schemas.microsoft.com/office/drawing/2014/main" id="{0BD841A5-8F6A-4E68-921F-E7098BCD4454}"/>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6D12C69-7554-4E4E-AA59-3B5217D4DB49}"/>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0B366C31-DBD2-4733-BDBF-38C6C18BC162}"/>
              </a:ext>
            </a:extLst>
          </p:cNvPr>
          <p:cNvSpPr>
            <a:spLocks xmlns:a="http://schemas.openxmlformats.org/drawingml/2006/main" noGrp="1"/>
          </p:cNvSpPr>
          <p:nvPr/>
        </p:nvSpPr>
        <p:spPr>
          <a:xfrm xmlns:a="http://schemas.openxmlformats.org/drawingml/2006/main">
            <a:off x="533400" y="247650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2B5E315C-ACF1-4B48-8E25-D433F060EA3A}"/>
              </a:ext>
            </a:extLst>
          </p:cNvPr>
          <p:cNvSpPr>
            <a:spLocks xmlns:a="http://schemas.openxmlformats.org/drawingml/2006/main" noGrp="1"/>
          </p:cNvSpPr>
          <p:nvPr/>
        </p:nvSpPr>
        <p:spPr>
          <a:xfrm xmlns:a="http://schemas.openxmlformats.org/drawingml/2006/main">
            <a:off x="742950" y="2686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822ED37-2FFF-452B-BA7C-5543B57D4793}"/>
              </a:ext>
            </a:extLst>
          </p:cNvPr>
          <p:cNvSpPr>
            <a:spLocks xmlns:a="http://schemas.openxmlformats.org/drawingml/2006/main" noGrp="1"/>
          </p:cNvSpPr>
          <p:nvPr/>
        </p:nvSpPr>
        <p:spPr>
          <a:xfrm xmlns:a="http://schemas.openxmlformats.org/drawingml/2006/main">
            <a:off x="742950" y="2876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Covering a jump cut</a:t>
            </a:r>
          </a:p>
        </p:txBody>
      </p:sp>
      <p:sp>
        <p:nvSpPr>
          <p:cNvPr id="11" name="">
            <a:extLst xmlns:a="http://schemas.openxmlformats.org/drawingml/2006/main">
              <a:ext uri="{FF2B5EF4-FFF2-40B4-BE49-F238E27FC236}">
                <a16:creationId xmlns:a16="http://schemas.microsoft.com/office/drawing/2014/main" id="{6E835125-A2DE-42DA-9FD6-E0D5CF69B583}"/>
              </a:ext>
            </a:extLst>
          </p:cNvPr>
          <p:cNvSpPr>
            <a:spLocks xmlns:a="http://schemas.openxmlformats.org/drawingml/2006/main" noGrp="1"/>
          </p:cNvSpPr>
          <p:nvPr/>
        </p:nvSpPr>
        <p:spPr>
          <a:xfrm xmlns:a="http://schemas.openxmlformats.org/drawingml/2006/main">
            <a:off x="742950" y="325755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Trimming an answer creates a jump in the subject's position. Cutting briefly to something else hides that jump so the edit reads as continuous.</a:t>
            </a:r>
          </a:p>
        </p:txBody>
      </p:sp>
      <p:sp>
        <p:nvSpPr>
          <p:cNvPr id="12" name="">
            <a:extLst xmlns:a="http://schemas.openxmlformats.org/drawingml/2006/main">
              <a:ext uri="{FF2B5EF4-FFF2-40B4-BE49-F238E27FC236}">
                <a16:creationId xmlns:a16="http://schemas.microsoft.com/office/drawing/2014/main" id="{DC0ED5A8-5DBA-46D9-AF97-F5C969FF01C1}"/>
              </a:ext>
            </a:extLst>
          </p:cNvPr>
          <p:cNvSpPr>
            <a:spLocks xmlns:a="http://schemas.openxmlformats.org/drawingml/2006/main" noGrp="1"/>
          </p:cNvSpPr>
          <p:nvPr/>
        </p:nvSpPr>
        <p:spPr>
          <a:xfrm xmlns:a="http://schemas.openxmlformats.org/drawingml/2006/main">
            <a:off x="6372225" y="247650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F0F304F0-E336-4C5E-AED1-1D7AA045F3CC}"/>
              </a:ext>
            </a:extLst>
          </p:cNvPr>
          <p:cNvSpPr>
            <a:spLocks xmlns:a="http://schemas.openxmlformats.org/drawingml/2006/main" noGrp="1"/>
          </p:cNvSpPr>
          <p:nvPr/>
        </p:nvSpPr>
        <p:spPr>
          <a:xfrm xmlns:a="http://schemas.openxmlformats.org/drawingml/2006/main">
            <a:off x="6581775" y="2686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4A2D3EF5-6A8F-4408-B5C4-9DEE6E613BCD}"/>
              </a:ext>
            </a:extLst>
          </p:cNvPr>
          <p:cNvSpPr>
            <a:spLocks xmlns:a="http://schemas.openxmlformats.org/drawingml/2006/main" noGrp="1"/>
          </p:cNvSpPr>
          <p:nvPr/>
        </p:nvSpPr>
        <p:spPr>
          <a:xfrm xmlns:a="http://schemas.openxmlformats.org/drawingml/2006/main">
            <a:off x="6581775" y="2876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Evidentiary support</a:t>
            </a:r>
          </a:p>
        </p:txBody>
      </p:sp>
      <p:sp>
        <p:nvSpPr>
          <p:cNvPr id="15" name="">
            <a:extLst xmlns:a="http://schemas.openxmlformats.org/drawingml/2006/main">
              <a:ext uri="{FF2B5EF4-FFF2-40B4-BE49-F238E27FC236}">
                <a16:creationId xmlns:a16="http://schemas.microsoft.com/office/drawing/2014/main" id="{1CCC1F2D-86AD-4C39-90AF-8632ED26B961}"/>
              </a:ext>
            </a:extLst>
          </p:cNvPr>
          <p:cNvSpPr>
            <a:spLocks xmlns:a="http://schemas.openxmlformats.org/drawingml/2006/main" noGrp="1"/>
          </p:cNvSpPr>
          <p:nvPr/>
        </p:nvSpPr>
        <p:spPr>
          <a:xfrm xmlns:a="http://schemas.openxmlformats.org/drawingml/2006/main">
            <a:off x="6581775" y="325755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 cutaway can also show the thing the subject is describing — their hands, an object, the place — backing up their words with a second source.</a:t>
            </a:r>
          </a:p>
        </p:txBody>
      </p:sp>
      <p:sp>
        <p:nvSpPr>
          <p:cNvPr id="16" name="">
            <a:extLst xmlns:a="http://schemas.openxmlformats.org/drawingml/2006/main">
              <a:ext uri="{FF2B5EF4-FFF2-40B4-BE49-F238E27FC236}">
                <a16:creationId xmlns:a16="http://schemas.microsoft.com/office/drawing/2014/main" id="{C4056BE3-EF9E-4C31-A8D5-FE308B6A621B}"/>
              </a:ext>
            </a:extLst>
          </p:cNvPr>
          <p:cNvSpPr>
            <a:spLocks xmlns:a="http://schemas.openxmlformats.org/drawingml/2006/main" noGrp="1"/>
          </p:cNvSpPr>
          <p:nvPr/>
        </p:nvSpPr>
        <p:spPr>
          <a:xfrm xmlns:a="http://schemas.openxmlformats.org/drawingml/2006/main">
            <a:off x="533400" y="5029200"/>
            <a:ext cx="10287000" cy="438150"/>
          </a:xfrm>
          <a:prstGeom xmlns:a="http://schemas.openxmlformats.org/drawingml/2006/main" prst="roundRect">
            <a:avLst>
              <a:gd name="adj" fmla="val 26087"/>
            </a:avLst>
          </a:prstGeom>
          <a:noFill xmlns:a="http://schemas.openxmlformats.org/drawingml/2006/main"/>
          <a:ln xmlns:a="http://schemas.openxmlformats.org/drawingml/2006/main" w="0">
            <a:noFill/>
            <a:prstDash val="solid"/>
          </a:ln>
        </p:spPr>
        <p:txBody>
          <a:bodyPr xmlns:a="http://schemas.openxmlformats.org/drawingml/2006/main">
            <a:normAutofit fontScale="94334"/>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The audience reads both uses the same way: as proof. That is exactly why the difference between them is an ethical line, not just a technical one.</a:t>
            </a:r>
          </a:p>
        </p:txBody>
      </p:sp>
    </p:spTree>
    <p:extLst>
      <p:ext uri="{BB962C8B-B14F-4D97-AF65-F5344CB8AC3E}">
        <p14:creationId xmlns:p14="http://schemas.microsoft.com/office/powerpoint/2010/main" val="1727912225"/>
      </p:ext>
    </p:extLst>
  </p:cSld>
</p:sld>
</file>

<file path=ppt/slides/slide11.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603468F-9858-41E0-AF2C-3AC8AB41C9AA}"/>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8CD936E-DB04-4384-B7C0-CBC0B6B8D723}"/>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0A186597-3753-4A96-A09E-5A7267488CBA}"/>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11</a:t>
            </a:r>
          </a:p>
        </p:txBody>
      </p:sp>
      <p:sp>
        <p:nvSpPr>
          <p:cNvPr id="4" name="">
            <a:extLst xmlns:a="http://schemas.openxmlformats.org/drawingml/2006/main">
              <a:ext uri="{FF2B5EF4-FFF2-40B4-BE49-F238E27FC236}">
                <a16:creationId xmlns:a16="http://schemas.microsoft.com/office/drawing/2014/main" id="{0615D9AA-3A2B-4651-ADF1-31B66056E120}"/>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risk of false correspondence</a:t>
            </a:r>
          </a:p>
        </p:txBody>
      </p:sp>
      <p:sp>
        <p:nvSpPr>
          <p:cNvPr id="5" name="">
            <a:extLst xmlns:a="http://schemas.openxmlformats.org/drawingml/2006/main">
              <a:ext uri="{FF2B5EF4-FFF2-40B4-BE49-F238E27FC236}">
                <a16:creationId xmlns:a16="http://schemas.microsoft.com/office/drawing/2014/main" id="{A2E9EAAC-827B-4CD5-BBFB-485D8FDE522D}"/>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cutaway implies the shown thing relates to the spoken thing — even when it was shot elsewhere, elsewhen.</a:t>
            </a:r>
          </a:p>
        </p:txBody>
      </p:sp>
      <p:sp>
        <p:nvSpPr>
          <p:cNvPr id="6" name="">
            <a:extLst xmlns:a="http://schemas.openxmlformats.org/drawingml/2006/main">
              <a:ext uri="{FF2B5EF4-FFF2-40B4-BE49-F238E27FC236}">
                <a16:creationId xmlns:a16="http://schemas.microsoft.com/office/drawing/2014/main" id="{8D31D896-8432-4340-8025-5EF888872F08}"/>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11304EF-0301-4704-A8B7-BE8F3847D5E7}"/>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BB7D03A5-1DBC-48F6-B743-E44577BE4191}"/>
              </a:ext>
            </a:extLst>
          </p:cNvPr>
          <p:cNvSpPr>
            <a:spLocks xmlns:a="http://schemas.openxmlformats.org/drawingml/2006/main" noGrp="1"/>
          </p:cNvSpPr>
          <p:nvPr/>
        </p:nvSpPr>
        <p:spPr>
          <a:xfrm xmlns:a="http://schemas.openxmlformats.org/drawingml/2006/main">
            <a:off x="533400" y="2495550"/>
            <a:ext cx="1028700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Cutting to a hand, an object or a location while someone speaks tells the audience “this is what they mean.” If that shot was filmed at a different time, in a different context, the audience is drawing a connection you invented, not one the subject made.</a:t>
            </a:r>
          </a:p>
        </p:txBody>
      </p:sp>
      <p:sp>
        <p:nvSpPr>
          <p:cNvPr id="9" name="">
            <a:extLst xmlns:a="http://schemas.openxmlformats.org/drawingml/2006/main">
              <a:ext uri="{FF2B5EF4-FFF2-40B4-BE49-F238E27FC236}">
                <a16:creationId xmlns:a16="http://schemas.microsoft.com/office/drawing/2014/main" id="{DBC3E3B2-B8A3-4039-A7D8-F085595218CF}"/>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69DC0FED-8F9A-40B2-937C-CFD5F71E9512}"/>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BF2BFC20-91E7-4D6B-AC5A-137F261E2CAA}"/>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Rule of thumb</a:t>
            </a:r>
          </a:p>
        </p:txBody>
      </p:sp>
      <p:sp>
        <p:nvSpPr>
          <p:cNvPr id="12" name="">
            <a:extLst xmlns:a="http://schemas.openxmlformats.org/drawingml/2006/main">
              <a:ext uri="{FF2B5EF4-FFF2-40B4-BE49-F238E27FC236}">
                <a16:creationId xmlns:a16="http://schemas.microsoft.com/office/drawing/2014/main" id="{6DA96D1B-074B-442C-9B7A-55763363734C}"/>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Only use a cutaway as evidence for a claim if it genuinely shows that claim — otherwise use it purely to bridge a cut, and keep it visually neutral.</a:t>
            </a:r>
          </a:p>
        </p:txBody>
      </p:sp>
      <p:sp>
        <p:nvSpPr>
          <p:cNvPr id="13" name="">
            <a:extLst xmlns:a="http://schemas.openxmlformats.org/drawingml/2006/main">
              <a:ext uri="{FF2B5EF4-FFF2-40B4-BE49-F238E27FC236}">
                <a16:creationId xmlns:a16="http://schemas.microsoft.com/office/drawing/2014/main" id="{5275F7B2-A595-41B9-9CD0-1B9952069022}"/>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1ABD1BE2-61B9-4A7E-B4AC-D82C76E2201F}"/>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D4F88FA-0FEA-4DFC-8AD4-25BB1E442FF6}"/>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Disclose reconstruction</a:t>
            </a:r>
          </a:p>
        </p:txBody>
      </p:sp>
      <p:sp>
        <p:nvSpPr>
          <p:cNvPr id="16" name="">
            <a:extLst xmlns:a="http://schemas.openxmlformats.org/drawingml/2006/main">
              <a:ext uri="{FF2B5EF4-FFF2-40B4-BE49-F238E27FC236}">
                <a16:creationId xmlns:a16="http://schemas.microsoft.com/office/drawing/2014/main" id="{483BF246-C1F3-4B13-8AC8-78BD78A2A7F1}"/>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If a cutaway restages something rather than documenting it live, that is a reconstruction — say so, don't let it pass as observed fact.</a:t>
            </a: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e7370996f4ba47a7"/>
          <a:srcRect xmlns:a="http://schemas.openxmlformats.org/drawingml/2006/main" l="0" t="13158" r="0" b="13158"/>
          <a:stretch xmlns:a="http://schemas.openxmlformats.org/drawingml/2006/main">
            <a:fillRect l="0" t="0" r="0" b="0"/>
          </a:stretch>
        </p:blipFill>
        <p:spPr>
          <a:xfrm xmlns:a="http://schemas.openxmlformats.org/drawingml/2006/main">
            <a:off x="6858000" y="3619500"/>
            <a:ext cx="4419600" cy="2171700"/>
          </a:xfrm>
          <a:prstGeom xmlns:a="http://schemas.openxmlformats.org/drawingml/2006/main" prst="roundRect">
            <a:avLst>
              <a:gd name="adj" fmla="val 5263"/>
            </a:avLst>
          </a:prstGeom>
        </p:spPr>
      </p:pic>
    </p:spTree>
    <p:extLst>
      <p:ext uri="{BB962C8B-B14F-4D97-AF65-F5344CB8AC3E}">
        <p14:creationId xmlns:p14="http://schemas.microsoft.com/office/powerpoint/2010/main" val="1173679616"/>
      </p:ext>
    </p:extLst>
  </p:cSld>
</p:sld>
</file>

<file path=ppt/slides/slide1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FC11DDC-8923-4408-AC6B-6C1DC6FAADD6}"/>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B6744F8-C81D-4CC4-A7E9-F26908F703FC}"/>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E5FA7073-DD4C-4B79-ACFA-567CE2C9F361}"/>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12</a:t>
            </a:r>
          </a:p>
        </p:txBody>
      </p:sp>
      <p:sp>
        <p:nvSpPr>
          <p:cNvPr id="4" name="">
            <a:extLst xmlns:a="http://schemas.openxmlformats.org/drawingml/2006/main">
              <a:ext uri="{FF2B5EF4-FFF2-40B4-BE49-F238E27FC236}">
                <a16:creationId xmlns:a16="http://schemas.microsoft.com/office/drawing/2014/main" id="{7D54D076-06C2-4063-B94E-1F9693776955}"/>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B-roll and the interview audio</a:t>
            </a:r>
          </a:p>
        </p:txBody>
      </p:sp>
      <p:sp>
        <p:nvSpPr>
          <p:cNvPr id="5" name="">
            <a:extLst xmlns:a="http://schemas.openxmlformats.org/drawingml/2006/main">
              <a:ext uri="{FF2B5EF4-FFF2-40B4-BE49-F238E27FC236}">
                <a16:creationId xmlns:a16="http://schemas.microsoft.com/office/drawing/2014/main" id="{E8D4150E-EC26-41AF-A08E-075598936220}"/>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B-roll can illustrate what a voice says — or quietly contradict it.</a:t>
            </a:r>
          </a:p>
        </p:txBody>
      </p:sp>
      <p:sp>
        <p:nvSpPr>
          <p:cNvPr id="6" name="">
            <a:extLst xmlns:a="http://schemas.openxmlformats.org/drawingml/2006/main">
              <a:ext uri="{FF2B5EF4-FFF2-40B4-BE49-F238E27FC236}">
                <a16:creationId xmlns:a16="http://schemas.microsoft.com/office/drawing/2014/main" id="{8B8BB66A-4CDA-4404-81E2-EAFB3F4388A4}"/>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29E0C06-33AC-4165-9B51-0CC1E1B89B82}"/>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241A596D-44B3-4099-B273-3689CE2810E6}"/>
              </a:ext>
            </a:extLst>
          </p:cNvPr>
          <p:cNvSpPr>
            <a:spLocks xmlns:a="http://schemas.openxmlformats.org/drawingml/2006/main" noGrp="1"/>
          </p:cNvSpPr>
          <p:nvPr/>
        </p:nvSpPr>
        <p:spPr>
          <a:xfrm xmlns:a="http://schemas.openxmlformats.org/drawingml/2006/main">
            <a:off x="533400" y="247650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F65523AB-0F76-45EB-9F85-868290965225}"/>
              </a:ext>
            </a:extLst>
          </p:cNvPr>
          <p:cNvSpPr>
            <a:spLocks xmlns:a="http://schemas.openxmlformats.org/drawingml/2006/main" noGrp="1"/>
          </p:cNvSpPr>
          <p:nvPr/>
        </p:nvSpPr>
        <p:spPr>
          <a:xfrm xmlns:a="http://schemas.openxmlformats.org/drawingml/2006/main">
            <a:off x="742950" y="2686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41A8C1E-7170-4736-9169-DC711F1A595B}"/>
              </a:ext>
            </a:extLst>
          </p:cNvPr>
          <p:cNvSpPr>
            <a:spLocks xmlns:a="http://schemas.openxmlformats.org/drawingml/2006/main" noGrp="1"/>
          </p:cNvSpPr>
          <p:nvPr/>
        </p:nvSpPr>
        <p:spPr>
          <a:xfrm xmlns:a="http://schemas.openxmlformats.org/drawingml/2006/main">
            <a:off x="742950" y="2876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Illustrative B-roll</a:t>
            </a:r>
          </a:p>
        </p:txBody>
      </p:sp>
      <p:sp>
        <p:nvSpPr>
          <p:cNvPr id="11" name="">
            <a:extLst xmlns:a="http://schemas.openxmlformats.org/drawingml/2006/main">
              <a:ext uri="{FF2B5EF4-FFF2-40B4-BE49-F238E27FC236}">
                <a16:creationId xmlns:a16="http://schemas.microsoft.com/office/drawing/2014/main" id="{E7EB8CF1-D214-469C-8F7C-43D9A06D964B}"/>
              </a:ext>
            </a:extLst>
          </p:cNvPr>
          <p:cNvSpPr>
            <a:spLocks xmlns:a="http://schemas.openxmlformats.org/drawingml/2006/main" noGrp="1"/>
          </p:cNvSpPr>
          <p:nvPr/>
        </p:nvSpPr>
        <p:spPr>
          <a:xfrm xmlns:a="http://schemas.openxmlformats.org/drawingml/2006/main">
            <a:off x="742950" y="325755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Footage that shows the described activity, place or object, laid under the interview audio to keep the screen active while someone talks.</a:t>
            </a:r>
          </a:p>
        </p:txBody>
      </p:sp>
      <p:sp>
        <p:nvSpPr>
          <p:cNvPr id="12" name="">
            <a:extLst xmlns:a="http://schemas.openxmlformats.org/drawingml/2006/main">
              <a:ext uri="{FF2B5EF4-FFF2-40B4-BE49-F238E27FC236}">
                <a16:creationId xmlns:a16="http://schemas.microsoft.com/office/drawing/2014/main" id="{92CE5009-9A0E-439F-9669-683AD3EEB1D9}"/>
              </a:ext>
            </a:extLst>
          </p:cNvPr>
          <p:cNvSpPr>
            <a:spLocks xmlns:a="http://schemas.openxmlformats.org/drawingml/2006/main" noGrp="1"/>
          </p:cNvSpPr>
          <p:nvPr/>
        </p:nvSpPr>
        <p:spPr>
          <a:xfrm xmlns:a="http://schemas.openxmlformats.org/drawingml/2006/main">
            <a:off x="6372225" y="2476500"/>
            <a:ext cx="5286375" cy="2143125"/>
          </a:xfrm>
          <a:prstGeom xmlns:a="http://schemas.openxmlformats.org/drawingml/2006/main" prst="roundRect">
            <a:avLst>
              <a:gd name="adj" fmla="val 5333"/>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D68AC149-CFB0-478C-BB6E-F0D1696A3FBC}"/>
              </a:ext>
            </a:extLst>
          </p:cNvPr>
          <p:cNvSpPr>
            <a:spLocks xmlns:a="http://schemas.openxmlformats.org/drawingml/2006/main" noGrp="1"/>
          </p:cNvSpPr>
          <p:nvPr/>
        </p:nvSpPr>
        <p:spPr>
          <a:xfrm xmlns:a="http://schemas.openxmlformats.org/drawingml/2006/main">
            <a:off x="6581775" y="2686050"/>
            <a:ext cx="495300" cy="47625"/>
          </a:xfrm>
          <a:prstGeom xmlns:a="http://schemas.openxmlformats.org/drawingml/2006/main" prst="roundRect">
            <a:avLst>
              <a:gd name="adj" fmla="val 50000"/>
            </a:avLst>
          </a:prstGeom>
          <a:solidFill xmlns:a="http://schemas.openxmlformats.org/drawingml/2006/main">
            <a:srgbClr val="B4544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FA96B5C-AAD3-453E-8349-361CDFB81666}"/>
              </a:ext>
            </a:extLst>
          </p:cNvPr>
          <p:cNvSpPr>
            <a:spLocks xmlns:a="http://schemas.openxmlformats.org/drawingml/2006/main" noGrp="1"/>
          </p:cNvSpPr>
          <p:nvPr/>
        </p:nvSpPr>
        <p:spPr>
          <a:xfrm xmlns:a="http://schemas.openxmlformats.org/drawingml/2006/main">
            <a:off x="6581775" y="2876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Contradictory B-roll</a:t>
            </a:r>
          </a:p>
        </p:txBody>
      </p:sp>
      <p:sp>
        <p:nvSpPr>
          <p:cNvPr id="15" name="">
            <a:extLst xmlns:a="http://schemas.openxmlformats.org/drawingml/2006/main">
              <a:ext uri="{FF2B5EF4-FFF2-40B4-BE49-F238E27FC236}">
                <a16:creationId xmlns:a16="http://schemas.microsoft.com/office/drawing/2014/main" id="{4D674EFD-7197-4CFF-B163-5DE58CA25765}"/>
              </a:ext>
            </a:extLst>
          </p:cNvPr>
          <p:cNvSpPr>
            <a:spLocks xmlns:a="http://schemas.openxmlformats.org/drawingml/2006/main" noGrp="1"/>
          </p:cNvSpPr>
          <p:nvPr/>
        </p:nvSpPr>
        <p:spPr>
          <a:xfrm xmlns:a="http://schemas.openxmlformats.org/drawingml/2006/main">
            <a:off x="6581775" y="3257550"/>
            <a:ext cx="4867275" cy="1171575"/>
          </a:xfrm>
          <a:prstGeom xmlns:a="http://schemas.openxmlformats.org/drawingml/2006/main" prst="roundRect">
            <a:avLst>
              <a:gd name="adj" fmla="val 9756"/>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Footage that visibly disagrees with the claim being made — used deliberately, this exposes a gap between what is said and what is shown.</a:t>
            </a:r>
          </a:p>
        </p:txBody>
      </p:sp>
      <p:sp>
        <p:nvSpPr>
          <p:cNvPr id="16" name="">
            <a:extLst xmlns:a="http://schemas.openxmlformats.org/drawingml/2006/main">
              <a:ext uri="{FF2B5EF4-FFF2-40B4-BE49-F238E27FC236}">
                <a16:creationId xmlns:a16="http://schemas.microsoft.com/office/drawing/2014/main" id="{7BDB977C-555E-4487-8E5F-E076D3115DE8}"/>
              </a:ext>
            </a:extLst>
          </p:cNvPr>
          <p:cNvSpPr>
            <a:spLocks xmlns:a="http://schemas.openxmlformats.org/drawingml/2006/main" noGrp="1"/>
          </p:cNvSpPr>
          <p:nvPr/>
        </p:nvSpPr>
        <p:spPr>
          <a:xfrm xmlns:a="http://schemas.openxmlformats.org/drawingml/2006/main">
            <a:off x="533400" y="5029200"/>
            <a:ext cx="10287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90355"/>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Know which one you are building before you cut. An accidental contradiction reads as an editing mistake; a deliberate one is a legitimate, but visible, authorial choice.</a:t>
            </a:r>
          </a:p>
        </p:txBody>
      </p:sp>
    </p:spTree>
    <p:extLst>
      <p:ext uri="{BB962C8B-B14F-4D97-AF65-F5344CB8AC3E}">
        <p14:creationId xmlns:p14="http://schemas.microsoft.com/office/powerpoint/2010/main" val="589565184"/>
      </p:ext>
    </p:extLst>
  </p:cSld>
</p:sld>
</file>

<file path=ppt/slides/slide1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EC8683C-1E73-4FF4-A1CF-1F6407A0A550}"/>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AE5AA33-288A-4BD7-BFCF-1F0F47DF99FD}"/>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C27A08AE-BC39-40E2-9F1C-D32DE33AFC85}"/>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13</a:t>
            </a:r>
          </a:p>
        </p:txBody>
      </p:sp>
      <p:sp>
        <p:nvSpPr>
          <p:cNvPr id="4" name="">
            <a:extLst xmlns:a="http://schemas.openxmlformats.org/drawingml/2006/main">
              <a:ext uri="{FF2B5EF4-FFF2-40B4-BE49-F238E27FC236}">
                <a16:creationId xmlns:a16="http://schemas.microsoft.com/office/drawing/2014/main" id="{03DE9EF7-2CE3-4023-BCDD-2ADD03E7DED5}"/>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ethics of trimming an answer</a:t>
            </a:r>
          </a:p>
        </p:txBody>
      </p:sp>
      <p:sp>
        <p:nvSpPr>
          <p:cNvPr id="5" name="">
            <a:extLst xmlns:a="http://schemas.openxmlformats.org/drawingml/2006/main">
              <a:ext uri="{FF2B5EF4-FFF2-40B4-BE49-F238E27FC236}">
                <a16:creationId xmlns:a16="http://schemas.microsoft.com/office/drawing/2014/main" id="{ECBD79C1-A1CC-4B8A-B02D-1F2D3E5370CD}"/>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Every cut inside a spoken answer is an edit of someone's own words.</a:t>
            </a:r>
          </a:p>
        </p:txBody>
      </p:sp>
      <p:sp>
        <p:nvSpPr>
          <p:cNvPr id="6" name="">
            <a:extLst xmlns:a="http://schemas.openxmlformats.org/drawingml/2006/main">
              <a:ext uri="{FF2B5EF4-FFF2-40B4-BE49-F238E27FC236}">
                <a16:creationId xmlns:a16="http://schemas.microsoft.com/office/drawing/2014/main" id="{A3019D78-27DC-4AEF-85E2-A80EA40283A9}"/>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110F5F3-E2CD-4B58-869D-977BBBFC82F1}"/>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A8A6A42C-1619-4003-9046-5CEC576E2F6F}"/>
              </a:ext>
            </a:extLst>
          </p:cNvPr>
          <p:cNvSpPr>
            <a:spLocks xmlns:a="http://schemas.openxmlformats.org/drawingml/2006/main" noGrp="1"/>
          </p:cNvSpPr>
          <p:nvPr/>
        </p:nvSpPr>
        <p:spPr>
          <a:xfrm xmlns:a="http://schemas.openxmlformats.org/drawingml/2006/main">
            <a:off x="533400" y="2495550"/>
            <a:ext cx="10287000" cy="857250"/>
          </a:xfrm>
          <a:prstGeom xmlns:a="http://schemas.openxmlformats.org/drawingml/2006/main" prst="roundRect">
            <a:avLst>
              <a:gd name="adj" fmla="val 1333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Removing a pause, a stumble or a tangent can make an answer clearer without changing its meaning. Removing a qualifier, a hedge or the second half of a sentence can change what the person actually said.</a:t>
            </a:r>
          </a:p>
        </p:txBody>
      </p:sp>
      <p:sp>
        <p:nvSpPr>
          <p:cNvPr id="9" name="">
            <a:extLst xmlns:a="http://schemas.openxmlformats.org/drawingml/2006/main">
              <a:ext uri="{FF2B5EF4-FFF2-40B4-BE49-F238E27FC236}">
                <a16:creationId xmlns:a16="http://schemas.microsoft.com/office/drawing/2014/main" id="{82AAF35B-C8E9-4856-8918-072278439808}"/>
              </a:ext>
            </a:extLst>
          </p:cNvPr>
          <p:cNvSpPr>
            <a:spLocks xmlns:a="http://schemas.openxmlformats.org/drawingml/2006/main" noGrp="1"/>
          </p:cNvSpPr>
          <p:nvPr/>
        </p:nvSpPr>
        <p:spPr>
          <a:xfrm xmlns:a="http://schemas.openxmlformats.org/drawingml/2006/main">
            <a:off x="533400" y="36004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5286CDFF-3D0C-4590-A517-5A983472D66A}"/>
              </a:ext>
            </a:extLst>
          </p:cNvPr>
          <p:cNvSpPr>
            <a:spLocks xmlns:a="http://schemas.openxmlformats.org/drawingml/2006/main" noGrp="1"/>
          </p:cNvSpPr>
          <p:nvPr/>
        </p:nvSpPr>
        <p:spPr>
          <a:xfrm xmlns:a="http://schemas.openxmlformats.org/drawingml/2006/main">
            <a:off x="742950" y="38100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D25859A-FD19-430E-BAB9-BB057247C0B5}"/>
              </a:ext>
            </a:extLst>
          </p:cNvPr>
          <p:cNvSpPr>
            <a:spLocks xmlns:a="http://schemas.openxmlformats.org/drawingml/2006/main" noGrp="1"/>
          </p:cNvSpPr>
          <p:nvPr/>
        </p:nvSpPr>
        <p:spPr>
          <a:xfrm xmlns:a="http://schemas.openxmlformats.org/drawingml/2006/main">
            <a:off x="742950" y="40005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Ask: does the meaning survive?</a:t>
            </a:r>
          </a:p>
        </p:txBody>
      </p:sp>
      <p:sp>
        <p:nvSpPr>
          <p:cNvPr id="12" name="">
            <a:extLst xmlns:a="http://schemas.openxmlformats.org/drawingml/2006/main">
              <a:ext uri="{FF2B5EF4-FFF2-40B4-BE49-F238E27FC236}">
                <a16:creationId xmlns:a16="http://schemas.microsoft.com/office/drawing/2014/main" id="{A9D2F69F-70AD-4D99-AF5B-697960863B5E}"/>
              </a:ext>
            </a:extLst>
          </p:cNvPr>
          <p:cNvSpPr>
            <a:spLocks xmlns:a="http://schemas.openxmlformats.org/drawingml/2006/main" noGrp="1"/>
          </p:cNvSpPr>
          <p:nvPr/>
        </p:nvSpPr>
        <p:spPr>
          <a:xfrm xmlns:a="http://schemas.openxmlformats.org/drawingml/2006/main">
            <a:off x="742950" y="43815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If a neutral listener would summarise the trimmed answer differently than the full one, the trim has changed the claim, not just the pacing.</a:t>
            </a:r>
          </a:p>
        </p:txBody>
      </p:sp>
      <p:sp>
        <p:nvSpPr>
          <p:cNvPr id="13" name="">
            <a:extLst xmlns:a="http://schemas.openxmlformats.org/drawingml/2006/main">
              <a:ext uri="{FF2B5EF4-FFF2-40B4-BE49-F238E27FC236}">
                <a16:creationId xmlns:a16="http://schemas.microsoft.com/office/drawing/2014/main" id="{11DC215A-27AE-4D64-BE42-D09F6AD43931}"/>
              </a:ext>
            </a:extLst>
          </p:cNvPr>
          <p:cNvSpPr>
            <a:spLocks xmlns:a="http://schemas.openxmlformats.org/drawingml/2006/main" noGrp="1"/>
          </p:cNvSpPr>
          <p:nvPr/>
        </p:nvSpPr>
        <p:spPr>
          <a:xfrm xmlns:a="http://schemas.openxmlformats.org/drawingml/2006/main">
            <a:off x="533400" y="47434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314099F2-858C-47F9-9D36-0B37C393E31C}"/>
              </a:ext>
            </a:extLst>
          </p:cNvPr>
          <p:cNvSpPr>
            <a:spLocks xmlns:a="http://schemas.openxmlformats.org/drawingml/2006/main" noGrp="1"/>
          </p:cNvSpPr>
          <p:nvPr/>
        </p:nvSpPr>
        <p:spPr>
          <a:xfrm xmlns:a="http://schemas.openxmlformats.org/drawingml/2006/main">
            <a:off x="742950" y="49530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3076BD9-E57A-4A4B-94CB-EF10989DC74D}"/>
              </a:ext>
            </a:extLst>
          </p:cNvPr>
          <p:cNvSpPr>
            <a:spLocks xmlns:a="http://schemas.openxmlformats.org/drawingml/2006/main" noGrp="1"/>
          </p:cNvSpPr>
          <p:nvPr/>
        </p:nvSpPr>
        <p:spPr>
          <a:xfrm xmlns:a="http://schemas.openxmlformats.org/drawingml/2006/main">
            <a:off x="742950" y="51435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When in doubt, go back</a:t>
            </a:r>
          </a:p>
        </p:txBody>
      </p:sp>
      <p:sp>
        <p:nvSpPr>
          <p:cNvPr id="16" name="">
            <a:extLst xmlns:a="http://schemas.openxmlformats.org/drawingml/2006/main">
              <a:ext uri="{FF2B5EF4-FFF2-40B4-BE49-F238E27FC236}">
                <a16:creationId xmlns:a16="http://schemas.microsoft.com/office/drawing/2014/main" id="{94C19BB4-DF6A-4DE8-B3A0-94A9C497771D}"/>
              </a:ext>
            </a:extLst>
          </p:cNvPr>
          <p:cNvSpPr>
            <a:spLocks xmlns:a="http://schemas.openxmlformats.org/drawingml/2006/main" noGrp="1"/>
          </p:cNvSpPr>
          <p:nvPr/>
        </p:nvSpPr>
        <p:spPr>
          <a:xfrm xmlns:a="http://schemas.openxmlformats.org/drawingml/2006/main">
            <a:off x="742950" y="55245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Play the trimmed version to the subject if the meaning is at all borderline, especially for anything sensitive or personal.</a:t>
            </a:r>
          </a:p>
        </p:txBody>
      </p:sp>
    </p:spTree>
    <p:extLst>
      <p:ext uri="{BB962C8B-B14F-4D97-AF65-F5344CB8AC3E}">
        <p14:creationId xmlns:p14="http://schemas.microsoft.com/office/powerpoint/2010/main" val="2018802236"/>
      </p:ext>
    </p:extLst>
  </p:cSld>
</p:sld>
</file>

<file path=ppt/slides/slide1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9C090DE-5D91-4F5A-89D0-AD077AAAC242}"/>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5AEB1B7D-3856-4E8C-96B7-A1F5F3611DCA}"/>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02522250-1FDD-4BE4-96A5-775104E753B9}"/>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14</a:t>
            </a:r>
          </a:p>
        </p:txBody>
      </p:sp>
      <p:sp>
        <p:nvSpPr>
          <p:cNvPr id="4" name="">
            <a:extLst xmlns:a="http://schemas.openxmlformats.org/drawingml/2006/main">
              <a:ext uri="{FF2B5EF4-FFF2-40B4-BE49-F238E27FC236}">
                <a16:creationId xmlns:a16="http://schemas.microsoft.com/office/drawing/2014/main" id="{717D0EDD-E324-4AFA-B311-BA7E9CA3D37A}"/>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Power and representation</a:t>
            </a:r>
          </a:p>
        </p:txBody>
      </p:sp>
      <p:sp>
        <p:nvSpPr>
          <p:cNvPr id="5" name="">
            <a:extLst xmlns:a="http://schemas.openxmlformats.org/drawingml/2006/main">
              <a:ext uri="{FF2B5EF4-FFF2-40B4-BE49-F238E27FC236}">
                <a16:creationId xmlns:a16="http://schemas.microsoft.com/office/drawing/2014/main" id="{CE095A69-FE2A-4AEC-83DC-9C498D7F3B86}"/>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Whoever holds the camera and the edit decides whose story gets told, and how.</a:t>
            </a:r>
          </a:p>
        </p:txBody>
      </p:sp>
      <p:sp>
        <p:nvSpPr>
          <p:cNvPr id="6" name="">
            <a:extLst xmlns:a="http://schemas.openxmlformats.org/drawingml/2006/main">
              <a:ext uri="{FF2B5EF4-FFF2-40B4-BE49-F238E27FC236}">
                <a16:creationId xmlns:a16="http://schemas.microsoft.com/office/drawing/2014/main" id="{B55CBFC8-BAC9-4657-B44A-260B3787259A}"/>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F152614-251B-4F9E-BFA6-0F3DC7891B28}"/>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fc273c176a047d2"/>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66D0E03B-3E6F-458E-90B4-4C5452D8096F}"/>
              </a:ext>
            </a:extLst>
          </p:cNvPr>
          <p:cNvSpPr>
            <a:spLocks xmlns:a="http://schemas.openxmlformats.org/drawingml/2006/main" noGrp="1"/>
          </p:cNvSpPr>
          <p:nvPr/>
        </p:nvSpPr>
        <p:spPr>
          <a:xfrm xmlns:a="http://schemas.openxmlformats.org/drawingml/2006/main">
            <a:off x="533400" y="2495550"/>
            <a:ext cx="6000750" cy="990600"/>
          </a:xfrm>
          <a:prstGeom xmlns:a="http://schemas.openxmlformats.org/drawingml/2006/main" prst="roundRect">
            <a:avLst>
              <a:gd name="adj" fmla="val 11538"/>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The subject speaks; you choose what stays in, what leaves out, and what order it plays in. That asymmetry is real even when your intentions are good, and it is sharper when the subject has less power than you do.</a:t>
            </a:r>
          </a:p>
        </p:txBody>
      </p:sp>
      <p:sp>
        <p:nvSpPr>
          <p:cNvPr id="10" name="">
            <a:extLst xmlns:a="http://schemas.openxmlformats.org/drawingml/2006/main">
              <a:ext uri="{FF2B5EF4-FFF2-40B4-BE49-F238E27FC236}">
                <a16:creationId xmlns:a16="http://schemas.microsoft.com/office/drawing/2014/main" id="{2A06B65C-3C4E-4874-9AC5-EF2D8536ADD0}"/>
              </a:ext>
            </a:extLst>
          </p:cNvPr>
          <p:cNvSpPr>
            <a:spLocks xmlns:a="http://schemas.openxmlformats.org/drawingml/2006/main" noGrp="1"/>
          </p:cNvSpPr>
          <p:nvPr/>
        </p:nvSpPr>
        <p:spPr>
          <a:xfrm xmlns:a="http://schemas.openxmlformats.org/drawingml/2006/main">
            <a:off x="533400" y="36766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BCBCF9FB-E441-442E-92D5-D6141766B863}"/>
              </a:ext>
            </a:extLst>
          </p:cNvPr>
          <p:cNvSpPr>
            <a:spLocks xmlns:a="http://schemas.openxmlformats.org/drawingml/2006/main" noGrp="1"/>
          </p:cNvSpPr>
          <p:nvPr/>
        </p:nvSpPr>
        <p:spPr>
          <a:xfrm xmlns:a="http://schemas.openxmlformats.org/drawingml/2006/main">
            <a:off x="742950" y="38862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5E662F9-A362-405D-A205-C9E24E81C4AD}"/>
              </a:ext>
            </a:extLst>
          </p:cNvPr>
          <p:cNvSpPr>
            <a:spLocks xmlns:a="http://schemas.openxmlformats.org/drawingml/2006/main" noGrp="1"/>
          </p:cNvSpPr>
          <p:nvPr/>
        </p:nvSpPr>
        <p:spPr>
          <a:xfrm xmlns:a="http://schemas.openxmlformats.org/drawingml/2006/main">
            <a:off x="742950" y="40767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Show them the cut</a:t>
            </a:r>
          </a:p>
        </p:txBody>
      </p:sp>
      <p:sp>
        <p:nvSpPr>
          <p:cNvPr id="13" name="">
            <a:extLst xmlns:a="http://schemas.openxmlformats.org/drawingml/2006/main">
              <a:ext uri="{FF2B5EF4-FFF2-40B4-BE49-F238E27FC236}">
                <a16:creationId xmlns:a16="http://schemas.microsoft.com/office/drawing/2014/main" id="{DC0AFB09-A704-4362-BE12-F6A2F348CE76}"/>
              </a:ext>
            </a:extLst>
          </p:cNvPr>
          <p:cNvSpPr>
            <a:spLocks xmlns:a="http://schemas.openxmlformats.org/drawingml/2006/main" noGrp="1"/>
          </p:cNvSpPr>
          <p:nvPr/>
        </p:nvSpPr>
        <p:spPr>
          <a:xfrm xmlns:a="http://schemas.openxmlformats.org/drawingml/2006/main">
            <a:off x="742950" y="44577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Where possible, let a subject see how they are represented before you publish, especially on anything vulnerable.</a:t>
            </a:r>
          </a:p>
        </p:txBody>
      </p:sp>
      <p:sp>
        <p:nvSpPr>
          <p:cNvPr id="14" name="">
            <a:extLst xmlns:a="http://schemas.openxmlformats.org/drawingml/2006/main">
              <a:ext uri="{FF2B5EF4-FFF2-40B4-BE49-F238E27FC236}">
                <a16:creationId xmlns:a16="http://schemas.microsoft.com/office/drawing/2014/main" id="{5C101EDB-D5B1-4788-986C-4E67F8B8CC6B}"/>
              </a:ext>
            </a:extLst>
          </p:cNvPr>
          <p:cNvSpPr>
            <a:spLocks xmlns:a="http://schemas.openxmlformats.org/drawingml/2006/main" noGrp="1"/>
          </p:cNvSpPr>
          <p:nvPr/>
        </p:nvSpPr>
        <p:spPr>
          <a:xfrm xmlns:a="http://schemas.openxmlformats.org/drawingml/2006/main">
            <a:off x="533400" y="48196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E39D8A93-45E3-4969-8650-3D7A3DA5085D}"/>
              </a:ext>
            </a:extLst>
          </p:cNvPr>
          <p:cNvSpPr>
            <a:spLocks xmlns:a="http://schemas.openxmlformats.org/drawingml/2006/main" noGrp="1"/>
          </p:cNvSpPr>
          <p:nvPr/>
        </p:nvSpPr>
        <p:spPr>
          <a:xfrm xmlns:a="http://schemas.openxmlformats.org/drawingml/2006/main">
            <a:off x="742950" y="50292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C333427-1B91-44B4-84D0-3351684BD733}"/>
              </a:ext>
            </a:extLst>
          </p:cNvPr>
          <p:cNvSpPr>
            <a:spLocks xmlns:a="http://schemas.openxmlformats.org/drawingml/2006/main" noGrp="1"/>
          </p:cNvSpPr>
          <p:nvPr/>
        </p:nvSpPr>
        <p:spPr>
          <a:xfrm xmlns:a="http://schemas.openxmlformats.org/drawingml/2006/main">
            <a:off x="742950" y="52197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Protect where needed</a:t>
            </a:r>
          </a:p>
        </p:txBody>
      </p:sp>
      <p:sp>
        <p:nvSpPr>
          <p:cNvPr id="17" name="">
            <a:extLst xmlns:a="http://schemas.openxmlformats.org/drawingml/2006/main">
              <a:ext uri="{FF2B5EF4-FFF2-40B4-BE49-F238E27FC236}">
                <a16:creationId xmlns:a16="http://schemas.microsoft.com/office/drawing/2014/main" id="{4132FBC7-F1EC-4796-8F47-79ED3C3AE9E0}"/>
              </a:ext>
            </a:extLst>
          </p:cNvPr>
          <p:cNvSpPr>
            <a:spLocks xmlns:a="http://schemas.openxmlformats.org/drawingml/2006/main" noGrp="1"/>
          </p:cNvSpPr>
          <p:nvPr/>
        </p:nvSpPr>
        <p:spPr>
          <a:xfrm xmlns:a="http://schemas.openxmlformats.org/drawingml/2006/main">
            <a:off x="742950" y="56007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Anonymity, obscured faces or reframed footage protect a subject without erasing their story — use them where the sensitivity calls for it.</a:t>
            </a:r>
          </a:p>
        </p:txBody>
      </p:sp>
    </p:spTree>
    <p:extLst>
      <p:ext uri="{BB962C8B-B14F-4D97-AF65-F5344CB8AC3E}">
        <p14:creationId xmlns:p14="http://schemas.microsoft.com/office/powerpoint/2010/main" val="760525547"/>
      </p:ext>
    </p:extLst>
  </p:cSld>
</p:sld>
</file>

<file path=ppt/slides/slide1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BB4D19F-AEDB-4B41-87D7-7AB18DCF6846}"/>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0A7245D-D8CE-46EB-B465-6473474A1CAB}"/>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B6C28153-9407-4BAE-8F3D-AC18D776C7C2}"/>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15</a:t>
            </a:r>
          </a:p>
        </p:txBody>
      </p:sp>
      <p:sp>
        <p:nvSpPr>
          <p:cNvPr id="4" name="">
            <a:extLst xmlns:a="http://schemas.openxmlformats.org/drawingml/2006/main">
              <a:ext uri="{FF2B5EF4-FFF2-40B4-BE49-F238E27FC236}">
                <a16:creationId xmlns:a16="http://schemas.microsoft.com/office/drawing/2014/main" id="{2530067E-AAEE-4E24-A431-610A5374BB16}"/>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What a consent record actually contains</a:t>
            </a:r>
          </a:p>
        </p:txBody>
      </p:sp>
      <p:sp>
        <p:nvSpPr>
          <p:cNvPr id="5" name="">
            <a:extLst xmlns:a="http://schemas.openxmlformats.org/drawingml/2006/main">
              <a:ext uri="{FF2B5EF4-FFF2-40B4-BE49-F238E27FC236}">
                <a16:creationId xmlns:a16="http://schemas.microsoft.com/office/drawing/2014/main" id="{9076EAD9-F541-42FD-A630-1C965A7C0D84}"/>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Assignment 1 requires a media/consent record — here is what belongs in it.</a:t>
            </a:r>
          </a:p>
        </p:txBody>
      </p:sp>
      <p:sp>
        <p:nvSpPr>
          <p:cNvPr id="6" name="">
            <a:extLst xmlns:a="http://schemas.openxmlformats.org/drawingml/2006/main">
              <a:ext uri="{FF2B5EF4-FFF2-40B4-BE49-F238E27FC236}">
                <a16:creationId xmlns:a16="http://schemas.microsoft.com/office/drawing/2014/main" id="{047C31FA-6FBF-4F0E-BBF7-67EDAF6DF928}"/>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E61B14F-FA47-4A25-A5E8-35759CE38D7C}"/>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4DDD65B5-4BE0-4FDC-904E-C015F9128269}"/>
              </a:ext>
            </a:extLst>
          </p:cNvPr>
          <p:cNvSpPr>
            <a:spLocks xmlns:a="http://schemas.openxmlformats.org/drawingml/2006/main" noGrp="1"/>
          </p:cNvSpPr>
          <p:nvPr/>
        </p:nvSpPr>
        <p:spPr>
          <a:xfrm xmlns:a="http://schemas.openxmlformats.org/drawingml/2006/main">
            <a:off x="723900" y="2476500"/>
            <a:ext cx="2095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Field</a:t>
            </a:r>
          </a:p>
        </p:txBody>
      </p:sp>
      <p:sp>
        <p:nvSpPr>
          <p:cNvPr id="9" name="">
            <a:extLst xmlns:a="http://schemas.openxmlformats.org/drawingml/2006/main">
              <a:ext uri="{FF2B5EF4-FFF2-40B4-BE49-F238E27FC236}">
                <a16:creationId xmlns:a16="http://schemas.microsoft.com/office/drawing/2014/main" id="{6FC7EADE-3707-44FA-9099-1B908F0E3B03}"/>
              </a:ext>
            </a:extLst>
          </p:cNvPr>
          <p:cNvSpPr>
            <a:spLocks xmlns:a="http://schemas.openxmlformats.org/drawingml/2006/main" noGrp="1"/>
          </p:cNvSpPr>
          <p:nvPr/>
        </p:nvSpPr>
        <p:spPr>
          <a:xfrm xmlns:a="http://schemas.openxmlformats.org/drawingml/2006/main">
            <a:off x="3048000" y="2476500"/>
            <a:ext cx="74295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3382"/>
          </a:bodyPr>
          <a:lstStyle xmlns:a="http://schemas.openxmlformats.org/drawingml/2006/main"/>
          <a:p xmlns:a="http://schemas.openxmlformats.org/drawingml/2006/main">
            <a:pPr algn="l">
              <a:defRPr sz="1350" b="1">
                <a:solidFill>
                  <a:srgbClr val="44515C"/>
                </a:solidFill>
                <a:latin typeface="Aptos"/>
                <a:ea typeface="Aptos"/>
                <a:cs typeface="Aptos"/>
              </a:defRPr>
            </a:pPr>
            <a:r>
              <a:rPr sz="1350" b="1">
                <a:solidFill>
                  <a:srgbClr val="44515C"/>
                </a:solidFill>
                <a:latin typeface="Aptos"/>
                <a:ea typeface="Aptos"/>
                <a:cs typeface="Aptos"/>
              </a:rPr>
              <a:t>Must state</a:t>
            </a:r>
          </a:p>
        </p:txBody>
      </p:sp>
      <p:sp>
        <p:nvSpPr>
          <p:cNvPr id="10" name="">
            <a:extLst xmlns:a="http://schemas.openxmlformats.org/drawingml/2006/main">
              <a:ext uri="{FF2B5EF4-FFF2-40B4-BE49-F238E27FC236}">
                <a16:creationId xmlns:a16="http://schemas.microsoft.com/office/drawing/2014/main" id="{6D6BAD93-B8F8-465C-BD4B-71D13831C5ED}"/>
              </a:ext>
            </a:extLst>
          </p:cNvPr>
          <p:cNvSpPr>
            <a:spLocks xmlns:a="http://schemas.openxmlformats.org/drawingml/2006/main" noGrp="1"/>
          </p:cNvSpPr>
          <p:nvPr/>
        </p:nvSpPr>
        <p:spPr>
          <a:xfrm xmlns:a="http://schemas.openxmlformats.org/drawingml/2006/main">
            <a:off x="723900" y="2819400"/>
            <a:ext cx="9810750" cy="190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F48A01B0-7B08-4896-976A-F92EC79FA1ED}"/>
              </a:ext>
            </a:extLst>
          </p:cNvPr>
          <p:cNvSpPr>
            <a:spLocks xmlns:a="http://schemas.openxmlformats.org/drawingml/2006/main" noGrp="1"/>
          </p:cNvSpPr>
          <p:nvPr/>
        </p:nvSpPr>
        <p:spPr>
          <a:xfrm xmlns:a="http://schemas.openxmlformats.org/drawingml/2006/main">
            <a:off x="723900" y="3067050"/>
            <a:ext cx="2095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9871"/>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Who</a:t>
            </a:r>
          </a:p>
        </p:txBody>
      </p:sp>
      <p:sp>
        <p:nvSpPr>
          <p:cNvPr id="12" name="">
            <a:extLst xmlns:a="http://schemas.openxmlformats.org/drawingml/2006/main">
              <a:ext uri="{FF2B5EF4-FFF2-40B4-BE49-F238E27FC236}">
                <a16:creationId xmlns:a16="http://schemas.microsoft.com/office/drawing/2014/main" id="{29BA4414-441D-4ABE-BC50-1987ADBA4C77}"/>
              </a:ext>
            </a:extLst>
          </p:cNvPr>
          <p:cNvSpPr>
            <a:spLocks xmlns:a="http://schemas.openxmlformats.org/drawingml/2006/main" noGrp="1"/>
          </p:cNvSpPr>
          <p:nvPr/>
        </p:nvSpPr>
        <p:spPr>
          <a:xfrm xmlns:a="http://schemas.openxmlformats.org/drawingml/2006/main">
            <a:off x="3048000" y="3067050"/>
            <a:ext cx="7429500" cy="476250"/>
          </a:xfrm>
          <a:prstGeom xmlns:a="http://schemas.openxmlformats.org/drawingml/2006/main" prst="roundRect">
            <a:avLst>
              <a:gd name="adj" fmla="val 24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Full name and role of each person recorded, including anyone visible but not interviewed</a:t>
            </a:r>
          </a:p>
        </p:txBody>
      </p:sp>
      <p:sp>
        <p:nvSpPr>
          <p:cNvPr id="13" name="">
            <a:extLst xmlns:a="http://schemas.openxmlformats.org/drawingml/2006/main">
              <a:ext uri="{FF2B5EF4-FFF2-40B4-BE49-F238E27FC236}">
                <a16:creationId xmlns:a16="http://schemas.microsoft.com/office/drawing/2014/main" id="{E138ECD0-E693-4EF4-91D4-89DC40263DFB}"/>
              </a:ext>
            </a:extLst>
          </p:cNvPr>
          <p:cNvSpPr>
            <a:spLocks xmlns:a="http://schemas.openxmlformats.org/drawingml/2006/main" noGrp="1"/>
          </p:cNvSpPr>
          <p:nvPr/>
        </p:nvSpPr>
        <p:spPr>
          <a:xfrm xmlns:a="http://schemas.openxmlformats.org/drawingml/2006/main">
            <a:off x="723900" y="3543300"/>
            <a:ext cx="98107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52217E3-81AE-4913-9C03-AE10D0EE539A}"/>
              </a:ext>
            </a:extLst>
          </p:cNvPr>
          <p:cNvSpPr>
            <a:spLocks xmlns:a="http://schemas.openxmlformats.org/drawingml/2006/main" noGrp="1"/>
          </p:cNvSpPr>
          <p:nvPr/>
        </p:nvSpPr>
        <p:spPr>
          <a:xfrm xmlns:a="http://schemas.openxmlformats.org/drawingml/2006/main">
            <a:off x="723900" y="3714750"/>
            <a:ext cx="2095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9871"/>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What</a:t>
            </a:r>
          </a:p>
        </p:txBody>
      </p:sp>
      <p:sp>
        <p:nvSpPr>
          <p:cNvPr id="15" name="">
            <a:extLst xmlns:a="http://schemas.openxmlformats.org/drawingml/2006/main">
              <a:ext uri="{FF2B5EF4-FFF2-40B4-BE49-F238E27FC236}">
                <a16:creationId xmlns:a16="http://schemas.microsoft.com/office/drawing/2014/main" id="{F1DA48AF-F273-4C90-A7A9-C315EBDA1FBB}"/>
              </a:ext>
            </a:extLst>
          </p:cNvPr>
          <p:cNvSpPr>
            <a:spLocks xmlns:a="http://schemas.openxmlformats.org/drawingml/2006/main" noGrp="1"/>
          </p:cNvSpPr>
          <p:nvPr/>
        </p:nvSpPr>
        <p:spPr>
          <a:xfrm xmlns:a="http://schemas.openxmlformats.org/drawingml/2006/main">
            <a:off x="3048000" y="3714750"/>
            <a:ext cx="7429500" cy="476250"/>
          </a:xfrm>
          <a:prstGeom xmlns:a="http://schemas.openxmlformats.org/drawingml/2006/main" prst="roundRect">
            <a:avLst>
              <a:gd name="adj" fmla="val 24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What footage and audio they agreed to, in plain language, not just “yes to filming”</a:t>
            </a:r>
          </a:p>
        </p:txBody>
      </p:sp>
      <p:sp>
        <p:nvSpPr>
          <p:cNvPr id="16" name="">
            <a:extLst xmlns:a="http://schemas.openxmlformats.org/drawingml/2006/main">
              <a:ext uri="{FF2B5EF4-FFF2-40B4-BE49-F238E27FC236}">
                <a16:creationId xmlns:a16="http://schemas.microsoft.com/office/drawing/2014/main" id="{99197D8E-E15C-4073-A0EB-93E37F3752EC}"/>
              </a:ext>
            </a:extLst>
          </p:cNvPr>
          <p:cNvSpPr>
            <a:spLocks xmlns:a="http://schemas.openxmlformats.org/drawingml/2006/main" noGrp="1"/>
          </p:cNvSpPr>
          <p:nvPr/>
        </p:nvSpPr>
        <p:spPr>
          <a:xfrm xmlns:a="http://schemas.openxmlformats.org/drawingml/2006/main">
            <a:off x="723900" y="4191000"/>
            <a:ext cx="98107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9CF272A3-0C2D-44EE-AAD3-1E23ABF53280}"/>
              </a:ext>
            </a:extLst>
          </p:cNvPr>
          <p:cNvSpPr>
            <a:spLocks xmlns:a="http://schemas.openxmlformats.org/drawingml/2006/main" noGrp="1"/>
          </p:cNvSpPr>
          <p:nvPr/>
        </p:nvSpPr>
        <p:spPr>
          <a:xfrm xmlns:a="http://schemas.openxmlformats.org/drawingml/2006/main">
            <a:off x="723900" y="4362450"/>
            <a:ext cx="2095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9871"/>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Where it goes</a:t>
            </a:r>
          </a:p>
        </p:txBody>
      </p:sp>
      <p:sp>
        <p:nvSpPr>
          <p:cNvPr id="18" name="">
            <a:extLst xmlns:a="http://schemas.openxmlformats.org/drawingml/2006/main">
              <a:ext uri="{FF2B5EF4-FFF2-40B4-BE49-F238E27FC236}">
                <a16:creationId xmlns:a16="http://schemas.microsoft.com/office/drawing/2014/main" id="{7A29231F-57BB-4EC5-BFAF-EE2A63172CBC}"/>
              </a:ext>
            </a:extLst>
          </p:cNvPr>
          <p:cNvSpPr>
            <a:spLocks xmlns:a="http://schemas.openxmlformats.org/drawingml/2006/main" noGrp="1"/>
          </p:cNvSpPr>
          <p:nvPr/>
        </p:nvSpPr>
        <p:spPr>
          <a:xfrm xmlns:a="http://schemas.openxmlformats.org/drawingml/2006/main">
            <a:off x="3048000" y="4362450"/>
            <a:ext cx="7429500" cy="476250"/>
          </a:xfrm>
          <a:prstGeom xmlns:a="http://schemas.openxmlformats.org/drawingml/2006/main" prst="roundRect">
            <a:avLst>
              <a:gd name="adj" fmla="val 24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Where the finished piece will be shown or submitted, and for how long it is kept</a:t>
            </a:r>
          </a:p>
        </p:txBody>
      </p:sp>
      <p:sp>
        <p:nvSpPr>
          <p:cNvPr id="19" name="">
            <a:extLst xmlns:a="http://schemas.openxmlformats.org/drawingml/2006/main">
              <a:ext uri="{FF2B5EF4-FFF2-40B4-BE49-F238E27FC236}">
                <a16:creationId xmlns:a16="http://schemas.microsoft.com/office/drawing/2014/main" id="{458475F4-39B7-4378-A89B-6B63B656DBA5}"/>
              </a:ext>
            </a:extLst>
          </p:cNvPr>
          <p:cNvSpPr>
            <a:spLocks xmlns:a="http://schemas.openxmlformats.org/drawingml/2006/main" noGrp="1"/>
          </p:cNvSpPr>
          <p:nvPr/>
        </p:nvSpPr>
        <p:spPr>
          <a:xfrm xmlns:a="http://schemas.openxmlformats.org/drawingml/2006/main">
            <a:off x="723900" y="4838700"/>
            <a:ext cx="98107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031C5501-0705-416B-A16C-B60EA713A7EB}"/>
              </a:ext>
            </a:extLst>
          </p:cNvPr>
          <p:cNvSpPr>
            <a:spLocks xmlns:a="http://schemas.openxmlformats.org/drawingml/2006/main" noGrp="1"/>
          </p:cNvSpPr>
          <p:nvPr/>
        </p:nvSpPr>
        <p:spPr>
          <a:xfrm xmlns:a="http://schemas.openxmlformats.org/drawingml/2006/main">
            <a:off x="723900" y="5010150"/>
            <a:ext cx="2095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9871"/>
          </a:bodyPr>
          <a:lstStyle xmlns:a="http://schemas.openxmlformats.org/drawingml/2006/main"/>
          <a:p xmlns:a="http://schemas.openxmlformats.org/drawingml/2006/main">
            <a:pPr algn="l">
              <a:defRPr sz="1425" b="1">
                <a:solidFill>
                  <a:srgbClr val="1E252B"/>
                </a:solidFill>
                <a:latin typeface="Aptos"/>
                <a:ea typeface="Aptos"/>
                <a:cs typeface="Aptos"/>
              </a:defRPr>
            </a:pPr>
            <a:r>
              <a:rPr sz="1425" b="1">
                <a:solidFill>
                  <a:srgbClr val="1E252B"/>
                </a:solidFill>
                <a:latin typeface="Aptos"/>
                <a:ea typeface="Aptos"/>
                <a:cs typeface="Aptos"/>
              </a:rPr>
              <a:t>Withdrawal</a:t>
            </a:r>
          </a:p>
        </p:txBody>
      </p:sp>
      <p:sp>
        <p:nvSpPr>
          <p:cNvPr id="21" name="">
            <a:extLst xmlns:a="http://schemas.openxmlformats.org/drawingml/2006/main">
              <a:ext uri="{FF2B5EF4-FFF2-40B4-BE49-F238E27FC236}">
                <a16:creationId xmlns:a16="http://schemas.microsoft.com/office/drawing/2014/main" id="{C317D5AA-4059-46BB-B307-A402FE4CFE73}"/>
              </a:ext>
            </a:extLst>
          </p:cNvPr>
          <p:cNvSpPr>
            <a:spLocks xmlns:a="http://schemas.openxmlformats.org/drawingml/2006/main" noGrp="1"/>
          </p:cNvSpPr>
          <p:nvPr/>
        </p:nvSpPr>
        <p:spPr>
          <a:xfrm xmlns:a="http://schemas.openxmlformats.org/drawingml/2006/main">
            <a:off x="3048000" y="5010150"/>
            <a:ext cx="7429500" cy="476250"/>
          </a:xfrm>
          <a:prstGeom xmlns:a="http://schemas.openxmlformats.org/drawingml/2006/main" prst="roundRect">
            <a:avLst>
              <a:gd name="adj" fmla="val 24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How and until when the person can withdraw consent for their part</a:t>
            </a:r>
          </a:p>
        </p:txBody>
      </p:sp>
      <p:sp>
        <p:nvSpPr>
          <p:cNvPr id="22" name="">
            <a:extLst xmlns:a="http://schemas.openxmlformats.org/drawingml/2006/main">
              <a:ext uri="{FF2B5EF4-FFF2-40B4-BE49-F238E27FC236}">
                <a16:creationId xmlns:a16="http://schemas.microsoft.com/office/drawing/2014/main" id="{BF799E64-9F8C-419B-9529-436B0C4BCA17}"/>
              </a:ext>
            </a:extLst>
          </p:cNvPr>
          <p:cNvSpPr>
            <a:spLocks xmlns:a="http://schemas.openxmlformats.org/drawingml/2006/main" noGrp="1"/>
          </p:cNvSpPr>
          <p:nvPr/>
        </p:nvSpPr>
        <p:spPr>
          <a:xfrm xmlns:a="http://schemas.openxmlformats.org/drawingml/2006/main">
            <a:off x="723900" y="5486400"/>
            <a:ext cx="98107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257589428"/>
      </p:ext>
    </p:extLst>
  </p:cSld>
</p:sld>
</file>

<file path=ppt/slides/slide16.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37D2481-C402-40BB-966C-09CEF78363D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6D0B54C1-55AD-405A-9917-61D6256C0F22}"/>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03A1F109-1A16-4187-9FBB-4937B1DCD5E7}"/>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16</a:t>
            </a:r>
          </a:p>
        </p:txBody>
      </p:sp>
      <p:sp>
        <p:nvSpPr>
          <p:cNvPr id="4" name="">
            <a:extLst xmlns:a="http://schemas.openxmlformats.org/drawingml/2006/main">
              <a:ext uri="{FF2B5EF4-FFF2-40B4-BE49-F238E27FC236}">
                <a16:creationId xmlns:a16="http://schemas.microsoft.com/office/drawing/2014/main" id="{6BE4137C-6FCC-45C6-8AB2-D5278D7D17E2}"/>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Seeking permission for your Assignment 1 subject</a:t>
            </a:r>
          </a:p>
        </p:txBody>
      </p:sp>
      <p:sp>
        <p:nvSpPr>
          <p:cNvPr id="5" name="">
            <a:extLst xmlns:a="http://schemas.openxmlformats.org/drawingml/2006/main">
              <a:ext uri="{FF2B5EF4-FFF2-40B4-BE49-F238E27FC236}">
                <a16:creationId xmlns:a16="http://schemas.microsoft.com/office/drawing/2014/main" id="{46C43A35-D4F9-4729-807E-F560C5BA7FB1}"/>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The exact conversation to have once you have confirmed who you are filming.</a:t>
            </a:r>
          </a:p>
        </p:txBody>
      </p:sp>
      <p:sp>
        <p:nvSpPr>
          <p:cNvPr id="6" name="">
            <a:extLst xmlns:a="http://schemas.openxmlformats.org/drawingml/2006/main">
              <a:ext uri="{FF2B5EF4-FFF2-40B4-BE49-F238E27FC236}">
                <a16:creationId xmlns:a16="http://schemas.microsoft.com/office/drawing/2014/main" id="{4F6F18CB-72BE-4CB1-87C1-EFBB6123186B}"/>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B5E5C87-E6FA-4FA5-873D-07A25F6A0708}"/>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abd0e86ddef4a8d"/>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7C07A136-97CF-4DBB-8EA1-C9B4F3061DE5}"/>
              </a:ext>
            </a:extLst>
          </p:cNvPr>
          <p:cNvSpPr>
            <a:spLocks xmlns:a="http://schemas.openxmlformats.org/drawingml/2006/main" noGrp="1"/>
          </p:cNvSpPr>
          <p:nvPr/>
        </p:nvSpPr>
        <p:spPr>
          <a:xfrm xmlns:a="http://schemas.openxmlformats.org/drawingml/2006/main">
            <a:off x="533400" y="2495550"/>
            <a:ext cx="6000750" cy="990600"/>
          </a:xfrm>
          <a:prstGeom xmlns:a="http://schemas.openxmlformats.org/drawingml/2006/main" prst="roundRect">
            <a:avLst>
              <a:gd name="adj" fmla="val 11538"/>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Explain the exercise, show them roughly what kind of shots you plan to take, and ask directly whether they are comfortable being filmed for coursework that may be shown to a marker or the class.</a:t>
            </a:r>
          </a:p>
        </p:txBody>
      </p:sp>
      <p:sp>
        <p:nvSpPr>
          <p:cNvPr id="10" name="">
            <a:extLst xmlns:a="http://schemas.openxmlformats.org/drawingml/2006/main">
              <a:ext uri="{FF2B5EF4-FFF2-40B4-BE49-F238E27FC236}">
                <a16:creationId xmlns:a16="http://schemas.microsoft.com/office/drawing/2014/main" id="{1C2B48E1-50FA-45C7-95FB-58032CF4DEE5}"/>
              </a:ext>
            </a:extLst>
          </p:cNvPr>
          <p:cNvSpPr>
            <a:spLocks xmlns:a="http://schemas.openxmlformats.org/drawingml/2006/main" noGrp="1"/>
          </p:cNvSpPr>
          <p:nvPr/>
        </p:nvSpPr>
        <p:spPr>
          <a:xfrm xmlns:a="http://schemas.openxmlformats.org/drawingml/2006/main">
            <a:off x="533400" y="36766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4963280D-98A1-4B55-8976-1CD1DF3D4E98}"/>
              </a:ext>
            </a:extLst>
          </p:cNvPr>
          <p:cNvSpPr>
            <a:spLocks xmlns:a="http://schemas.openxmlformats.org/drawingml/2006/main" noGrp="1"/>
          </p:cNvSpPr>
          <p:nvPr/>
        </p:nvSpPr>
        <p:spPr>
          <a:xfrm xmlns:a="http://schemas.openxmlformats.org/drawingml/2006/main">
            <a:off x="742950" y="388620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F8843B4-7E06-45D1-8391-BB32FA678436}"/>
              </a:ext>
            </a:extLst>
          </p:cNvPr>
          <p:cNvSpPr>
            <a:spLocks xmlns:a="http://schemas.openxmlformats.org/drawingml/2006/main" noGrp="1"/>
          </p:cNvSpPr>
          <p:nvPr/>
        </p:nvSpPr>
        <p:spPr>
          <a:xfrm xmlns:a="http://schemas.openxmlformats.org/drawingml/2006/main">
            <a:off x="742950" y="40767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Confirm before you shoot</a:t>
            </a:r>
          </a:p>
        </p:txBody>
      </p:sp>
      <p:sp>
        <p:nvSpPr>
          <p:cNvPr id="13" name="">
            <a:extLst xmlns:a="http://schemas.openxmlformats.org/drawingml/2006/main">
              <a:ext uri="{FF2B5EF4-FFF2-40B4-BE49-F238E27FC236}">
                <a16:creationId xmlns:a16="http://schemas.microsoft.com/office/drawing/2014/main" id="{7FA73443-3187-4FA4-891C-06CFD6F29E34}"/>
              </a:ext>
            </a:extLst>
          </p:cNvPr>
          <p:cNvSpPr>
            <a:spLocks xmlns:a="http://schemas.openxmlformats.org/drawingml/2006/main" noGrp="1"/>
          </p:cNvSpPr>
          <p:nvPr/>
        </p:nvSpPr>
        <p:spPr>
          <a:xfrm xmlns:a="http://schemas.openxmlformats.org/drawingml/2006/main">
            <a:off x="742950" y="44577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Get a clear yes on subject, use and audience before the camera comes out — not partway through.</a:t>
            </a:r>
          </a:p>
        </p:txBody>
      </p:sp>
      <p:sp>
        <p:nvSpPr>
          <p:cNvPr id="14" name="">
            <a:extLst xmlns:a="http://schemas.openxmlformats.org/drawingml/2006/main">
              <a:ext uri="{FF2B5EF4-FFF2-40B4-BE49-F238E27FC236}">
                <a16:creationId xmlns:a16="http://schemas.microsoft.com/office/drawing/2014/main" id="{6F1308B0-3B4B-406D-889A-A2E7F789BB64}"/>
              </a:ext>
            </a:extLst>
          </p:cNvPr>
          <p:cNvSpPr>
            <a:spLocks xmlns:a="http://schemas.openxmlformats.org/drawingml/2006/main" noGrp="1"/>
          </p:cNvSpPr>
          <p:nvPr/>
        </p:nvSpPr>
        <p:spPr>
          <a:xfrm xmlns:a="http://schemas.openxmlformats.org/drawingml/2006/main">
            <a:off x="533400" y="481965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4A476335-FBB4-4240-8A03-389F26B20EFE}"/>
              </a:ext>
            </a:extLst>
          </p:cNvPr>
          <p:cNvSpPr>
            <a:spLocks xmlns:a="http://schemas.openxmlformats.org/drawingml/2006/main" noGrp="1"/>
          </p:cNvSpPr>
          <p:nvPr/>
        </p:nvSpPr>
        <p:spPr>
          <a:xfrm xmlns:a="http://schemas.openxmlformats.org/drawingml/2006/main">
            <a:off x="742950" y="502920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211DEF62-59BC-47F8-A056-61D6EA9D43C2}"/>
              </a:ext>
            </a:extLst>
          </p:cNvPr>
          <p:cNvSpPr>
            <a:spLocks xmlns:a="http://schemas.openxmlformats.org/drawingml/2006/main" noGrp="1"/>
          </p:cNvSpPr>
          <p:nvPr/>
        </p:nvSpPr>
        <p:spPr>
          <a:xfrm xmlns:a="http://schemas.openxmlformats.org/drawingml/2006/main">
            <a:off x="742950" y="521970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Write it down</a:t>
            </a:r>
          </a:p>
        </p:txBody>
      </p:sp>
      <p:sp>
        <p:nvSpPr>
          <p:cNvPr id="17" name="">
            <a:extLst xmlns:a="http://schemas.openxmlformats.org/drawingml/2006/main">
              <a:ext uri="{FF2B5EF4-FFF2-40B4-BE49-F238E27FC236}">
                <a16:creationId xmlns:a16="http://schemas.microsoft.com/office/drawing/2014/main" id="{51BA42D9-6384-4582-8A9E-2BACEE44EFC9}"/>
              </a:ext>
            </a:extLst>
          </p:cNvPr>
          <p:cNvSpPr>
            <a:spLocks xmlns:a="http://schemas.openxmlformats.org/drawingml/2006/main" noGrp="1"/>
          </p:cNvSpPr>
          <p:nvPr/>
        </p:nvSpPr>
        <p:spPr>
          <a:xfrm xmlns:a="http://schemas.openxmlformats.org/drawingml/2006/main">
            <a:off x="742950" y="560070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Even an informal agreement needs a short written record for your media/consent record.</a:t>
            </a:r>
          </a:p>
        </p:txBody>
      </p:sp>
    </p:spTree>
    <p:extLst>
      <p:ext uri="{BB962C8B-B14F-4D97-AF65-F5344CB8AC3E}">
        <p14:creationId xmlns:p14="http://schemas.microsoft.com/office/powerpoint/2010/main" val="1374759366"/>
      </p:ext>
    </p:extLst>
  </p:cSld>
</p:sld>
</file>

<file path=ppt/slides/slide17.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0E1E87B5-DC9F-47E5-A0C7-56E6BDD1C206}"/>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8AEFD0F-A396-4BAB-ADE5-7E53372BA7EE}"/>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DAAA61E3-196A-4C6E-BC75-F59AB7F54870}"/>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17</a:t>
            </a:r>
          </a:p>
        </p:txBody>
      </p:sp>
      <p:sp>
        <p:nvSpPr>
          <p:cNvPr id="4" name="">
            <a:extLst xmlns:a="http://schemas.openxmlformats.org/drawingml/2006/main">
              <a:ext uri="{FF2B5EF4-FFF2-40B4-BE49-F238E27FC236}">
                <a16:creationId xmlns:a16="http://schemas.microsoft.com/office/drawing/2014/main" id="{7DF01981-1AFF-4C3E-8ECA-3FC2DB551E89}"/>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Observational method — patience over prompting</a:t>
            </a:r>
          </a:p>
        </p:txBody>
      </p:sp>
      <p:sp>
        <p:nvSpPr>
          <p:cNvPr id="5" name="">
            <a:extLst xmlns:a="http://schemas.openxmlformats.org/drawingml/2006/main">
              <a:ext uri="{FF2B5EF4-FFF2-40B4-BE49-F238E27FC236}">
                <a16:creationId xmlns:a16="http://schemas.microsoft.com/office/drawing/2014/main" id="{C3472604-7D3B-4956-B3EB-C6CBF19D0D3A}"/>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Observation asks you to wait for something true to happen, rather than asking someone to describe it.</a:t>
            </a:r>
          </a:p>
        </p:txBody>
      </p:sp>
      <p:sp>
        <p:nvSpPr>
          <p:cNvPr id="6" name="">
            <a:extLst xmlns:a="http://schemas.openxmlformats.org/drawingml/2006/main">
              <a:ext uri="{FF2B5EF4-FFF2-40B4-BE49-F238E27FC236}">
                <a16:creationId xmlns:a16="http://schemas.microsoft.com/office/drawing/2014/main" id="{ED3D9612-ECBB-4AC7-9094-48B33F3EBCDD}"/>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B5ABA09-180C-45A4-A716-B9D5824B1F1C}"/>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ede57d00c784ae0"/>
          <a:srcRect xmlns:a="http://schemas.openxmlformats.org/drawingml/2006/main" l="0" t="22270" r="0" b="2227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608FA072-092A-402A-A998-D860EE5C7C2C}"/>
              </a:ext>
            </a:extLst>
          </p:cNvPr>
          <p:cNvSpPr>
            <a:spLocks xmlns:a="http://schemas.openxmlformats.org/drawingml/2006/main" noGrp="1"/>
          </p:cNvSpPr>
          <p:nvPr/>
        </p:nvSpPr>
        <p:spPr>
          <a:xfrm xmlns:a="http://schemas.openxmlformats.org/drawingml/2006/main">
            <a:off x="533400" y="2495550"/>
            <a:ext cx="600075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You are not directing the moment. You arrive early, stay longer than feels necessary, and let ordinary time pass until something worth keeping happens in front of the lens.</a:t>
            </a:r>
          </a:p>
        </p:txBody>
      </p:sp>
      <p:sp>
        <p:nvSpPr>
          <p:cNvPr id="10" name="">
            <a:extLst xmlns:a="http://schemas.openxmlformats.org/drawingml/2006/main">
              <a:ext uri="{FF2B5EF4-FFF2-40B4-BE49-F238E27FC236}">
                <a16:creationId xmlns:a16="http://schemas.microsoft.com/office/drawing/2014/main" id="{BFE63E29-3621-4168-ADA5-F95EF0086867}"/>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3CC37394-CBCC-47DE-B48B-C2C211BD2899}"/>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5D18809-2D8F-470C-B5BC-FDD53A5325B1}"/>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Long takes</a:t>
            </a:r>
          </a:p>
        </p:txBody>
      </p:sp>
      <p:sp>
        <p:nvSpPr>
          <p:cNvPr id="13" name="">
            <a:extLst xmlns:a="http://schemas.openxmlformats.org/drawingml/2006/main">
              <a:ext uri="{FF2B5EF4-FFF2-40B4-BE49-F238E27FC236}">
                <a16:creationId xmlns:a16="http://schemas.microsoft.com/office/drawing/2014/main" id="{07B4CBF8-FA1E-400F-B183-4C641D0172DB}"/>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Keep rolling well past the point where you think the interesting part is over — the real moment is often what comes after.</a:t>
            </a:r>
          </a:p>
        </p:txBody>
      </p:sp>
      <p:sp>
        <p:nvSpPr>
          <p:cNvPr id="14" name="">
            <a:extLst xmlns:a="http://schemas.openxmlformats.org/drawingml/2006/main">
              <a:ext uri="{FF2B5EF4-FFF2-40B4-BE49-F238E27FC236}">
                <a16:creationId xmlns:a16="http://schemas.microsoft.com/office/drawing/2014/main" id="{0B6FD72B-EF5B-44CD-BA03-D5142DE0F9E6}"/>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09503507-22C7-470C-BF48-113978AF58BB}"/>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A8247D2-30C9-4AB5-B0C9-B70576CF1801}"/>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No staging</a:t>
            </a:r>
          </a:p>
        </p:txBody>
      </p:sp>
      <p:sp>
        <p:nvSpPr>
          <p:cNvPr id="17" name="">
            <a:extLst xmlns:a="http://schemas.openxmlformats.org/drawingml/2006/main">
              <a:ext uri="{FF2B5EF4-FFF2-40B4-BE49-F238E27FC236}">
                <a16:creationId xmlns:a16="http://schemas.microsoft.com/office/drawing/2014/main" id="{63DFBBFD-CA22-4584-B927-756772B4AEF1}"/>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Do not ask a subject to “do that again for the camera” — a repeated action is a re-enactment, not an observation.</a:t>
            </a:r>
          </a:p>
        </p:txBody>
      </p:sp>
    </p:spTree>
    <p:extLst>
      <p:ext uri="{BB962C8B-B14F-4D97-AF65-F5344CB8AC3E}">
        <p14:creationId xmlns:p14="http://schemas.microsoft.com/office/powerpoint/2010/main" val="233276555"/>
      </p:ext>
    </p:extLst>
  </p:cSld>
</p:sld>
</file>

<file path=ppt/slides/slide18.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174A5529-58B8-453F-81B0-8D3A7FDA5085}"/>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4B12C7B-4666-4709-A879-43802ABFBF4D}"/>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A3C57A02-1613-4585-B0C7-F9ED5B2C3B20}"/>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18</a:t>
            </a:r>
          </a:p>
        </p:txBody>
      </p:sp>
      <p:sp>
        <p:nvSpPr>
          <p:cNvPr id="4" name="">
            <a:extLst xmlns:a="http://schemas.openxmlformats.org/drawingml/2006/main">
              <a:ext uri="{FF2B5EF4-FFF2-40B4-BE49-F238E27FC236}">
                <a16:creationId xmlns:a16="http://schemas.microsoft.com/office/drawing/2014/main" id="{B81998BB-9B4B-4D48-87F2-F55664E5FF90}"/>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The observer effect</a:t>
            </a:r>
          </a:p>
        </p:txBody>
      </p:sp>
      <p:sp>
        <p:nvSpPr>
          <p:cNvPr id="5" name="">
            <a:extLst xmlns:a="http://schemas.openxmlformats.org/drawingml/2006/main">
              <a:ext uri="{FF2B5EF4-FFF2-40B4-BE49-F238E27FC236}">
                <a16:creationId xmlns:a16="http://schemas.microsoft.com/office/drawing/2014/main" id="{E5F50145-B1F9-4BBC-A84F-8AE18A6ACE5E}"/>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camera changes behaviour just by being present — pretending otherwise is its own kind of dishonesty.</a:t>
            </a:r>
          </a:p>
        </p:txBody>
      </p:sp>
      <p:sp>
        <p:nvSpPr>
          <p:cNvPr id="6" name="">
            <a:extLst xmlns:a="http://schemas.openxmlformats.org/drawingml/2006/main">
              <a:ext uri="{FF2B5EF4-FFF2-40B4-BE49-F238E27FC236}">
                <a16:creationId xmlns:a16="http://schemas.microsoft.com/office/drawing/2014/main" id="{AA46287D-12D4-4E36-9240-47A65C590157}"/>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A36704A-BF14-44F1-9835-63FA9B21575E}"/>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C15886DB-42C3-4591-9AAC-D64C574ACB2D}"/>
              </a:ext>
            </a:extLst>
          </p:cNvPr>
          <p:cNvSpPr>
            <a:spLocks xmlns:a="http://schemas.openxmlformats.org/drawingml/2006/main" noGrp="1"/>
          </p:cNvSpPr>
          <p:nvPr/>
        </p:nvSpPr>
        <p:spPr>
          <a:xfrm xmlns:a="http://schemas.openxmlformats.org/drawingml/2006/main">
            <a:off x="533400" y="2495550"/>
            <a:ext cx="1028700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People act differently when they know they are being filmed. The observational discipline is not to eliminate that effect — you can't — but to give it time to fade, and to be honest about what a camera's presence may have changed.</a:t>
            </a:r>
          </a:p>
        </p:txBody>
      </p:sp>
      <p:sp>
        <p:nvSpPr>
          <p:cNvPr id="9" name="">
            <a:extLst xmlns:a="http://schemas.openxmlformats.org/drawingml/2006/main">
              <a:ext uri="{FF2B5EF4-FFF2-40B4-BE49-F238E27FC236}">
                <a16:creationId xmlns:a16="http://schemas.microsoft.com/office/drawing/2014/main" id="{260D4261-1170-439A-9539-85AAF6652E2A}"/>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0" name="">
            <a:extLst xmlns:a="http://schemas.openxmlformats.org/drawingml/2006/main">
              <a:ext uri="{FF2B5EF4-FFF2-40B4-BE49-F238E27FC236}">
                <a16:creationId xmlns:a16="http://schemas.microsoft.com/office/drawing/2014/main" id="{E45090C2-363F-4CF3-B1F6-BEBCBF998759}"/>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ABE0C255-E48E-44A1-8E36-E279E66DB652}"/>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Let it settle</a:t>
            </a:r>
          </a:p>
        </p:txBody>
      </p:sp>
      <p:sp>
        <p:nvSpPr>
          <p:cNvPr id="12" name="">
            <a:extLst xmlns:a="http://schemas.openxmlformats.org/drawingml/2006/main">
              <a:ext uri="{FF2B5EF4-FFF2-40B4-BE49-F238E27FC236}">
                <a16:creationId xmlns:a16="http://schemas.microsoft.com/office/drawing/2014/main" id="{57A21D87-A3FE-437E-A235-78F91D507765}"/>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The first minutes of any observational shoot usually show a subject performing for the lens; keep rolling until that eases.</a:t>
            </a:r>
          </a:p>
        </p:txBody>
      </p:sp>
      <p:sp>
        <p:nvSpPr>
          <p:cNvPr id="13" name="">
            <a:extLst xmlns:a="http://schemas.openxmlformats.org/drawingml/2006/main">
              <a:ext uri="{FF2B5EF4-FFF2-40B4-BE49-F238E27FC236}">
                <a16:creationId xmlns:a16="http://schemas.microsoft.com/office/drawing/2014/main" id="{E7635819-1B49-4873-9171-5351282A6B05}"/>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4" name="">
            <a:extLst xmlns:a="http://schemas.openxmlformats.org/drawingml/2006/main">
              <a:ext uri="{FF2B5EF4-FFF2-40B4-BE49-F238E27FC236}">
                <a16:creationId xmlns:a16="http://schemas.microsoft.com/office/drawing/2014/main" id="{D73DC8AB-EB32-4AF3-9FA2-B0643E50BE47}"/>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6D79818-7D8D-4381-875C-DE177CBCCE42}"/>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Name it if it doesn't</a:t>
            </a:r>
          </a:p>
        </p:txBody>
      </p:sp>
      <p:sp>
        <p:nvSpPr>
          <p:cNvPr id="16" name="">
            <a:extLst xmlns:a="http://schemas.openxmlformats.org/drawingml/2006/main">
              <a:ext uri="{FF2B5EF4-FFF2-40B4-BE49-F238E27FC236}">
                <a16:creationId xmlns:a16="http://schemas.microsoft.com/office/drawing/2014/main" id="{4E3E4163-25AF-4632-81E4-97B67698E992}"/>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If a subject visibly never stops performing, that is worth noting honestly rather than presenting the footage as unaffected fact.</a:t>
            </a:r>
          </a:p>
        </p:txBody>
      </p:sp>
    </p:spTree>
    <p:extLst>
      <p:ext uri="{BB962C8B-B14F-4D97-AF65-F5344CB8AC3E}">
        <p14:creationId xmlns:p14="http://schemas.microsoft.com/office/powerpoint/2010/main" val="1628565881"/>
      </p:ext>
    </p:extLst>
  </p:cSld>
</p:sld>
</file>

<file path=ppt/slides/slide19.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A29593D-A59C-4737-90B2-71B3D3A5E256}"/>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B6D52B9-6499-454B-AC75-B2B09B5F27CC}"/>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2B918A50-8125-4221-90B3-688E5FBE16FC}"/>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19</a:t>
            </a:r>
          </a:p>
        </p:txBody>
      </p:sp>
      <p:sp>
        <p:nvSpPr>
          <p:cNvPr id="4" name="">
            <a:extLst xmlns:a="http://schemas.openxmlformats.org/drawingml/2006/main">
              <a:ext uri="{FF2B5EF4-FFF2-40B4-BE49-F238E27FC236}">
                <a16:creationId xmlns:a16="http://schemas.microsoft.com/office/drawing/2014/main" id="{397B2F5C-76BB-413A-888F-7B79BE82C4CD}"/>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When observation says more than an interview can</a:t>
            </a:r>
          </a:p>
        </p:txBody>
      </p:sp>
      <p:sp>
        <p:nvSpPr>
          <p:cNvPr id="5" name="">
            <a:extLst xmlns:a="http://schemas.openxmlformats.org/drawingml/2006/main">
              <a:ext uri="{FF2B5EF4-FFF2-40B4-BE49-F238E27FC236}">
                <a16:creationId xmlns:a16="http://schemas.microsoft.com/office/drawing/2014/main" id="{2FF3DDA7-A27C-4CDC-8DD7-DE1EF492383F}"/>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Some truths a subject cannot, or will not, put into words.</a:t>
            </a:r>
          </a:p>
        </p:txBody>
      </p:sp>
      <p:sp>
        <p:nvSpPr>
          <p:cNvPr id="6" name="">
            <a:extLst xmlns:a="http://schemas.openxmlformats.org/drawingml/2006/main">
              <a:ext uri="{FF2B5EF4-FFF2-40B4-BE49-F238E27FC236}">
                <a16:creationId xmlns:a16="http://schemas.microsoft.com/office/drawing/2014/main" id="{DA7D1B97-7BBF-4EDE-BAA5-3FAF3EADE89C}"/>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963E35F1-421E-4554-A4DC-71603A13DB67}"/>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82B11E76-2C61-4A01-9FDB-4C3162BDA27F}"/>
              </a:ext>
            </a:extLst>
          </p:cNvPr>
          <p:cNvSpPr>
            <a:spLocks xmlns:a="http://schemas.openxmlformats.org/drawingml/2006/main" noGrp="1"/>
          </p:cNvSpPr>
          <p:nvPr/>
        </p:nvSpPr>
        <p:spPr>
          <a:xfrm xmlns:a="http://schemas.openxmlformats.org/drawingml/2006/main">
            <a:off x="533400" y="2476500"/>
            <a:ext cx="5286375" cy="2238375"/>
          </a:xfrm>
          <a:prstGeom xmlns:a="http://schemas.openxmlformats.org/drawingml/2006/main" prst="roundRect">
            <a:avLst>
              <a:gd name="adj" fmla="val 5106"/>
            </a:avLst>
          </a:prstGeom>
          <a:solidFill xmlns:a="http://schemas.openxmlformats.org/drawingml/2006/main">
            <a:srgbClr val="FFFFFF"/>
          </a:solidFill>
          <a:ln xmlns:a="http://schemas.openxmlformats.org/drawingml/2006/main" w="9525">
            <a:solidFill>
              <a:srgbClr val="D9D0C2"/>
            </a:solidFill>
            <a:prstDash val="solid"/>
          </a:ln>
        </p:spPr>
      </p:sp>
      <p:sp>
        <p:nvSpPr>
          <p:cNvPr id="9" name="">
            <a:extLst xmlns:a="http://schemas.openxmlformats.org/drawingml/2006/main">
              <a:ext uri="{FF2B5EF4-FFF2-40B4-BE49-F238E27FC236}">
                <a16:creationId xmlns:a16="http://schemas.microsoft.com/office/drawing/2014/main" id="{47C2A56F-0BC5-4322-8714-A88A2AE1869C}"/>
              </a:ext>
            </a:extLst>
          </p:cNvPr>
          <p:cNvSpPr>
            <a:spLocks xmlns:a="http://schemas.openxmlformats.org/drawingml/2006/main" noGrp="1"/>
          </p:cNvSpPr>
          <p:nvPr/>
        </p:nvSpPr>
        <p:spPr>
          <a:xfrm xmlns:a="http://schemas.openxmlformats.org/drawingml/2006/main">
            <a:off x="742950" y="2686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58D6BFE-734E-47BE-A9D2-A8FEB6D395B0}"/>
              </a:ext>
            </a:extLst>
          </p:cNvPr>
          <p:cNvSpPr>
            <a:spLocks xmlns:a="http://schemas.openxmlformats.org/drawingml/2006/main" noGrp="1"/>
          </p:cNvSpPr>
          <p:nvPr/>
        </p:nvSpPr>
        <p:spPr>
          <a:xfrm xmlns:a="http://schemas.openxmlformats.org/drawingml/2006/main">
            <a:off x="742950" y="2876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 subject may not know</a:t>
            </a:r>
          </a:p>
        </p:txBody>
      </p:sp>
      <p:sp>
        <p:nvSpPr>
          <p:cNvPr id="11" name="">
            <a:extLst xmlns:a="http://schemas.openxmlformats.org/drawingml/2006/main">
              <a:ext uri="{FF2B5EF4-FFF2-40B4-BE49-F238E27FC236}">
                <a16:creationId xmlns:a16="http://schemas.microsoft.com/office/drawing/2014/main" id="{966A010F-A0CC-403A-A2B7-43FC69C6A7F1}"/>
              </a:ext>
            </a:extLst>
          </p:cNvPr>
          <p:cNvSpPr>
            <a:spLocks xmlns:a="http://schemas.openxmlformats.org/drawingml/2006/main" noGrp="1"/>
          </p:cNvSpPr>
          <p:nvPr/>
        </p:nvSpPr>
        <p:spPr>
          <a:xfrm xmlns:a="http://schemas.openxmlformats.org/drawingml/2006/main">
            <a:off x="742950" y="3257550"/>
            <a:ext cx="4867275" cy="1266825"/>
          </a:xfrm>
          <a:prstGeom xmlns:a="http://schemas.openxmlformats.org/drawingml/2006/main" prst="roundRect">
            <a:avLst>
              <a:gd name="adj" fmla="val 902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People are often poor narrators of their own habits, tics and relationships — behaviour shows what self-report misses.</a:t>
            </a:r>
          </a:p>
        </p:txBody>
      </p:sp>
      <p:sp>
        <p:nvSpPr>
          <p:cNvPr id="12" name="">
            <a:extLst xmlns:a="http://schemas.openxmlformats.org/drawingml/2006/main">
              <a:ext uri="{FF2B5EF4-FFF2-40B4-BE49-F238E27FC236}">
                <a16:creationId xmlns:a16="http://schemas.microsoft.com/office/drawing/2014/main" id="{6CDDA0AA-92E2-4BD5-A844-81D495A2D8A2}"/>
              </a:ext>
            </a:extLst>
          </p:cNvPr>
          <p:cNvSpPr>
            <a:spLocks xmlns:a="http://schemas.openxmlformats.org/drawingml/2006/main" noGrp="1"/>
          </p:cNvSpPr>
          <p:nvPr/>
        </p:nvSpPr>
        <p:spPr>
          <a:xfrm xmlns:a="http://schemas.openxmlformats.org/drawingml/2006/main">
            <a:off x="6372225" y="2476500"/>
            <a:ext cx="5286375" cy="2238375"/>
          </a:xfrm>
          <a:prstGeom xmlns:a="http://schemas.openxmlformats.org/drawingml/2006/main" prst="roundRect">
            <a:avLst>
              <a:gd name="adj" fmla="val 5106"/>
            </a:avLst>
          </a:prstGeom>
          <a:solidFill xmlns:a="http://schemas.openxmlformats.org/drawingml/2006/main">
            <a:srgbClr val="FFFFFF"/>
          </a:solidFill>
          <a:ln xmlns:a="http://schemas.openxmlformats.org/drawingml/2006/main" w="9525">
            <a:solidFill>
              <a:srgbClr val="D9D0C2"/>
            </a:solidFill>
            <a:prstDash val="solid"/>
          </a:ln>
        </p:spPr>
      </p:sp>
      <p:sp>
        <p:nvSpPr>
          <p:cNvPr id="13" name="">
            <a:extLst xmlns:a="http://schemas.openxmlformats.org/drawingml/2006/main">
              <a:ext uri="{FF2B5EF4-FFF2-40B4-BE49-F238E27FC236}">
                <a16:creationId xmlns:a16="http://schemas.microsoft.com/office/drawing/2014/main" id="{646EEA93-9AFD-42BB-BDA7-9236ED325AF8}"/>
              </a:ext>
            </a:extLst>
          </p:cNvPr>
          <p:cNvSpPr>
            <a:spLocks xmlns:a="http://schemas.openxmlformats.org/drawingml/2006/main" noGrp="1"/>
          </p:cNvSpPr>
          <p:nvPr/>
        </p:nvSpPr>
        <p:spPr>
          <a:xfrm xmlns:a="http://schemas.openxmlformats.org/drawingml/2006/main">
            <a:off x="6581775" y="2686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C8147CE-47DF-4C19-94BB-D3F0667B5A90}"/>
              </a:ext>
            </a:extLst>
          </p:cNvPr>
          <p:cNvSpPr>
            <a:spLocks xmlns:a="http://schemas.openxmlformats.org/drawingml/2006/main" noGrp="1"/>
          </p:cNvSpPr>
          <p:nvPr/>
        </p:nvSpPr>
        <p:spPr>
          <a:xfrm xmlns:a="http://schemas.openxmlformats.org/drawingml/2006/main">
            <a:off x="6581775" y="2876550"/>
            <a:ext cx="4867275"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A subject may not say</a:t>
            </a:r>
          </a:p>
        </p:txBody>
      </p:sp>
      <p:sp>
        <p:nvSpPr>
          <p:cNvPr id="15" name="">
            <a:extLst xmlns:a="http://schemas.openxmlformats.org/drawingml/2006/main">
              <a:ext uri="{FF2B5EF4-FFF2-40B4-BE49-F238E27FC236}">
                <a16:creationId xmlns:a16="http://schemas.microsoft.com/office/drawing/2014/main" id="{C3023525-E776-4370-B8AB-322E6F71830C}"/>
              </a:ext>
            </a:extLst>
          </p:cNvPr>
          <p:cNvSpPr>
            <a:spLocks xmlns:a="http://schemas.openxmlformats.org/drawingml/2006/main" noGrp="1"/>
          </p:cNvSpPr>
          <p:nvPr/>
        </p:nvSpPr>
        <p:spPr>
          <a:xfrm xmlns:a="http://schemas.openxmlformats.org/drawingml/2006/main">
            <a:off x="6581775" y="3257550"/>
            <a:ext cx="4867275" cy="1266825"/>
          </a:xfrm>
          <a:prstGeom xmlns:a="http://schemas.openxmlformats.org/drawingml/2006/main" prst="roundRect">
            <a:avLst>
              <a:gd name="adj" fmla="val 9023"/>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Some things are too private, too embarrassing, or too politically risky to state on camera, but visible in how someone acts anyway.</a:t>
            </a:r>
          </a:p>
        </p:txBody>
      </p:sp>
      <p:sp>
        <p:nvSpPr>
          <p:cNvPr id="16" name="">
            <a:extLst xmlns:a="http://schemas.openxmlformats.org/drawingml/2006/main">
              <a:ext uri="{FF2B5EF4-FFF2-40B4-BE49-F238E27FC236}">
                <a16:creationId xmlns:a16="http://schemas.microsoft.com/office/drawing/2014/main" id="{9DE774A2-D27B-40E5-856A-435B02EB3252}"/>
              </a:ext>
            </a:extLst>
          </p:cNvPr>
          <p:cNvSpPr>
            <a:spLocks xmlns:a="http://schemas.openxmlformats.org/drawingml/2006/main" noGrp="1"/>
          </p:cNvSpPr>
          <p:nvPr/>
        </p:nvSpPr>
        <p:spPr>
          <a:xfrm xmlns:a="http://schemas.openxmlformats.org/drawingml/2006/main">
            <a:off x="533400" y="5029200"/>
            <a:ext cx="10287000" cy="438150"/>
          </a:xfrm>
          <a:prstGeom xmlns:a="http://schemas.openxmlformats.org/drawingml/2006/main" prst="roundRect">
            <a:avLst>
              <a:gd name="adj" fmla="val 26087"/>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This is not a reason to avoid asking — it's a reason to know which questions only watching, not asking, can answer.</a:t>
            </a:r>
          </a:p>
        </p:txBody>
      </p:sp>
    </p:spTree>
    <p:extLst>
      <p:ext uri="{BB962C8B-B14F-4D97-AF65-F5344CB8AC3E}">
        <p14:creationId xmlns:p14="http://schemas.microsoft.com/office/powerpoint/2010/main" val="1501583210"/>
      </p:ext>
    </p:extLst>
  </p:cSld>
</p:sld>
</file>

<file path=ppt/slides/slide20.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48152D9-6E48-437C-813F-7984C594723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D2D854E-7E57-4F7A-9450-0777DBE72B6C}"/>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C1D07942-493E-43FC-AEA3-569B8FC06CE3}"/>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20</a:t>
            </a:r>
          </a:p>
        </p:txBody>
      </p:sp>
      <p:sp>
        <p:nvSpPr>
          <p:cNvPr id="4" name="">
            <a:extLst xmlns:a="http://schemas.openxmlformats.org/drawingml/2006/main">
              <a:ext uri="{FF2B5EF4-FFF2-40B4-BE49-F238E27FC236}">
                <a16:creationId xmlns:a16="http://schemas.microsoft.com/office/drawing/2014/main" id="{8241D027-0FD5-42FC-9DC4-1929F228C0D9}"/>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Reading cutaways in reference footage</a:t>
            </a:r>
          </a:p>
        </p:txBody>
      </p:sp>
      <p:sp>
        <p:nvSpPr>
          <p:cNvPr id="5" name="">
            <a:extLst xmlns:a="http://schemas.openxmlformats.org/drawingml/2006/main">
              <a:ext uri="{FF2B5EF4-FFF2-40B4-BE49-F238E27FC236}">
                <a16:creationId xmlns:a16="http://schemas.microsoft.com/office/drawing/2014/main" id="{82EF7535-1424-450A-8C36-B6E97FAA3E9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A repeatable method for this session's reference-viewing task.</a:t>
            </a:r>
          </a:p>
        </p:txBody>
      </p:sp>
      <p:sp>
        <p:nvSpPr>
          <p:cNvPr id="6" name="">
            <a:extLst xmlns:a="http://schemas.openxmlformats.org/drawingml/2006/main">
              <a:ext uri="{FF2B5EF4-FFF2-40B4-BE49-F238E27FC236}">
                <a16:creationId xmlns:a16="http://schemas.microsoft.com/office/drawing/2014/main" id="{AA3516F7-46EB-4A0D-A553-55A982007CCB}"/>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FCF181E-F6DE-4AB6-BCE2-83979857276D}"/>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00189365-B27A-44B3-B63C-59E4EAF127B6}"/>
              </a:ext>
            </a:extLst>
          </p:cNvPr>
          <p:cNvSpPr>
            <a:spLocks xmlns:a="http://schemas.openxmlformats.org/drawingml/2006/main" noGrp="1"/>
          </p:cNvSpPr>
          <p:nvPr/>
        </p:nvSpPr>
        <p:spPr>
          <a:xfrm xmlns:a="http://schemas.openxmlformats.org/drawingml/2006/main">
            <a:off x="723900" y="25527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C35921C5-FDF8-4BEB-BEE6-1F10185DE962}"/>
              </a:ext>
            </a:extLst>
          </p:cNvPr>
          <p:cNvSpPr>
            <a:spLocks xmlns:a="http://schemas.openxmlformats.org/drawingml/2006/main" noGrp="1"/>
          </p:cNvSpPr>
          <p:nvPr/>
        </p:nvSpPr>
        <p:spPr>
          <a:xfrm xmlns:a="http://schemas.openxmlformats.org/drawingml/2006/main">
            <a:off x="723900" y="25812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1</a:t>
            </a:r>
          </a:p>
        </p:txBody>
      </p:sp>
      <p:sp>
        <p:nvSpPr>
          <p:cNvPr id="10" name="">
            <a:extLst xmlns:a="http://schemas.openxmlformats.org/drawingml/2006/main">
              <a:ext uri="{FF2B5EF4-FFF2-40B4-BE49-F238E27FC236}">
                <a16:creationId xmlns:a16="http://schemas.microsoft.com/office/drawing/2014/main" id="{CA781C99-BACE-440E-9420-B682445EE6E0}"/>
              </a:ext>
            </a:extLst>
          </p:cNvPr>
          <p:cNvSpPr>
            <a:spLocks xmlns:a="http://schemas.openxmlformats.org/drawingml/2006/main" noGrp="1"/>
          </p:cNvSpPr>
          <p:nvPr/>
        </p:nvSpPr>
        <p:spPr>
          <a:xfrm xmlns:a="http://schemas.openxmlformats.org/drawingml/2006/main">
            <a:off x="1162050" y="25622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Note every question you can hear the interviewer ask, and every one you can only infer from the answer.</a:t>
            </a:r>
          </a:p>
        </p:txBody>
      </p:sp>
      <p:sp>
        <p:nvSpPr>
          <p:cNvPr id="11" name="">
            <a:extLst xmlns:a="http://schemas.openxmlformats.org/drawingml/2006/main">
              <a:ext uri="{FF2B5EF4-FFF2-40B4-BE49-F238E27FC236}">
                <a16:creationId xmlns:a16="http://schemas.microsoft.com/office/drawing/2014/main" id="{CC94A85B-48C3-4EE2-AE23-56C3E2AD5F2C}"/>
              </a:ext>
            </a:extLst>
          </p:cNvPr>
          <p:cNvSpPr>
            <a:spLocks xmlns:a="http://schemas.openxmlformats.org/drawingml/2006/main" noGrp="1"/>
          </p:cNvSpPr>
          <p:nvPr/>
        </p:nvSpPr>
        <p:spPr>
          <a:xfrm xmlns:a="http://schemas.openxmlformats.org/drawingml/2006/main">
            <a:off x="723900" y="31813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FDF2477-1CBC-4EF7-8304-AA343A3D3409}"/>
              </a:ext>
            </a:extLst>
          </p:cNvPr>
          <p:cNvSpPr>
            <a:spLocks xmlns:a="http://schemas.openxmlformats.org/drawingml/2006/main" noGrp="1"/>
          </p:cNvSpPr>
          <p:nvPr/>
        </p:nvSpPr>
        <p:spPr>
          <a:xfrm xmlns:a="http://schemas.openxmlformats.org/drawingml/2006/main">
            <a:off x="723900" y="32099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2</a:t>
            </a:r>
          </a:p>
        </p:txBody>
      </p:sp>
      <p:sp>
        <p:nvSpPr>
          <p:cNvPr id="13" name="">
            <a:extLst xmlns:a="http://schemas.openxmlformats.org/drawingml/2006/main">
              <a:ext uri="{FF2B5EF4-FFF2-40B4-BE49-F238E27FC236}">
                <a16:creationId xmlns:a16="http://schemas.microsoft.com/office/drawing/2014/main" id="{3D1D5FE3-1F2E-4AE8-9435-274AD01B55B8}"/>
              </a:ext>
            </a:extLst>
          </p:cNvPr>
          <p:cNvSpPr>
            <a:spLocks xmlns:a="http://schemas.openxmlformats.org/drawingml/2006/main" noGrp="1"/>
          </p:cNvSpPr>
          <p:nvPr/>
        </p:nvSpPr>
        <p:spPr>
          <a:xfrm xmlns:a="http://schemas.openxmlformats.org/drawingml/2006/main">
            <a:off x="1162050" y="31908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List each cutaway and what it shows while the subject speaks.</a:t>
            </a:r>
          </a:p>
        </p:txBody>
      </p:sp>
      <p:sp>
        <p:nvSpPr>
          <p:cNvPr id="14" name="">
            <a:extLst xmlns:a="http://schemas.openxmlformats.org/drawingml/2006/main">
              <a:ext uri="{FF2B5EF4-FFF2-40B4-BE49-F238E27FC236}">
                <a16:creationId xmlns:a16="http://schemas.microsoft.com/office/drawing/2014/main" id="{06FE919E-C9D2-47D3-92A0-D7DBC8F63A1B}"/>
              </a:ext>
            </a:extLst>
          </p:cNvPr>
          <p:cNvSpPr>
            <a:spLocks xmlns:a="http://schemas.openxmlformats.org/drawingml/2006/main" noGrp="1"/>
          </p:cNvSpPr>
          <p:nvPr/>
        </p:nvSpPr>
        <p:spPr>
          <a:xfrm xmlns:a="http://schemas.openxmlformats.org/drawingml/2006/main">
            <a:off x="723900" y="381000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B92BE76-DF78-4E94-B6A6-66C10C2D907F}"/>
              </a:ext>
            </a:extLst>
          </p:cNvPr>
          <p:cNvSpPr>
            <a:spLocks xmlns:a="http://schemas.openxmlformats.org/drawingml/2006/main" noGrp="1"/>
          </p:cNvSpPr>
          <p:nvPr/>
        </p:nvSpPr>
        <p:spPr>
          <a:xfrm xmlns:a="http://schemas.openxmlformats.org/drawingml/2006/main">
            <a:off x="723900" y="383857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3</a:t>
            </a:r>
          </a:p>
        </p:txBody>
      </p:sp>
      <p:sp>
        <p:nvSpPr>
          <p:cNvPr id="16" name="">
            <a:extLst xmlns:a="http://schemas.openxmlformats.org/drawingml/2006/main">
              <a:ext uri="{FF2B5EF4-FFF2-40B4-BE49-F238E27FC236}">
                <a16:creationId xmlns:a16="http://schemas.microsoft.com/office/drawing/2014/main" id="{57EC49F6-2EE9-43A5-B8D0-2A71B9A6A18D}"/>
              </a:ext>
            </a:extLst>
          </p:cNvPr>
          <p:cNvSpPr>
            <a:spLocks xmlns:a="http://schemas.openxmlformats.org/drawingml/2006/main" noGrp="1"/>
          </p:cNvSpPr>
          <p:nvPr/>
        </p:nvSpPr>
        <p:spPr>
          <a:xfrm xmlns:a="http://schemas.openxmlformats.org/drawingml/2006/main">
            <a:off x="1162050" y="381952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For each cutaway, decide: does it support the claim being made, or only bridge a cut?</a:t>
            </a:r>
          </a:p>
        </p:txBody>
      </p:sp>
      <p:sp>
        <p:nvSpPr>
          <p:cNvPr id="17" name="">
            <a:extLst xmlns:a="http://schemas.openxmlformats.org/drawingml/2006/main">
              <a:ext uri="{FF2B5EF4-FFF2-40B4-BE49-F238E27FC236}">
                <a16:creationId xmlns:a16="http://schemas.microsoft.com/office/drawing/2014/main" id="{71BA281B-1D46-4DF6-ADE3-A092AE82FB26}"/>
              </a:ext>
            </a:extLst>
          </p:cNvPr>
          <p:cNvSpPr>
            <a:spLocks xmlns:a="http://schemas.openxmlformats.org/drawingml/2006/main" noGrp="1"/>
          </p:cNvSpPr>
          <p:nvPr/>
        </p:nvSpPr>
        <p:spPr>
          <a:xfrm xmlns:a="http://schemas.openxmlformats.org/drawingml/2006/main">
            <a:off x="723900" y="4438650"/>
            <a:ext cx="304800" cy="304800"/>
          </a:xfrm>
          <a:prstGeom xmlns:a="http://schemas.openxmlformats.org/drawingml/2006/main" prst="roundRect">
            <a:avLst>
              <a:gd name="adj" fmla="val 37500"/>
            </a:avLst>
          </a:prstGeom>
          <a:solidFill xmlns:a="http://schemas.openxmlformats.org/drawingml/2006/main">
            <a:srgbClr val="C7831A"/>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A2ED85C2-2701-4C14-AEB1-23CC4B2F902A}"/>
              </a:ext>
            </a:extLst>
          </p:cNvPr>
          <p:cNvSpPr>
            <a:spLocks xmlns:a="http://schemas.openxmlformats.org/drawingml/2006/main" noGrp="1"/>
          </p:cNvSpPr>
          <p:nvPr/>
        </p:nvSpPr>
        <p:spPr>
          <a:xfrm xmlns:a="http://schemas.openxmlformats.org/drawingml/2006/main">
            <a:off x="723900" y="4467225"/>
            <a:ext cx="304800" cy="2286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38389"/>
          </a:bodyPr>
          <a:lstStyle xmlns:a="http://schemas.openxmlformats.org/drawingml/2006/main"/>
          <a:p xmlns:a="http://schemas.openxmlformats.org/drawingml/2006/main">
            <a:pPr algn="ctr">
              <a:defRPr sz="1200" b="1">
                <a:solidFill>
                  <a:srgbClr val="FFFFFF"/>
                </a:solidFill>
                <a:latin typeface="Aptos"/>
                <a:ea typeface="Aptos"/>
                <a:cs typeface="Aptos"/>
              </a:defRPr>
            </a:pPr>
            <a:r>
              <a:rPr sz="1200" b="1">
                <a:solidFill>
                  <a:srgbClr val="FFFFFF"/>
                </a:solidFill>
                <a:latin typeface="Aptos"/>
                <a:ea typeface="Aptos"/>
                <a:cs typeface="Aptos"/>
              </a:rPr>
              <a:t>4</a:t>
            </a:r>
          </a:p>
        </p:txBody>
      </p:sp>
      <p:sp>
        <p:nvSpPr>
          <p:cNvPr id="19" name="">
            <a:extLst xmlns:a="http://schemas.openxmlformats.org/drawingml/2006/main">
              <a:ext uri="{FF2B5EF4-FFF2-40B4-BE49-F238E27FC236}">
                <a16:creationId xmlns:a16="http://schemas.microsoft.com/office/drawing/2014/main" id="{0B127848-5A21-4951-A4C4-4F11265EACBE}"/>
              </a:ext>
            </a:extLst>
          </p:cNvPr>
          <p:cNvSpPr>
            <a:spLocks xmlns:a="http://schemas.openxmlformats.org/drawingml/2006/main" noGrp="1"/>
          </p:cNvSpPr>
          <p:nvPr/>
        </p:nvSpPr>
        <p:spPr>
          <a:xfrm xmlns:a="http://schemas.openxmlformats.org/drawingml/2006/main">
            <a:off x="1162050" y="4448175"/>
            <a:ext cx="9563100" cy="285750"/>
          </a:xfrm>
          <a:prstGeom xmlns:a="http://schemas.openxmlformats.org/drawingml/2006/main" prst="roundRect">
            <a:avLst>
              <a:gd name="adj" fmla="val 40000"/>
            </a:avLst>
          </a:prstGeom>
          <a:noFill xmlns:a="http://schemas.openxmlformats.org/drawingml/2006/main"/>
          <a:ln xmlns:a="http://schemas.openxmlformats.org/drawingml/2006/main" w="0">
            <a:noFill/>
            <a:prstDash val="solid"/>
          </a:ln>
        </p:spPr>
        <p:txBody>
          <a:bodyPr xmlns:a="http://schemas.openxmlformats.org/drawingml/2006/main">
            <a:normAutofit fontScale="61901"/>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Judge whether any cutaway changes how much you trust the speaker, and why.</a:t>
            </a:r>
          </a:p>
        </p:txBody>
      </p:sp>
      <p:sp>
        <p:nvSpPr>
          <p:cNvPr id="20" name="">
            <a:extLst xmlns:a="http://schemas.openxmlformats.org/drawingml/2006/main">
              <a:ext uri="{FF2B5EF4-FFF2-40B4-BE49-F238E27FC236}">
                <a16:creationId xmlns:a16="http://schemas.microsoft.com/office/drawing/2014/main" id="{14A87EDA-410C-497A-B6FE-C376A906A5EF}"/>
              </a:ext>
            </a:extLst>
          </p:cNvPr>
          <p:cNvSpPr>
            <a:spLocks xmlns:a="http://schemas.openxmlformats.org/drawingml/2006/main" noGrp="1"/>
          </p:cNvSpPr>
          <p:nvPr/>
        </p:nvSpPr>
        <p:spPr>
          <a:xfrm xmlns:a="http://schemas.openxmlformats.org/drawingml/2006/main">
            <a:off x="723900" y="5334000"/>
            <a:ext cx="10001250" cy="381000"/>
          </a:xfrm>
          <a:prstGeom xmlns:a="http://schemas.openxmlformats.org/drawingml/2006/main" prst="roundRect">
            <a:avLst>
              <a:gd name="adj" fmla="val 3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44515C"/>
                </a:solidFill>
                <a:latin typeface="Aptos"/>
                <a:ea typeface="Aptos"/>
                <a:cs typeface="Aptos"/>
              </a:defRPr>
            </a:pPr>
            <a:r>
              <a:rPr sz="1425" b="0">
                <a:solidFill>
                  <a:srgbClr val="44515C"/>
                </a:solidFill>
                <a:latin typeface="Aptos"/>
                <a:ea typeface="Aptos"/>
                <a:cs typeface="Aptos"/>
              </a:rPr>
              <a:t>Apply this to the interview-led short work you watch for this week's reference-viewing task.</a:t>
            </a:r>
          </a:p>
        </p:txBody>
      </p:sp>
    </p:spTree>
    <p:extLst>
      <p:ext uri="{BB962C8B-B14F-4D97-AF65-F5344CB8AC3E}">
        <p14:creationId xmlns:p14="http://schemas.microsoft.com/office/powerpoint/2010/main" val="1095493107"/>
      </p:ext>
    </p:extLst>
  </p:cSld>
</p:sld>
</file>

<file path=ppt/slides/slide21.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DA5CC6A-6D65-4382-BFF0-541782B5745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AC1C350-E0A4-4ED3-B48B-5797DB3B2574}"/>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5C5ABE2F-E850-4FB1-A720-1F0834EE132E}"/>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21</a:t>
            </a:r>
          </a:p>
        </p:txBody>
      </p:sp>
      <p:sp>
        <p:nvSpPr>
          <p:cNvPr id="4" name="">
            <a:extLst xmlns:a="http://schemas.openxmlformats.org/drawingml/2006/main">
              <a:ext uri="{FF2B5EF4-FFF2-40B4-BE49-F238E27FC236}">
                <a16:creationId xmlns:a16="http://schemas.microsoft.com/office/drawing/2014/main" id="{B91F5604-29F3-4D39-8A8E-44A156D1B04A}"/>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Role-play review — interview or observation?</a:t>
            </a:r>
          </a:p>
        </p:txBody>
      </p:sp>
      <p:sp>
        <p:nvSpPr>
          <p:cNvPr id="5" name="">
            <a:extLst xmlns:a="http://schemas.openxmlformats.org/drawingml/2006/main">
              <a:ext uri="{FF2B5EF4-FFF2-40B4-BE49-F238E27FC236}">
                <a16:creationId xmlns:a16="http://schemas.microsoft.com/office/drawing/2014/main" id="{64864EDD-9A55-46D0-8DC5-581A9C0CD956}"/>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For each scenario, decide which mode gets closer to the truth.</a:t>
            </a:r>
          </a:p>
        </p:txBody>
      </p:sp>
      <p:sp>
        <p:nvSpPr>
          <p:cNvPr id="6" name="">
            <a:extLst xmlns:a="http://schemas.openxmlformats.org/drawingml/2006/main">
              <a:ext uri="{FF2B5EF4-FFF2-40B4-BE49-F238E27FC236}">
                <a16:creationId xmlns:a16="http://schemas.microsoft.com/office/drawing/2014/main" id="{86F09C8B-85FB-4FB0-ACBE-5AC5AD115903}"/>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81CFCD6-E100-41E1-948E-DD5D0C637EC9}"/>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2E40E3E3-A54F-453E-8869-4B3ACDF328AD}"/>
              </a:ext>
            </a:extLst>
          </p:cNvPr>
          <p:cNvSpPr>
            <a:spLocks xmlns:a="http://schemas.openxmlformats.org/drawingml/2006/main" noGrp="1"/>
          </p:cNvSpPr>
          <p:nvPr/>
        </p:nvSpPr>
        <p:spPr>
          <a:xfrm xmlns:a="http://schemas.openxmlformats.org/drawingml/2006/main">
            <a:off x="723900" y="2495550"/>
            <a:ext cx="53340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5934"/>
          </a:bodyPr>
          <a:lstStyle xmlns:a="http://schemas.openxmlformats.org/drawingml/2006/main"/>
          <a:p xmlns:a="http://schemas.openxmlformats.org/drawingml/2006/main">
            <a:pPr algn="l">
              <a:defRPr sz="1275" b="1">
                <a:solidFill>
                  <a:srgbClr val="44515C"/>
                </a:solidFill>
                <a:latin typeface="Aptos"/>
                <a:ea typeface="Aptos"/>
                <a:cs typeface="Aptos"/>
              </a:defRPr>
            </a:pPr>
            <a:r>
              <a:rPr sz="1275" b="1">
                <a:solidFill>
                  <a:srgbClr val="44515C"/>
                </a:solidFill>
                <a:latin typeface="Aptos"/>
                <a:ea typeface="Aptos"/>
                <a:cs typeface="Aptos"/>
              </a:rPr>
              <a:t>Scenario</a:t>
            </a:r>
          </a:p>
        </p:txBody>
      </p:sp>
      <p:sp>
        <p:nvSpPr>
          <p:cNvPr id="9" name="">
            <a:extLst xmlns:a="http://schemas.openxmlformats.org/drawingml/2006/main">
              <a:ext uri="{FF2B5EF4-FFF2-40B4-BE49-F238E27FC236}">
                <a16:creationId xmlns:a16="http://schemas.microsoft.com/office/drawing/2014/main" id="{02BBD6D8-12AB-4E54-81A2-23E3B1ED9559}"/>
              </a:ext>
            </a:extLst>
          </p:cNvPr>
          <p:cNvSpPr>
            <a:spLocks xmlns:a="http://schemas.openxmlformats.org/drawingml/2006/main" noGrp="1"/>
          </p:cNvSpPr>
          <p:nvPr/>
        </p:nvSpPr>
        <p:spPr>
          <a:xfrm xmlns:a="http://schemas.openxmlformats.org/drawingml/2006/main">
            <a:off x="6286500" y="2495550"/>
            <a:ext cx="4191000" cy="247650"/>
          </a:xfrm>
          <a:prstGeom xmlns:a="http://schemas.openxmlformats.org/drawingml/2006/main" prst="roundRect">
            <a:avLst>
              <a:gd name="adj" fmla="val 46154"/>
            </a:avLst>
          </a:prstGeom>
          <a:noFill xmlns:a="http://schemas.openxmlformats.org/drawingml/2006/main"/>
          <a:ln xmlns:a="http://schemas.openxmlformats.org/drawingml/2006/main" w="0">
            <a:noFill/>
            <a:prstDash val="solid"/>
          </a:ln>
        </p:spPr>
        <p:txBody>
          <a:bodyPr xmlns:a="http://schemas.openxmlformats.org/drawingml/2006/main">
            <a:normAutofit fontScale="45934"/>
          </a:bodyPr>
          <a:lstStyle xmlns:a="http://schemas.openxmlformats.org/drawingml/2006/main"/>
          <a:p xmlns:a="http://schemas.openxmlformats.org/drawingml/2006/main">
            <a:pPr algn="l">
              <a:defRPr sz="1275" b="1">
                <a:solidFill>
                  <a:srgbClr val="44515C"/>
                </a:solidFill>
                <a:latin typeface="Aptos"/>
                <a:ea typeface="Aptos"/>
                <a:cs typeface="Aptos"/>
              </a:defRPr>
            </a:pPr>
            <a:r>
              <a:rPr sz="1275" b="1">
                <a:solidFill>
                  <a:srgbClr val="44515C"/>
                </a:solidFill>
                <a:latin typeface="Aptos"/>
                <a:ea typeface="Aptos"/>
                <a:cs typeface="Aptos"/>
              </a:rPr>
              <a:t>Better mode, and why</a:t>
            </a:r>
          </a:p>
        </p:txBody>
      </p:sp>
      <p:sp>
        <p:nvSpPr>
          <p:cNvPr id="10" name="">
            <a:extLst xmlns:a="http://schemas.openxmlformats.org/drawingml/2006/main">
              <a:ext uri="{FF2B5EF4-FFF2-40B4-BE49-F238E27FC236}">
                <a16:creationId xmlns:a16="http://schemas.microsoft.com/office/drawing/2014/main" id="{BA0B4573-9FDD-4F04-8680-976D9F695F66}"/>
              </a:ext>
            </a:extLst>
          </p:cNvPr>
          <p:cNvSpPr>
            <a:spLocks xmlns:a="http://schemas.openxmlformats.org/drawingml/2006/main" noGrp="1"/>
          </p:cNvSpPr>
          <p:nvPr/>
        </p:nvSpPr>
        <p:spPr>
          <a:xfrm xmlns:a="http://schemas.openxmlformats.org/drawingml/2006/main">
            <a:off x="723900" y="2819400"/>
            <a:ext cx="9810750" cy="190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8881A780-39D0-4ECF-A26F-66A2D4AF27CA}"/>
              </a:ext>
            </a:extLst>
          </p:cNvPr>
          <p:cNvSpPr>
            <a:spLocks xmlns:a="http://schemas.openxmlformats.org/drawingml/2006/main" noGrp="1"/>
          </p:cNvSpPr>
          <p:nvPr/>
        </p:nvSpPr>
        <p:spPr>
          <a:xfrm xmlns:a="http://schemas.openxmlformats.org/drawingml/2006/main">
            <a:off x="723900" y="3009900"/>
            <a:ext cx="53340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00" b="0">
                <a:solidFill>
                  <a:srgbClr val="1E252B"/>
                </a:solidFill>
                <a:latin typeface="Aptos"/>
                <a:ea typeface="Aptos"/>
                <a:cs typeface="Aptos"/>
              </a:defRPr>
            </a:pPr>
            <a:r>
              <a:rPr sz="1200" b="0">
                <a:solidFill>
                  <a:srgbClr val="1E252B"/>
                </a:solidFill>
                <a:latin typeface="Aptos"/>
                <a:ea typeface="Aptos"/>
                <a:cs typeface="Aptos"/>
              </a:rPr>
              <a:t>A subject explains why they made a hard decision</a:t>
            </a:r>
          </a:p>
        </p:txBody>
      </p:sp>
      <p:sp>
        <p:nvSpPr>
          <p:cNvPr id="12" name="">
            <a:extLst xmlns:a="http://schemas.openxmlformats.org/drawingml/2006/main">
              <a:ext uri="{FF2B5EF4-FFF2-40B4-BE49-F238E27FC236}">
                <a16:creationId xmlns:a16="http://schemas.microsoft.com/office/drawing/2014/main" id="{2D896D49-7819-4B5C-9DC0-1940B27D8A79}"/>
              </a:ext>
            </a:extLst>
          </p:cNvPr>
          <p:cNvSpPr>
            <a:spLocks xmlns:a="http://schemas.openxmlformats.org/drawingml/2006/main" noGrp="1"/>
          </p:cNvSpPr>
          <p:nvPr/>
        </p:nvSpPr>
        <p:spPr>
          <a:xfrm xmlns:a="http://schemas.openxmlformats.org/drawingml/2006/main">
            <a:off x="6286500" y="3009900"/>
            <a:ext cx="4191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00" b="0">
                <a:solidFill>
                  <a:srgbClr val="44515C"/>
                </a:solidFill>
                <a:latin typeface="Aptos"/>
                <a:ea typeface="Aptos"/>
                <a:cs typeface="Aptos"/>
              </a:defRPr>
            </a:pPr>
            <a:r>
              <a:rPr sz="1200" b="0">
                <a:solidFill>
                  <a:srgbClr val="44515C"/>
                </a:solidFill>
                <a:latin typeface="Aptos"/>
                <a:ea typeface="Aptos"/>
                <a:cs typeface="Aptos"/>
              </a:rPr>
              <a:t>Interview — reasoning behind a choice is rarely visible in behaviour alone</a:t>
            </a:r>
          </a:p>
        </p:txBody>
      </p:sp>
      <p:sp>
        <p:nvSpPr>
          <p:cNvPr id="13" name="">
            <a:extLst xmlns:a="http://schemas.openxmlformats.org/drawingml/2006/main">
              <a:ext uri="{FF2B5EF4-FFF2-40B4-BE49-F238E27FC236}">
                <a16:creationId xmlns:a16="http://schemas.microsoft.com/office/drawing/2014/main" id="{992D0B3B-40CF-4FB6-BE30-455D914F88B9}"/>
              </a:ext>
            </a:extLst>
          </p:cNvPr>
          <p:cNvSpPr>
            <a:spLocks xmlns:a="http://schemas.openxmlformats.org/drawingml/2006/main" noGrp="1"/>
          </p:cNvSpPr>
          <p:nvPr/>
        </p:nvSpPr>
        <p:spPr>
          <a:xfrm xmlns:a="http://schemas.openxmlformats.org/drawingml/2006/main">
            <a:off x="723900" y="3581400"/>
            <a:ext cx="98107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96E2590-0AFD-451F-A00D-33AFF92CFE0E}"/>
              </a:ext>
            </a:extLst>
          </p:cNvPr>
          <p:cNvSpPr>
            <a:spLocks xmlns:a="http://schemas.openxmlformats.org/drawingml/2006/main" noGrp="1"/>
          </p:cNvSpPr>
          <p:nvPr/>
        </p:nvSpPr>
        <p:spPr>
          <a:xfrm xmlns:a="http://schemas.openxmlformats.org/drawingml/2006/main">
            <a:off x="723900" y="3733800"/>
            <a:ext cx="53340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00" b="0">
                <a:solidFill>
                  <a:srgbClr val="1E252B"/>
                </a:solidFill>
                <a:latin typeface="Aptos"/>
                <a:ea typeface="Aptos"/>
                <a:cs typeface="Aptos"/>
              </a:defRPr>
            </a:pPr>
            <a:r>
              <a:rPr sz="1200" b="0">
                <a:solidFill>
                  <a:srgbClr val="1E252B"/>
                </a:solidFill>
                <a:latin typeface="Aptos"/>
                <a:ea typeface="Aptos"/>
                <a:cs typeface="Aptos"/>
              </a:rPr>
              <a:t>A subject navigates a stressful, repeated daily task</a:t>
            </a:r>
          </a:p>
        </p:txBody>
      </p:sp>
      <p:sp>
        <p:nvSpPr>
          <p:cNvPr id="15" name="">
            <a:extLst xmlns:a="http://schemas.openxmlformats.org/drawingml/2006/main">
              <a:ext uri="{FF2B5EF4-FFF2-40B4-BE49-F238E27FC236}">
                <a16:creationId xmlns:a16="http://schemas.microsoft.com/office/drawing/2014/main" id="{15F0C5B5-5AB4-41A8-846A-F56223D10064}"/>
              </a:ext>
            </a:extLst>
          </p:cNvPr>
          <p:cNvSpPr>
            <a:spLocks xmlns:a="http://schemas.openxmlformats.org/drawingml/2006/main" noGrp="1"/>
          </p:cNvSpPr>
          <p:nvPr/>
        </p:nvSpPr>
        <p:spPr>
          <a:xfrm xmlns:a="http://schemas.openxmlformats.org/drawingml/2006/main">
            <a:off x="6286500" y="3733800"/>
            <a:ext cx="4191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00" b="0">
                <a:solidFill>
                  <a:srgbClr val="44515C"/>
                </a:solidFill>
                <a:latin typeface="Aptos"/>
                <a:ea typeface="Aptos"/>
                <a:cs typeface="Aptos"/>
              </a:defRPr>
            </a:pPr>
            <a:r>
              <a:rPr sz="1200" b="0">
                <a:solidFill>
                  <a:srgbClr val="44515C"/>
                </a:solidFill>
                <a:latin typeface="Aptos"/>
                <a:ea typeface="Aptos"/>
                <a:cs typeface="Aptos"/>
              </a:rPr>
              <a:t>Observation — the behaviour itself is the evidence, description would flatten it</a:t>
            </a:r>
          </a:p>
        </p:txBody>
      </p:sp>
      <p:sp>
        <p:nvSpPr>
          <p:cNvPr id="16" name="">
            <a:extLst xmlns:a="http://schemas.openxmlformats.org/drawingml/2006/main">
              <a:ext uri="{FF2B5EF4-FFF2-40B4-BE49-F238E27FC236}">
                <a16:creationId xmlns:a16="http://schemas.microsoft.com/office/drawing/2014/main" id="{44336DDF-BE89-4D1E-92BE-3526D6FB4795}"/>
              </a:ext>
            </a:extLst>
          </p:cNvPr>
          <p:cNvSpPr>
            <a:spLocks xmlns:a="http://schemas.openxmlformats.org/drawingml/2006/main" noGrp="1"/>
          </p:cNvSpPr>
          <p:nvPr/>
        </p:nvSpPr>
        <p:spPr>
          <a:xfrm xmlns:a="http://schemas.openxmlformats.org/drawingml/2006/main">
            <a:off x="723900" y="4305300"/>
            <a:ext cx="98107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810EA3F-58EF-4160-9718-9A4DC3861030}"/>
              </a:ext>
            </a:extLst>
          </p:cNvPr>
          <p:cNvSpPr>
            <a:spLocks xmlns:a="http://schemas.openxmlformats.org/drawingml/2006/main" noGrp="1"/>
          </p:cNvSpPr>
          <p:nvPr/>
        </p:nvSpPr>
        <p:spPr>
          <a:xfrm xmlns:a="http://schemas.openxmlformats.org/drawingml/2006/main">
            <a:off x="723900" y="4457700"/>
            <a:ext cx="53340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00" b="0">
                <a:solidFill>
                  <a:srgbClr val="1E252B"/>
                </a:solidFill>
                <a:latin typeface="Aptos"/>
                <a:ea typeface="Aptos"/>
                <a:cs typeface="Aptos"/>
              </a:defRPr>
            </a:pPr>
            <a:r>
              <a:rPr sz="1200" b="0">
                <a:solidFill>
                  <a:srgbClr val="1E252B"/>
                </a:solidFill>
                <a:latin typeface="Aptos"/>
                <a:ea typeface="Aptos"/>
                <a:cs typeface="Aptos"/>
              </a:rPr>
              <a:t>A subject reflects on an event from years ago</a:t>
            </a:r>
          </a:p>
        </p:txBody>
      </p:sp>
      <p:sp>
        <p:nvSpPr>
          <p:cNvPr id="18" name="">
            <a:extLst xmlns:a="http://schemas.openxmlformats.org/drawingml/2006/main">
              <a:ext uri="{FF2B5EF4-FFF2-40B4-BE49-F238E27FC236}">
                <a16:creationId xmlns:a16="http://schemas.microsoft.com/office/drawing/2014/main" id="{432B7684-0FDA-49E6-BAD3-65A4DE4C742C}"/>
              </a:ext>
            </a:extLst>
          </p:cNvPr>
          <p:cNvSpPr>
            <a:spLocks xmlns:a="http://schemas.openxmlformats.org/drawingml/2006/main" noGrp="1"/>
          </p:cNvSpPr>
          <p:nvPr/>
        </p:nvSpPr>
        <p:spPr>
          <a:xfrm xmlns:a="http://schemas.openxmlformats.org/drawingml/2006/main">
            <a:off x="6286500" y="4457700"/>
            <a:ext cx="4191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00" b="0">
                <a:solidFill>
                  <a:srgbClr val="44515C"/>
                </a:solidFill>
                <a:latin typeface="Aptos"/>
                <a:ea typeface="Aptos"/>
                <a:cs typeface="Aptos"/>
              </a:defRPr>
            </a:pPr>
            <a:r>
              <a:rPr sz="1200" b="0">
                <a:solidFill>
                  <a:srgbClr val="44515C"/>
                </a:solidFill>
                <a:latin typeface="Aptos"/>
                <a:ea typeface="Aptos"/>
                <a:cs typeface="Aptos"/>
              </a:rPr>
              <a:t>Interview — the meaning made of a memory only exists in how they tell it now</a:t>
            </a:r>
          </a:p>
        </p:txBody>
      </p:sp>
      <p:sp>
        <p:nvSpPr>
          <p:cNvPr id="19" name="">
            <a:extLst xmlns:a="http://schemas.openxmlformats.org/drawingml/2006/main">
              <a:ext uri="{FF2B5EF4-FFF2-40B4-BE49-F238E27FC236}">
                <a16:creationId xmlns:a16="http://schemas.microsoft.com/office/drawing/2014/main" id="{4A0B15A0-7BEB-4D1E-8CD1-183C39907DEB}"/>
              </a:ext>
            </a:extLst>
          </p:cNvPr>
          <p:cNvSpPr>
            <a:spLocks xmlns:a="http://schemas.openxmlformats.org/drawingml/2006/main" noGrp="1"/>
          </p:cNvSpPr>
          <p:nvPr/>
        </p:nvSpPr>
        <p:spPr>
          <a:xfrm xmlns:a="http://schemas.openxmlformats.org/drawingml/2006/main">
            <a:off x="723900" y="5029200"/>
            <a:ext cx="98107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17CFEA36-8775-44DC-9EE0-1A576217BCE5}"/>
              </a:ext>
            </a:extLst>
          </p:cNvPr>
          <p:cNvSpPr>
            <a:spLocks xmlns:a="http://schemas.openxmlformats.org/drawingml/2006/main" noGrp="1"/>
          </p:cNvSpPr>
          <p:nvPr/>
        </p:nvSpPr>
        <p:spPr>
          <a:xfrm xmlns:a="http://schemas.openxmlformats.org/drawingml/2006/main">
            <a:off x="723900" y="5181600"/>
            <a:ext cx="53340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00" b="0">
                <a:solidFill>
                  <a:srgbClr val="1E252B"/>
                </a:solidFill>
                <a:latin typeface="Aptos"/>
                <a:ea typeface="Aptos"/>
                <a:cs typeface="Aptos"/>
              </a:defRPr>
            </a:pPr>
            <a:r>
              <a:rPr sz="1200" b="0">
                <a:solidFill>
                  <a:srgbClr val="1E252B"/>
                </a:solidFill>
                <a:latin typeface="Aptos"/>
                <a:ea typeface="Aptos"/>
                <a:cs typeface="Aptos"/>
              </a:rPr>
              <a:t>A group interacts without being asked to perform</a:t>
            </a:r>
          </a:p>
        </p:txBody>
      </p:sp>
      <p:sp>
        <p:nvSpPr>
          <p:cNvPr id="21" name="">
            <a:extLst xmlns:a="http://schemas.openxmlformats.org/drawingml/2006/main">
              <a:ext uri="{FF2B5EF4-FFF2-40B4-BE49-F238E27FC236}">
                <a16:creationId xmlns:a16="http://schemas.microsoft.com/office/drawing/2014/main" id="{FABAF7F8-C32F-4572-8ABB-2AE9A2D8EDE2}"/>
              </a:ext>
            </a:extLst>
          </p:cNvPr>
          <p:cNvSpPr>
            <a:spLocks xmlns:a="http://schemas.openxmlformats.org/drawingml/2006/main" noGrp="1"/>
          </p:cNvSpPr>
          <p:nvPr/>
        </p:nvSpPr>
        <p:spPr>
          <a:xfrm xmlns:a="http://schemas.openxmlformats.org/drawingml/2006/main">
            <a:off x="6286500" y="5181600"/>
            <a:ext cx="41910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200" b="0">
                <a:solidFill>
                  <a:srgbClr val="44515C"/>
                </a:solidFill>
                <a:latin typeface="Aptos"/>
                <a:ea typeface="Aptos"/>
                <a:cs typeface="Aptos"/>
              </a:defRPr>
            </a:pPr>
            <a:r>
              <a:rPr sz="1200" b="0">
                <a:solidFill>
                  <a:srgbClr val="44515C"/>
                </a:solidFill>
                <a:latin typeface="Aptos"/>
                <a:ea typeface="Aptos"/>
                <a:cs typeface="Aptos"/>
              </a:rPr>
              <a:t>Observation — asking would replace the real dynamic with a described one</a:t>
            </a:r>
          </a:p>
        </p:txBody>
      </p:sp>
      <p:sp>
        <p:nvSpPr>
          <p:cNvPr id="22" name="">
            <a:extLst xmlns:a="http://schemas.openxmlformats.org/drawingml/2006/main">
              <a:ext uri="{FF2B5EF4-FFF2-40B4-BE49-F238E27FC236}">
                <a16:creationId xmlns:a16="http://schemas.microsoft.com/office/drawing/2014/main" id="{F59129F7-29F0-4867-B306-E31CC8E73C6E}"/>
              </a:ext>
            </a:extLst>
          </p:cNvPr>
          <p:cNvSpPr>
            <a:spLocks xmlns:a="http://schemas.openxmlformats.org/drawingml/2006/main" noGrp="1"/>
          </p:cNvSpPr>
          <p:nvPr/>
        </p:nvSpPr>
        <p:spPr>
          <a:xfrm xmlns:a="http://schemas.openxmlformats.org/drawingml/2006/main">
            <a:off x="723900" y="5753100"/>
            <a:ext cx="981075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163836449"/>
      </p:ext>
    </p:extLst>
  </p:cSld>
</p:sld>
</file>

<file path=ppt/slides/slide22.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C1CC777-8941-402B-B424-2DF33DE2215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79F01CF-6354-48AF-86A5-4F8C9BE61B50}"/>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F56552E6-B266-4C1A-9A64-26CDF4190AA9}"/>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22</a:t>
            </a:r>
          </a:p>
        </p:txBody>
      </p:sp>
      <p:sp>
        <p:nvSpPr>
          <p:cNvPr id="4" name="">
            <a:extLst xmlns:a="http://schemas.openxmlformats.org/drawingml/2006/main">
              <a:ext uri="{FF2B5EF4-FFF2-40B4-BE49-F238E27FC236}">
                <a16:creationId xmlns:a16="http://schemas.microsoft.com/office/drawing/2014/main" id="{0FD959AA-7B08-4123-8A35-29C89755C0C9}"/>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Editing what you gathered</a:t>
            </a:r>
          </a:p>
        </p:txBody>
      </p:sp>
      <p:sp>
        <p:nvSpPr>
          <p:cNvPr id="5" name="">
            <a:extLst xmlns:a="http://schemas.openxmlformats.org/drawingml/2006/main">
              <a:ext uri="{FF2B5EF4-FFF2-40B4-BE49-F238E27FC236}">
                <a16:creationId xmlns:a16="http://schemas.microsoft.com/office/drawing/2014/main" id="{E60A27DA-BE01-4712-BACA-875EAE76ABC3}"/>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Reviewing footage is where the ethics of cutaways and trims actually get decided.</a:t>
            </a:r>
          </a:p>
        </p:txBody>
      </p:sp>
      <p:sp>
        <p:nvSpPr>
          <p:cNvPr id="6" name="">
            <a:extLst xmlns:a="http://schemas.openxmlformats.org/drawingml/2006/main">
              <a:ext uri="{FF2B5EF4-FFF2-40B4-BE49-F238E27FC236}">
                <a16:creationId xmlns:a16="http://schemas.microsoft.com/office/drawing/2014/main" id="{FF0BBD23-051E-422E-83DD-2BF02C9B4E81}"/>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6CB04B02-E69B-4C93-B2F3-7F4F86B65E34}"/>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52f2ac5db1a47a4"/>
          <a:srcRect xmlns:a="http://schemas.openxmlformats.org/drawingml/2006/main" l="9918" t="0" r="9918" b="0"/>
          <a:stretch xmlns:a="http://schemas.openxmlformats.org/drawingml/2006/main">
            <a:fillRect l="0" t="0" r="0" b="0"/>
          </a:stretch>
        </p:blipFill>
        <p:spPr>
          <a:xfrm xmlns:a="http://schemas.openxmlformats.org/drawingml/2006/main">
            <a:off x="6858000" y="2381250"/>
            <a:ext cx="4419600" cy="3676650"/>
          </a:xfrm>
          <a:prstGeom xmlns:a="http://schemas.openxmlformats.org/drawingml/2006/main" prst="roundRect">
            <a:avLst>
              <a:gd name="adj" fmla="val 3109"/>
            </a:avLst>
          </a:prstGeom>
        </p:spPr>
      </p:pic>
      <p:sp>
        <p:nvSpPr>
          <p:cNvPr id="9" name="">
            <a:extLst xmlns:a="http://schemas.openxmlformats.org/drawingml/2006/main">
              <a:ext uri="{FF2B5EF4-FFF2-40B4-BE49-F238E27FC236}">
                <a16:creationId xmlns:a16="http://schemas.microsoft.com/office/drawing/2014/main" id="{1ECAD1F8-4F07-4C39-A266-C28C0DA96B30}"/>
              </a:ext>
            </a:extLst>
          </p:cNvPr>
          <p:cNvSpPr>
            <a:spLocks xmlns:a="http://schemas.openxmlformats.org/drawingml/2006/main" noGrp="1"/>
          </p:cNvSpPr>
          <p:nvPr/>
        </p:nvSpPr>
        <p:spPr>
          <a:xfrm xmlns:a="http://schemas.openxmlformats.org/drawingml/2006/main">
            <a:off x="533400" y="2495550"/>
            <a:ext cx="6000750" cy="914400"/>
          </a:xfrm>
          <a:prstGeom xmlns:a="http://schemas.openxmlformats.org/drawingml/2006/main" prst="roundRect">
            <a:avLst>
              <a:gd name="adj" fmla="val 12500"/>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575" b="1">
                <a:solidFill>
                  <a:srgbClr val="1E252B"/>
                </a:solidFill>
                <a:latin typeface="Aptos"/>
                <a:ea typeface="Aptos"/>
                <a:cs typeface="Aptos"/>
              </a:defRPr>
            </a:pPr>
            <a:r>
              <a:rPr sz="1575" b="1">
                <a:solidFill>
                  <a:srgbClr val="1E252B"/>
                </a:solidFill>
                <a:latin typeface="Aptos"/>
                <a:ea typeface="Aptos"/>
                <a:cs typeface="Aptos"/>
              </a:rPr>
              <a:t>Log every cutaway against the claim it sits beside before you commit to a cut. If you can't say what a cutaway is evidence for, it belongs in the bridging category, not the supporting one.</a:t>
            </a:r>
          </a:p>
        </p:txBody>
      </p:sp>
      <p:sp>
        <p:nvSpPr>
          <p:cNvPr id="10" name="">
            <a:extLst xmlns:a="http://schemas.openxmlformats.org/drawingml/2006/main">
              <a:ext uri="{FF2B5EF4-FFF2-40B4-BE49-F238E27FC236}">
                <a16:creationId xmlns:a16="http://schemas.microsoft.com/office/drawing/2014/main" id="{DF06BD0C-2EA2-4BF2-8BFC-A1BC0E7B5C88}"/>
              </a:ext>
            </a:extLst>
          </p:cNvPr>
          <p:cNvSpPr>
            <a:spLocks xmlns:a="http://schemas.openxmlformats.org/drawingml/2006/main" noGrp="1"/>
          </p:cNvSpPr>
          <p:nvPr/>
        </p:nvSpPr>
        <p:spPr>
          <a:xfrm xmlns:a="http://schemas.openxmlformats.org/drawingml/2006/main">
            <a:off x="533400" y="3619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1" name="">
            <a:extLst xmlns:a="http://schemas.openxmlformats.org/drawingml/2006/main">
              <a:ext uri="{FF2B5EF4-FFF2-40B4-BE49-F238E27FC236}">
                <a16:creationId xmlns:a16="http://schemas.microsoft.com/office/drawing/2014/main" id="{D6EE5E00-A05B-46D4-92F8-B69256798DF1}"/>
              </a:ext>
            </a:extLst>
          </p:cNvPr>
          <p:cNvSpPr>
            <a:spLocks xmlns:a="http://schemas.openxmlformats.org/drawingml/2006/main" noGrp="1"/>
          </p:cNvSpPr>
          <p:nvPr/>
        </p:nvSpPr>
        <p:spPr>
          <a:xfrm xmlns:a="http://schemas.openxmlformats.org/drawingml/2006/main">
            <a:off x="742950" y="3829050"/>
            <a:ext cx="495300" cy="47625"/>
          </a:xfrm>
          <a:prstGeom xmlns:a="http://schemas.openxmlformats.org/drawingml/2006/main" prst="roundRect">
            <a:avLst>
              <a:gd name="adj" fmla="val 50000"/>
            </a:avLst>
          </a:prstGeom>
          <a:solidFill xmlns:a="http://schemas.openxmlformats.org/drawingml/2006/main">
            <a:srgbClr val="52665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805AF5B1-E74D-431C-90A9-706D62501B9E}"/>
              </a:ext>
            </a:extLst>
          </p:cNvPr>
          <p:cNvSpPr>
            <a:spLocks xmlns:a="http://schemas.openxmlformats.org/drawingml/2006/main" noGrp="1"/>
          </p:cNvSpPr>
          <p:nvPr/>
        </p:nvSpPr>
        <p:spPr>
          <a:xfrm xmlns:a="http://schemas.openxmlformats.org/drawingml/2006/main">
            <a:off x="742950" y="4019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Build a simple log</a:t>
            </a:r>
          </a:p>
        </p:txBody>
      </p:sp>
      <p:sp>
        <p:nvSpPr>
          <p:cNvPr id="13" name="">
            <a:extLst xmlns:a="http://schemas.openxmlformats.org/drawingml/2006/main">
              <a:ext uri="{FF2B5EF4-FFF2-40B4-BE49-F238E27FC236}">
                <a16:creationId xmlns:a16="http://schemas.microsoft.com/office/drawing/2014/main" id="{64ABF0E4-12E3-42EE-BF0B-0021076C6C35}"/>
              </a:ext>
            </a:extLst>
          </p:cNvPr>
          <p:cNvSpPr>
            <a:spLocks xmlns:a="http://schemas.openxmlformats.org/drawingml/2006/main" noGrp="1"/>
          </p:cNvSpPr>
          <p:nvPr/>
        </p:nvSpPr>
        <p:spPr>
          <a:xfrm xmlns:a="http://schemas.openxmlformats.org/drawingml/2006/main">
            <a:off x="742950" y="4400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One line per cutaway: what it shows, what claim it sits next to, and whether it was filmed at the same time as that claim.</a:t>
            </a:r>
          </a:p>
        </p:txBody>
      </p:sp>
      <p:sp>
        <p:nvSpPr>
          <p:cNvPr id="14" name="">
            <a:extLst xmlns:a="http://schemas.openxmlformats.org/drawingml/2006/main">
              <a:ext uri="{FF2B5EF4-FFF2-40B4-BE49-F238E27FC236}">
                <a16:creationId xmlns:a16="http://schemas.microsoft.com/office/drawing/2014/main" id="{82EC564F-78BB-4313-B3F2-337FAC15BA82}"/>
              </a:ext>
            </a:extLst>
          </p:cNvPr>
          <p:cNvSpPr>
            <a:spLocks xmlns:a="http://schemas.openxmlformats.org/drawingml/2006/main" noGrp="1"/>
          </p:cNvSpPr>
          <p:nvPr/>
        </p:nvSpPr>
        <p:spPr>
          <a:xfrm xmlns:a="http://schemas.openxmlformats.org/drawingml/2006/main">
            <a:off x="533400" y="4762500"/>
            <a:ext cx="6000750" cy="102870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9525">
            <a:solidFill>
              <a:srgbClr val="D9D0C2"/>
            </a:solidFill>
            <a:prstDash val="solid"/>
          </a:ln>
        </p:spPr>
      </p:sp>
      <p:sp>
        <p:nvSpPr>
          <p:cNvPr id="15" name="">
            <a:extLst xmlns:a="http://schemas.openxmlformats.org/drawingml/2006/main">
              <a:ext uri="{FF2B5EF4-FFF2-40B4-BE49-F238E27FC236}">
                <a16:creationId xmlns:a16="http://schemas.microsoft.com/office/drawing/2014/main" id="{638EDD4A-2C82-45A9-B7F4-0637F728D65F}"/>
              </a:ext>
            </a:extLst>
          </p:cNvPr>
          <p:cNvSpPr>
            <a:spLocks xmlns:a="http://schemas.openxmlformats.org/drawingml/2006/main" noGrp="1"/>
          </p:cNvSpPr>
          <p:nvPr/>
        </p:nvSpPr>
        <p:spPr>
          <a:xfrm xmlns:a="http://schemas.openxmlformats.org/drawingml/2006/main">
            <a:off x="742950" y="4972050"/>
            <a:ext cx="495300" cy="47625"/>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2684B2F4-1269-4AA0-AB03-7527B38FF35A}"/>
              </a:ext>
            </a:extLst>
          </p:cNvPr>
          <p:cNvSpPr>
            <a:spLocks xmlns:a="http://schemas.openxmlformats.org/drawingml/2006/main" noGrp="1"/>
          </p:cNvSpPr>
          <p:nvPr/>
        </p:nvSpPr>
        <p:spPr>
          <a:xfrm xmlns:a="http://schemas.openxmlformats.org/drawingml/2006/main">
            <a:off x="742950" y="5162550"/>
            <a:ext cx="5581650" cy="257175"/>
          </a:xfrm>
          <a:prstGeom xmlns:a="http://schemas.openxmlformats.org/drawingml/2006/main" prst="roundRect">
            <a:avLst>
              <a:gd name="adj" fmla="val 44444"/>
            </a:avLst>
          </a:prstGeom>
          <a:noFill xmlns:a="http://schemas.openxmlformats.org/drawingml/2006/main"/>
          <a:ln xmlns:a="http://schemas.openxmlformats.org/drawingml/2006/main" w="0">
            <a:noFill/>
            <a:prstDash val="solid"/>
          </a:ln>
        </p:spPr>
        <p:txBody>
          <a:bodyPr xmlns:a="http://schemas.openxmlformats.org/drawingml/2006/main">
            <a:normAutofit fontScale="43211"/>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Revisit trims against the raw</a:t>
            </a:r>
          </a:p>
        </p:txBody>
      </p:sp>
      <p:sp>
        <p:nvSpPr>
          <p:cNvPr id="17" name="">
            <a:extLst xmlns:a="http://schemas.openxmlformats.org/drawingml/2006/main">
              <a:ext uri="{FF2B5EF4-FFF2-40B4-BE49-F238E27FC236}">
                <a16:creationId xmlns:a16="http://schemas.microsoft.com/office/drawing/2014/main" id="{4795D1DF-8F36-4602-8DE7-0892F95A29BC}"/>
              </a:ext>
            </a:extLst>
          </p:cNvPr>
          <p:cNvSpPr>
            <a:spLocks xmlns:a="http://schemas.openxmlformats.org/drawingml/2006/main" noGrp="1"/>
          </p:cNvSpPr>
          <p:nvPr/>
        </p:nvSpPr>
        <p:spPr>
          <a:xfrm xmlns:a="http://schemas.openxmlformats.org/drawingml/2006/main">
            <a:off x="742950" y="5543550"/>
            <a:ext cx="5581650" cy="571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10000"/>
          </a:bodyPr>
          <a:lstStyle xmlns:a="http://schemas.openxmlformats.org/drawingml/2006/main"/>
          <a:p xmlns:a="http://schemas.openxmlformats.org/drawingml/2006/main">
            <a:pPr algn="l">
              <a:defRPr sz="1275" b="0">
                <a:solidFill>
                  <a:srgbClr val="44515C"/>
                </a:solidFill>
                <a:latin typeface="Aptos"/>
                <a:ea typeface="Aptos"/>
                <a:cs typeface="Aptos"/>
              </a:defRPr>
            </a:pPr>
            <a:r>
              <a:rPr sz="1275" b="0">
                <a:solidFill>
                  <a:srgbClr val="44515C"/>
                </a:solidFill>
                <a:latin typeface="Aptos"/>
                <a:ea typeface="Aptos"/>
                <a:cs typeface="Aptos"/>
              </a:rPr>
              <a:t>Compare a trimmed answer back to the untrimmed recording before it goes in the final cut.</a:t>
            </a:r>
          </a:p>
        </p:txBody>
      </p:sp>
    </p:spTree>
    <p:extLst>
      <p:ext uri="{BB962C8B-B14F-4D97-AF65-F5344CB8AC3E}">
        <p14:creationId xmlns:p14="http://schemas.microsoft.com/office/powerpoint/2010/main" val="1635449683"/>
      </p:ext>
    </p:extLst>
  </p:cSld>
</p:sld>
</file>

<file path=ppt/slides/slide23.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3181092-C62B-416F-9811-193C94D2389B}"/>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7E9441F-A3F5-43ED-912A-51E39D206A07}"/>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3B4F7960-AACC-467B-BD9E-171341020B5B}"/>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23</a:t>
            </a:r>
          </a:p>
        </p:txBody>
      </p:sp>
      <p:sp>
        <p:nvSpPr>
          <p:cNvPr id="4" name="">
            <a:extLst xmlns:a="http://schemas.openxmlformats.org/drawingml/2006/main">
              <a:ext uri="{FF2B5EF4-FFF2-40B4-BE49-F238E27FC236}">
                <a16:creationId xmlns:a16="http://schemas.microsoft.com/office/drawing/2014/main" id="{AAA53013-9810-411F-BB47-091DB44BEB2D}"/>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Week 5 in-session exercise</a:t>
            </a:r>
          </a:p>
        </p:txBody>
      </p:sp>
      <p:sp>
        <p:nvSpPr>
          <p:cNvPr id="5" name="">
            <a:extLst xmlns:a="http://schemas.openxmlformats.org/drawingml/2006/main">
              <a:ext uri="{FF2B5EF4-FFF2-40B4-BE49-F238E27FC236}">
                <a16:creationId xmlns:a16="http://schemas.microsoft.com/office/drawing/2014/main" id="{302DF63E-8CB4-4B54-8E61-FA47AFF2FA35}"/>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What you produce and submit for this session.</a:t>
            </a:r>
          </a:p>
        </p:txBody>
      </p:sp>
      <p:sp>
        <p:nvSpPr>
          <p:cNvPr id="6" name="">
            <a:extLst xmlns:a="http://schemas.openxmlformats.org/drawingml/2006/main">
              <a:ext uri="{FF2B5EF4-FFF2-40B4-BE49-F238E27FC236}">
                <a16:creationId xmlns:a16="http://schemas.microsoft.com/office/drawing/2014/main" id="{3EBAC19B-7183-42DE-BDE9-E8A568548C1A}"/>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C80AFD7-3332-43AD-AF98-54C15B3E7739}"/>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F40592D9-4483-4287-A1F3-57B7EB7A5B55}"/>
              </a:ext>
            </a:extLst>
          </p:cNvPr>
          <p:cNvSpPr>
            <a:spLocks xmlns:a="http://schemas.openxmlformats.org/drawingml/2006/main" noGrp="1"/>
          </p:cNvSpPr>
          <p:nvPr/>
        </p:nvSpPr>
        <p:spPr>
          <a:xfrm xmlns:a="http://schemas.openxmlformats.org/drawingml/2006/main">
            <a:off x="685800" y="2476500"/>
            <a:ext cx="142875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Brief</a:t>
            </a:r>
          </a:p>
        </p:txBody>
      </p:sp>
      <p:sp>
        <p:nvSpPr>
          <p:cNvPr id="9" name="">
            <a:extLst xmlns:a="http://schemas.openxmlformats.org/drawingml/2006/main">
              <a:ext uri="{FF2B5EF4-FFF2-40B4-BE49-F238E27FC236}">
                <a16:creationId xmlns:a16="http://schemas.microsoft.com/office/drawing/2014/main" id="{DF4328B2-9D56-4E11-B5D6-BE0CF3DE152E}"/>
              </a:ext>
            </a:extLst>
          </p:cNvPr>
          <p:cNvSpPr>
            <a:spLocks xmlns:a="http://schemas.openxmlformats.org/drawingml/2006/main" noGrp="1"/>
          </p:cNvSpPr>
          <p:nvPr/>
        </p:nvSpPr>
        <p:spPr>
          <a:xfrm xmlns:a="http://schemas.openxmlformats.org/drawingml/2006/main">
            <a:off x="2381250" y="2476500"/>
            <a:ext cx="8191500" cy="533400"/>
          </a:xfrm>
          <a:prstGeom xmlns:a="http://schemas.openxmlformats.org/drawingml/2006/main" prst="roundRect">
            <a:avLst>
              <a:gd name="adj" fmla="val 21429"/>
            </a:avLst>
          </a:prstGeom>
          <a:noFill xmlns:a="http://schemas.openxmlformats.org/drawingml/2006/main"/>
          <a:ln xmlns:a="http://schemas.openxmlformats.org/drawingml/2006/main" w="0">
            <a:noFill/>
            <a:prstDash val="solid"/>
          </a:ln>
        </p:spPr>
        <p:txBody>
          <a:bodyPr xmlns:a="http://schemas.openxmlformats.org/drawingml/2006/main">
            <a:normAutofit fontScale="88512"/>
          </a:bodyPr>
          <a:lstStyle xmlns:a="http://schemas.openxmlformats.org/drawingml/2006/main"/>
          <a:p xmlns:a="http://schemas.openxmlformats.org/drawingml/2006/main">
            <a:pPr algn="l">
              <a:defRPr sz="1500" b="1">
                <a:solidFill>
                  <a:srgbClr val="1E252B"/>
                </a:solidFill>
                <a:latin typeface="Aptos"/>
                <a:ea typeface="Aptos"/>
                <a:cs typeface="Aptos"/>
              </a:defRPr>
            </a:pPr>
            <a:r>
              <a:rPr sz="1500" b="1">
                <a:solidFill>
                  <a:srgbClr val="1E252B"/>
                </a:solidFill>
                <a:latin typeface="Aptos"/>
                <a:ea typeface="Aptos"/>
                <a:cs typeface="Aptos"/>
              </a:rPr>
              <a:t>Role-play a short interview and a short observational scene with a partner, then swap and repeat the other mode.</a:t>
            </a:r>
          </a:p>
        </p:txBody>
      </p:sp>
      <p:sp>
        <p:nvSpPr>
          <p:cNvPr id="10" name="">
            <a:extLst xmlns:a="http://schemas.openxmlformats.org/drawingml/2006/main">
              <a:ext uri="{FF2B5EF4-FFF2-40B4-BE49-F238E27FC236}">
                <a16:creationId xmlns:a16="http://schemas.microsoft.com/office/drawing/2014/main" id="{59970FE4-100F-4A1D-965A-EB8FBAB169AB}"/>
              </a:ext>
            </a:extLst>
          </p:cNvPr>
          <p:cNvSpPr>
            <a:spLocks xmlns:a="http://schemas.openxmlformats.org/drawingml/2006/main" noGrp="1"/>
          </p:cNvSpPr>
          <p:nvPr/>
        </p:nvSpPr>
        <p:spPr>
          <a:xfrm xmlns:a="http://schemas.openxmlformats.org/drawingml/2006/main">
            <a:off x="685800" y="3238500"/>
            <a:ext cx="180975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Constraints</a:t>
            </a:r>
          </a:p>
        </p:txBody>
      </p:sp>
      <p:sp>
        <p:nvSpPr>
          <p:cNvPr id="11" name="">
            <a:extLst xmlns:a="http://schemas.openxmlformats.org/drawingml/2006/main">
              <a:ext uri="{FF2B5EF4-FFF2-40B4-BE49-F238E27FC236}">
                <a16:creationId xmlns:a16="http://schemas.microsoft.com/office/drawing/2014/main" id="{5CEDDB34-6681-44B6-9E12-9ACCD2CC7389}"/>
              </a:ext>
            </a:extLst>
          </p:cNvPr>
          <p:cNvSpPr>
            <a:spLocks xmlns:a="http://schemas.openxmlformats.org/drawingml/2006/main" noGrp="1"/>
          </p:cNvSpPr>
          <p:nvPr/>
        </p:nvSpPr>
        <p:spPr>
          <a:xfrm xmlns:a="http://schemas.openxmlformats.org/drawingml/2006/main">
            <a:off x="2381250" y="3238500"/>
            <a:ext cx="81915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90355"/>
          </a:bodyPr>
          <a:lstStyle xmlns:a="http://schemas.openxmlformats.org/drawingml/2006/main"/>
          <a:p xmlns:a="http://schemas.openxmlformats.org/drawingml/2006/main">
            <a:pPr algn="l">
              <a:defRPr sz="1500" b="0">
                <a:solidFill>
                  <a:srgbClr val="1E252B"/>
                </a:solidFill>
                <a:latin typeface="Aptos"/>
                <a:ea typeface="Aptos"/>
                <a:cs typeface="Aptos"/>
              </a:defRPr>
            </a:pPr>
            <a:r>
              <a:rPr sz="1500" b="0">
                <a:solidFill>
                  <a:srgbClr val="1E252B"/>
                </a:solidFill>
                <a:latin typeface="Aptos"/>
                <a:ea typeface="Aptos"/>
                <a:cs typeface="Aptos"/>
              </a:rPr>
              <a:t>Practise the introduction and permission check on camera, and record at least one cutaway you can justify as either bridging or evidentiary.</a:t>
            </a:r>
          </a:p>
        </p:txBody>
      </p:sp>
      <p:sp>
        <p:nvSpPr>
          <p:cNvPr id="12" name="">
            <a:extLst xmlns:a="http://schemas.openxmlformats.org/drawingml/2006/main">
              <a:ext uri="{FF2B5EF4-FFF2-40B4-BE49-F238E27FC236}">
                <a16:creationId xmlns:a16="http://schemas.microsoft.com/office/drawing/2014/main" id="{D918AAC0-9370-424F-B82F-6255E4459A74}"/>
              </a:ext>
            </a:extLst>
          </p:cNvPr>
          <p:cNvSpPr>
            <a:spLocks xmlns:a="http://schemas.openxmlformats.org/drawingml/2006/main" noGrp="1"/>
          </p:cNvSpPr>
          <p:nvPr/>
        </p:nvSpPr>
        <p:spPr>
          <a:xfrm xmlns:a="http://schemas.openxmlformats.org/drawingml/2006/main">
            <a:off x="685800" y="4267200"/>
            <a:ext cx="200025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Evidence to submit</a:t>
            </a:r>
          </a:p>
        </p:txBody>
      </p:sp>
      <p:sp>
        <p:nvSpPr>
          <p:cNvPr id="13" name="">
            <a:extLst xmlns:a="http://schemas.openxmlformats.org/drawingml/2006/main">
              <a:ext uri="{FF2B5EF4-FFF2-40B4-BE49-F238E27FC236}">
                <a16:creationId xmlns:a16="http://schemas.microsoft.com/office/drawing/2014/main" id="{E2217C44-2E55-4548-AF65-8F2EB7865E95}"/>
              </a:ext>
            </a:extLst>
          </p:cNvPr>
          <p:cNvSpPr>
            <a:spLocks xmlns:a="http://schemas.openxmlformats.org/drawingml/2006/main" noGrp="1"/>
          </p:cNvSpPr>
          <p:nvPr/>
        </p:nvSpPr>
        <p:spPr>
          <a:xfrm xmlns:a="http://schemas.openxmlformats.org/drawingml/2006/main">
            <a:off x="2381250" y="4267200"/>
            <a:ext cx="8191500" cy="571500"/>
          </a:xfrm>
          <a:prstGeom xmlns:a="http://schemas.openxmlformats.org/drawingml/2006/main" prst="roundRect">
            <a:avLst>
              <a:gd name="adj" fmla="val 20000"/>
            </a:avLst>
          </a:prstGeom>
          <a:noFill xmlns:a="http://schemas.openxmlformats.org/drawingml/2006/main"/>
          <a:ln xmlns:a="http://schemas.openxmlformats.org/drawingml/2006/main" w="0">
            <a:noFill/>
            <a:prstDash val="solid"/>
          </a:ln>
        </p:spPr>
        <p:txBody>
          <a:bodyPr xmlns:a="http://schemas.openxmlformats.org/drawingml/2006/main">
            <a:normAutofit fontScale="90355"/>
          </a:bodyPr>
          <a:lstStyle xmlns:a="http://schemas.openxmlformats.org/drawingml/2006/main"/>
          <a:p xmlns:a="http://schemas.openxmlformats.org/drawingml/2006/main">
            <a:pPr algn="l">
              <a:defRPr sz="1500" b="0">
                <a:solidFill>
                  <a:srgbClr val="1E252B"/>
                </a:solidFill>
                <a:latin typeface="Aptos"/>
                <a:ea typeface="Aptos"/>
                <a:cs typeface="Aptos"/>
              </a:defRPr>
            </a:pPr>
            <a:r>
              <a:rPr sz="1500" b="0">
                <a:solidFill>
                  <a:srgbClr val="1E252B"/>
                </a:solidFill>
                <a:latin typeface="Aptos"/>
                <a:ea typeface="Aptos"/>
                <a:cs typeface="Aptos"/>
              </a:rPr>
              <a:t>Both short clips, a one-line note on which cutaway you used and why, and a draft consent line for your role-play partner.</a:t>
            </a:r>
          </a:p>
        </p:txBody>
      </p:sp>
    </p:spTree>
    <p:extLst>
      <p:ext uri="{BB962C8B-B14F-4D97-AF65-F5344CB8AC3E}">
        <p14:creationId xmlns:p14="http://schemas.microsoft.com/office/powerpoint/2010/main" val="1691282200"/>
      </p:ext>
    </p:extLst>
  </p:cSld>
</p:sld>
</file>

<file path=ppt/slides/slide24.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9237F25A-AB46-4C43-8C92-5C6E62CBED23}"/>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E2B4D90E-A7B2-4857-92CC-3F4DF9B7FAA9}"/>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B9EE8D21-8289-4793-B4B2-1338CDDAB8B3}"/>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24</a:t>
            </a:r>
          </a:p>
        </p:txBody>
      </p:sp>
      <p:sp>
        <p:nvSpPr>
          <p:cNvPr id="4" name="">
            <a:extLst xmlns:a="http://schemas.openxmlformats.org/drawingml/2006/main">
              <a:ext uri="{FF2B5EF4-FFF2-40B4-BE49-F238E27FC236}">
                <a16:creationId xmlns:a16="http://schemas.microsoft.com/office/drawing/2014/main" id="{1B82BAAA-1364-431C-B6FC-EBCA91EB0C24}"/>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Technical review rubric</a:t>
            </a:r>
          </a:p>
        </p:txBody>
      </p:sp>
      <p:sp>
        <p:nvSpPr>
          <p:cNvPr id="5" name="">
            <a:extLst xmlns:a="http://schemas.openxmlformats.org/drawingml/2006/main">
              <a:ext uri="{FF2B5EF4-FFF2-40B4-BE49-F238E27FC236}">
                <a16:creationId xmlns:a16="http://schemas.microsoft.com/office/drawing/2014/main" id="{E314BD4A-7967-40B7-830A-6035760B7083}"/>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How consent, technique and editing choices are assessed in your submitted work.</a:t>
            </a:r>
          </a:p>
        </p:txBody>
      </p:sp>
      <p:sp>
        <p:nvSpPr>
          <p:cNvPr id="6" name="">
            <a:extLst xmlns:a="http://schemas.openxmlformats.org/drawingml/2006/main">
              <a:ext uri="{FF2B5EF4-FFF2-40B4-BE49-F238E27FC236}">
                <a16:creationId xmlns:a16="http://schemas.microsoft.com/office/drawing/2014/main" id="{9F962B8A-35F6-4D9B-A59C-46CF39B3D706}"/>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DDEC95E-F5D4-48DA-A331-9F1E7E9EAEC6}"/>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A6025115-EA3E-43C2-BDED-A779A0334C4F}"/>
              </a:ext>
            </a:extLst>
          </p:cNvPr>
          <p:cNvSpPr>
            <a:spLocks xmlns:a="http://schemas.openxmlformats.org/drawingml/2006/main" noGrp="1"/>
          </p:cNvSpPr>
          <p:nvPr/>
        </p:nvSpPr>
        <p:spPr>
          <a:xfrm xmlns:a="http://schemas.openxmlformats.org/drawingml/2006/main">
            <a:off x="742950" y="2476500"/>
            <a:ext cx="2095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Consent</a:t>
            </a:r>
          </a:p>
        </p:txBody>
      </p:sp>
      <p:sp>
        <p:nvSpPr>
          <p:cNvPr id="9" name="">
            <a:extLst xmlns:a="http://schemas.openxmlformats.org/drawingml/2006/main">
              <a:ext uri="{FF2B5EF4-FFF2-40B4-BE49-F238E27FC236}">
                <a16:creationId xmlns:a16="http://schemas.microsoft.com/office/drawing/2014/main" id="{CE988E47-39D4-4456-87FB-2C7A3C0E6776}"/>
              </a:ext>
            </a:extLst>
          </p:cNvPr>
          <p:cNvSpPr>
            <a:spLocks xmlns:a="http://schemas.openxmlformats.org/drawingml/2006/main" noGrp="1"/>
          </p:cNvSpPr>
          <p:nvPr/>
        </p:nvSpPr>
        <p:spPr>
          <a:xfrm xmlns:a="http://schemas.openxmlformats.org/drawingml/2006/main">
            <a:off x="3257550" y="247650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A written media/consent record exists, is specific, and states how to withdraw.</a:t>
            </a:r>
          </a:p>
        </p:txBody>
      </p:sp>
      <p:sp>
        <p:nvSpPr>
          <p:cNvPr id="10" name="">
            <a:extLst xmlns:a="http://schemas.openxmlformats.org/drawingml/2006/main">
              <a:ext uri="{FF2B5EF4-FFF2-40B4-BE49-F238E27FC236}">
                <a16:creationId xmlns:a16="http://schemas.microsoft.com/office/drawing/2014/main" id="{2300D772-B4CF-4315-888B-52D5BCC4217A}"/>
              </a:ext>
            </a:extLst>
          </p:cNvPr>
          <p:cNvSpPr>
            <a:spLocks xmlns:a="http://schemas.openxmlformats.org/drawingml/2006/main" noGrp="1"/>
          </p:cNvSpPr>
          <p:nvPr/>
        </p:nvSpPr>
        <p:spPr>
          <a:xfrm xmlns:a="http://schemas.openxmlformats.org/drawingml/2006/main">
            <a:off x="742950" y="298132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17AFAE55-CB3D-407A-976C-0824079E9749}"/>
              </a:ext>
            </a:extLst>
          </p:cNvPr>
          <p:cNvSpPr>
            <a:spLocks xmlns:a="http://schemas.openxmlformats.org/drawingml/2006/main" noGrp="1"/>
          </p:cNvSpPr>
          <p:nvPr/>
        </p:nvSpPr>
        <p:spPr>
          <a:xfrm xmlns:a="http://schemas.openxmlformats.org/drawingml/2006/main">
            <a:off x="742950" y="3219450"/>
            <a:ext cx="2095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Technique</a:t>
            </a:r>
          </a:p>
        </p:txBody>
      </p:sp>
      <p:sp>
        <p:nvSpPr>
          <p:cNvPr id="12" name="">
            <a:extLst xmlns:a="http://schemas.openxmlformats.org/drawingml/2006/main">
              <a:ext uri="{FF2B5EF4-FFF2-40B4-BE49-F238E27FC236}">
                <a16:creationId xmlns:a16="http://schemas.microsoft.com/office/drawing/2014/main" id="{C7D159C0-8C25-4029-9400-F669A9D7D090}"/>
              </a:ext>
            </a:extLst>
          </p:cNvPr>
          <p:cNvSpPr>
            <a:spLocks xmlns:a="http://schemas.openxmlformats.org/drawingml/2006/main" noGrp="1"/>
          </p:cNvSpPr>
          <p:nvPr/>
        </p:nvSpPr>
        <p:spPr>
          <a:xfrm xmlns:a="http://schemas.openxmlformats.org/drawingml/2006/main">
            <a:off x="3257550" y="321945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Interview eyeline, or observational patience and non-staging, is evident in the footage.</a:t>
            </a:r>
          </a:p>
        </p:txBody>
      </p:sp>
      <p:sp>
        <p:nvSpPr>
          <p:cNvPr id="13" name="">
            <a:extLst xmlns:a="http://schemas.openxmlformats.org/drawingml/2006/main">
              <a:ext uri="{FF2B5EF4-FFF2-40B4-BE49-F238E27FC236}">
                <a16:creationId xmlns:a16="http://schemas.microsoft.com/office/drawing/2014/main" id="{A82128D4-1C68-4661-B021-E04075E58EF7}"/>
              </a:ext>
            </a:extLst>
          </p:cNvPr>
          <p:cNvSpPr>
            <a:spLocks xmlns:a="http://schemas.openxmlformats.org/drawingml/2006/main" noGrp="1"/>
          </p:cNvSpPr>
          <p:nvPr/>
        </p:nvSpPr>
        <p:spPr>
          <a:xfrm xmlns:a="http://schemas.openxmlformats.org/drawingml/2006/main">
            <a:off x="742950" y="372427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BC90F2D-0442-420C-B342-8A2BC5653D3F}"/>
              </a:ext>
            </a:extLst>
          </p:cNvPr>
          <p:cNvSpPr>
            <a:spLocks xmlns:a="http://schemas.openxmlformats.org/drawingml/2006/main" noGrp="1"/>
          </p:cNvSpPr>
          <p:nvPr/>
        </p:nvSpPr>
        <p:spPr>
          <a:xfrm xmlns:a="http://schemas.openxmlformats.org/drawingml/2006/main">
            <a:off x="742950" y="3962400"/>
            <a:ext cx="2095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Cutaways</a:t>
            </a:r>
          </a:p>
        </p:txBody>
      </p:sp>
      <p:sp>
        <p:nvSpPr>
          <p:cNvPr id="15" name="">
            <a:extLst xmlns:a="http://schemas.openxmlformats.org/drawingml/2006/main">
              <a:ext uri="{FF2B5EF4-FFF2-40B4-BE49-F238E27FC236}">
                <a16:creationId xmlns:a16="http://schemas.microsoft.com/office/drawing/2014/main" id="{ED60B635-0945-42CB-A03E-6F7FAAF06A54}"/>
              </a:ext>
            </a:extLst>
          </p:cNvPr>
          <p:cNvSpPr>
            <a:spLocks xmlns:a="http://schemas.openxmlformats.org/drawingml/2006/main" noGrp="1"/>
          </p:cNvSpPr>
          <p:nvPr/>
        </p:nvSpPr>
        <p:spPr>
          <a:xfrm xmlns:a="http://schemas.openxmlformats.org/drawingml/2006/main">
            <a:off x="3257550" y="396240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Every cutaway is either clearly evidentiary or clearly a bridge, never presented as both.</a:t>
            </a:r>
          </a:p>
        </p:txBody>
      </p:sp>
      <p:sp>
        <p:nvSpPr>
          <p:cNvPr id="16" name="">
            <a:extLst xmlns:a="http://schemas.openxmlformats.org/drawingml/2006/main">
              <a:ext uri="{FF2B5EF4-FFF2-40B4-BE49-F238E27FC236}">
                <a16:creationId xmlns:a16="http://schemas.microsoft.com/office/drawing/2014/main" id="{45CC26B7-28FA-4F6E-B71C-330D4383415E}"/>
              </a:ext>
            </a:extLst>
          </p:cNvPr>
          <p:cNvSpPr>
            <a:spLocks xmlns:a="http://schemas.openxmlformats.org/drawingml/2006/main" noGrp="1"/>
          </p:cNvSpPr>
          <p:nvPr/>
        </p:nvSpPr>
        <p:spPr>
          <a:xfrm xmlns:a="http://schemas.openxmlformats.org/drawingml/2006/main">
            <a:off x="742950" y="446722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90E8275E-8B74-45E6-BE64-CF2F671BE1CA}"/>
              </a:ext>
            </a:extLst>
          </p:cNvPr>
          <p:cNvSpPr>
            <a:spLocks xmlns:a="http://schemas.openxmlformats.org/drawingml/2006/main" noGrp="1"/>
          </p:cNvSpPr>
          <p:nvPr/>
        </p:nvSpPr>
        <p:spPr>
          <a:xfrm xmlns:a="http://schemas.openxmlformats.org/drawingml/2006/main">
            <a:off x="742950" y="4705350"/>
            <a:ext cx="2095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5122"/>
          </a:bodyPr>
          <a:lstStyle xmlns:a="http://schemas.openxmlformats.org/drawingml/2006/main"/>
          <a:p xmlns:a="http://schemas.openxmlformats.org/drawingml/2006/main">
            <a:pPr algn="l">
              <a:defRPr sz="1575" b="1">
                <a:solidFill>
                  <a:srgbClr val="C7831A"/>
                </a:solidFill>
                <a:latin typeface="Aptos"/>
                <a:ea typeface="Aptos"/>
                <a:cs typeface="Aptos"/>
              </a:defRPr>
            </a:pPr>
            <a:r>
              <a:rPr sz="1575" b="1">
                <a:solidFill>
                  <a:srgbClr val="C7831A"/>
                </a:solidFill>
                <a:latin typeface="Aptos"/>
                <a:ea typeface="Aptos"/>
                <a:cs typeface="Aptos"/>
              </a:rPr>
              <a:t>Reflection</a:t>
            </a:r>
          </a:p>
        </p:txBody>
      </p:sp>
      <p:sp>
        <p:nvSpPr>
          <p:cNvPr id="18" name="">
            <a:extLst xmlns:a="http://schemas.openxmlformats.org/drawingml/2006/main">
              <a:ext uri="{FF2B5EF4-FFF2-40B4-BE49-F238E27FC236}">
                <a16:creationId xmlns:a16="http://schemas.microsoft.com/office/drawing/2014/main" id="{D655BC3C-BE6A-463F-8EA1-48EB7E505672}"/>
              </a:ext>
            </a:extLst>
          </p:cNvPr>
          <p:cNvSpPr>
            <a:spLocks xmlns:a="http://schemas.openxmlformats.org/drawingml/2006/main" noGrp="1"/>
          </p:cNvSpPr>
          <p:nvPr/>
        </p:nvSpPr>
        <p:spPr>
          <a:xfrm xmlns:a="http://schemas.openxmlformats.org/drawingml/2006/main">
            <a:off x="3257550" y="4705350"/>
            <a:ext cx="7429500" cy="400050"/>
          </a:xfrm>
          <a:prstGeom xmlns:a="http://schemas.openxmlformats.org/drawingml/2006/main" prst="roundRect">
            <a:avLst>
              <a:gd name="adj" fmla="val 28571"/>
            </a:avLst>
          </a:prstGeom>
          <a:noFill xmlns:a="http://schemas.openxmlformats.org/drawingml/2006/main"/>
          <a:ln xmlns:a="http://schemas.openxmlformats.org/drawingml/2006/main" w="0">
            <a:noFill/>
            <a:prstDash val="solid"/>
          </a:ln>
        </p:spPr>
        <p:txBody>
          <a:bodyPr xmlns:a="http://schemas.openxmlformats.org/drawingml/2006/main">
            <a:normAutofit fontScale="100000"/>
          </a:bodyPr>
          <a:lstStyle xmlns:a="http://schemas.openxmlformats.org/drawingml/2006/main"/>
          <a:p xmlns:a="http://schemas.openxmlformats.org/drawingml/2006/main">
            <a:pPr algn="l">
              <a:defRPr sz="1425" b="0">
                <a:solidFill>
                  <a:srgbClr val="1E252B"/>
                </a:solidFill>
                <a:latin typeface="Aptos"/>
                <a:ea typeface="Aptos"/>
                <a:cs typeface="Aptos"/>
              </a:defRPr>
            </a:pPr>
            <a:r>
              <a:rPr sz="1425" b="0">
                <a:solidFill>
                  <a:srgbClr val="1E252B"/>
                </a:solidFill>
                <a:latin typeface="Aptos"/>
                <a:ea typeface="Aptos"/>
                <a:cs typeface="Aptos"/>
              </a:rPr>
              <a:t>The submission names any trims made and why they do not change the subject's meaning.</a:t>
            </a:r>
          </a:p>
        </p:txBody>
      </p:sp>
      <p:sp>
        <p:nvSpPr>
          <p:cNvPr id="19" name="">
            <a:extLst xmlns:a="http://schemas.openxmlformats.org/drawingml/2006/main">
              <a:ext uri="{FF2B5EF4-FFF2-40B4-BE49-F238E27FC236}">
                <a16:creationId xmlns:a16="http://schemas.microsoft.com/office/drawing/2014/main" id="{86F29259-78F8-4D19-8ED0-DAFF9624B2E7}"/>
              </a:ext>
            </a:extLst>
          </p:cNvPr>
          <p:cNvSpPr>
            <a:spLocks xmlns:a="http://schemas.openxmlformats.org/drawingml/2006/main" noGrp="1"/>
          </p:cNvSpPr>
          <p:nvPr/>
        </p:nvSpPr>
        <p:spPr>
          <a:xfrm xmlns:a="http://schemas.openxmlformats.org/drawingml/2006/main">
            <a:off x="742950" y="5210175"/>
            <a:ext cx="9953625"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Tree>
    <p:extLst>
      <p:ext uri="{BB962C8B-B14F-4D97-AF65-F5344CB8AC3E}">
        <p14:creationId xmlns:p14="http://schemas.microsoft.com/office/powerpoint/2010/main" val="46396174"/>
      </p:ext>
    </p:extLst>
  </p:cSld>
</p:sld>
</file>

<file path=ppt/slides/slide25.xml><?xml version="1.0" encoding="utf-8"?>
<p:sld xmlns:p="http://schemas.openxmlformats.org/presentationml/2006/main">
  <p:cSld>
    <p:bg>
      <p:bgPr>
        <a:solidFill xmlns:a="http://schemas.openxmlformats.org/drawingml/2006/main">
          <a:srgbClr val="F7F4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D83C964-A0E8-4328-ACE9-0729052B4E60}"/>
              </a:ext>
            </a:extLst>
          </p:cNvPr>
          <p:cNvSpPr>
            <a:spLocks xmlns:a="http://schemas.openxmlformats.org/drawingml/2006/main" noGrp="1"/>
          </p:cNvSpPr>
          <p:nvPr/>
        </p:nvSpPr>
        <p:spPr>
          <a:xfrm xmlns:a="http://schemas.openxmlformats.org/drawingml/2006/main">
            <a:off x="533400" y="361950"/>
            <a:ext cx="476250" cy="57150"/>
          </a:xfrm>
          <a:prstGeom xmlns:a="http://schemas.openxmlformats.org/drawingml/2006/main" prst="roundRect">
            <a:avLst>
              <a:gd name="adj" fmla="val 50000"/>
            </a:avLst>
          </a:prstGeom>
          <a:solidFill xmlns:a="http://schemas.openxmlformats.org/drawingml/2006/main">
            <a:srgbClr val="C7831A"/>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2243743-667E-415A-A763-D0D44B92B4A8}"/>
              </a:ext>
            </a:extLst>
          </p:cNvPr>
          <p:cNvSpPr>
            <a:spLocks xmlns:a="http://schemas.openxmlformats.org/drawingml/2006/main" noGrp="1"/>
          </p:cNvSpPr>
          <p:nvPr/>
        </p:nvSpPr>
        <p:spPr>
          <a:xfrm xmlns:a="http://schemas.openxmlformats.org/drawingml/2006/main">
            <a:off x="533400" y="571500"/>
            <a:ext cx="25717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l">
              <a:defRPr sz="1050" b="1">
                <a:solidFill>
                  <a:srgbClr val="44515C"/>
                </a:solidFill>
                <a:latin typeface="Aptos"/>
                <a:ea typeface="Aptos"/>
                <a:cs typeface="Aptos"/>
              </a:defRPr>
            </a:pPr>
            <a:r>
              <a:rPr sz="1050" b="1">
                <a:solidFill>
                  <a:srgbClr val="44515C"/>
                </a:solidFill>
                <a:latin typeface="Aptos"/>
                <a:ea typeface="Aptos"/>
                <a:cs typeface="Aptos"/>
              </a:rPr>
              <a:t>SLOP / UNIVERSITY</a:t>
            </a:r>
          </a:p>
        </p:txBody>
      </p:sp>
      <p:sp>
        <p:nvSpPr>
          <p:cNvPr id="3" name="">
            <a:extLst xmlns:a="http://schemas.openxmlformats.org/drawingml/2006/main">
              <a:ext uri="{FF2B5EF4-FFF2-40B4-BE49-F238E27FC236}">
                <a16:creationId xmlns:a16="http://schemas.microsoft.com/office/drawing/2014/main" id="{35888290-0364-47E3-A56A-7A34251013D5}"/>
              </a:ext>
            </a:extLst>
          </p:cNvPr>
          <p:cNvSpPr>
            <a:spLocks xmlns:a="http://schemas.openxmlformats.org/drawingml/2006/main" noGrp="1"/>
          </p:cNvSpPr>
          <p:nvPr/>
        </p:nvSpPr>
        <p:spPr>
          <a:xfrm xmlns:a="http://schemas.openxmlformats.org/drawingml/2006/main">
            <a:off x="9144000" y="571500"/>
            <a:ext cx="2381250" cy="19050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7037"/>
          </a:bodyPr>
          <a:lstStyle xmlns:a="http://schemas.openxmlformats.org/drawingml/2006/main"/>
          <a:p xmlns:a="http://schemas.openxmlformats.org/drawingml/2006/main">
            <a:pPr algn="r">
              <a:defRPr sz="1050" b="1">
                <a:solidFill>
                  <a:srgbClr val="44515C"/>
                </a:solidFill>
                <a:latin typeface="Aptos"/>
                <a:ea typeface="Aptos"/>
                <a:cs typeface="Aptos"/>
              </a:defRPr>
            </a:pPr>
            <a:r>
              <a:rPr sz="1050" b="1">
                <a:solidFill>
                  <a:srgbClr val="44515C"/>
                </a:solidFill>
                <a:latin typeface="Aptos"/>
                <a:ea typeface="Aptos"/>
                <a:cs typeface="Aptos"/>
              </a:rPr>
              <a:t>WEEK 5  /  25</a:t>
            </a:r>
          </a:p>
        </p:txBody>
      </p:sp>
      <p:sp>
        <p:nvSpPr>
          <p:cNvPr id="4" name="">
            <a:extLst xmlns:a="http://schemas.openxmlformats.org/drawingml/2006/main">
              <a:ext uri="{FF2B5EF4-FFF2-40B4-BE49-F238E27FC236}">
                <a16:creationId xmlns:a16="http://schemas.microsoft.com/office/drawing/2014/main" id="{E07E7D34-DBDD-4F19-B245-531B2BD1312E}"/>
              </a:ext>
            </a:extLst>
          </p:cNvPr>
          <p:cNvSpPr>
            <a:spLocks xmlns:a="http://schemas.openxmlformats.org/drawingml/2006/main" noGrp="1"/>
          </p:cNvSpPr>
          <p:nvPr/>
        </p:nvSpPr>
        <p:spPr>
          <a:xfrm xmlns:a="http://schemas.openxmlformats.org/drawingml/2006/main">
            <a:off x="533400" y="1028700"/>
            <a:ext cx="10572750" cy="514350"/>
          </a:xfrm>
          <a:prstGeom xmlns:a="http://schemas.openxmlformats.org/drawingml/2006/main" prst="roundRect">
            <a:avLst>
              <a:gd name="adj" fmla="val 22222"/>
            </a:avLst>
          </a:prstGeom>
          <a:noFill xmlns:a="http://schemas.openxmlformats.org/drawingml/2006/main"/>
          <a:ln xmlns:a="http://schemas.openxmlformats.org/drawingml/2006/main" w="0">
            <a:noFill/>
            <a:prstDash val="solid"/>
          </a:ln>
        </p:spPr>
        <p:txBody>
          <a:bodyPr xmlns:a="http://schemas.openxmlformats.org/drawingml/2006/main">
            <a:normAutofit fontScale="91595"/>
          </a:bodyPr>
          <a:lstStyle xmlns:a="http://schemas.openxmlformats.org/drawingml/2006/main"/>
          <a:p xmlns:a="http://schemas.openxmlformats.org/drawingml/2006/main">
            <a:pPr algn="l">
              <a:defRPr sz="2550" b="1">
                <a:solidFill>
                  <a:srgbClr val="1E252B"/>
                </a:solidFill>
                <a:latin typeface="Aptos"/>
                <a:ea typeface="Aptos"/>
                <a:cs typeface="Aptos"/>
              </a:defRPr>
            </a:pPr>
            <a:r>
              <a:rPr sz="2550" b="1">
                <a:solidFill>
                  <a:srgbClr val="1E252B"/>
                </a:solidFill>
                <a:latin typeface="Aptos"/>
                <a:ea typeface="Aptos"/>
                <a:cs typeface="Aptos"/>
              </a:rPr>
              <a:t>Recommended practice and preparation</a:t>
            </a:r>
          </a:p>
        </p:txBody>
      </p:sp>
      <p:sp>
        <p:nvSpPr>
          <p:cNvPr id="5" name="">
            <a:extLst xmlns:a="http://schemas.openxmlformats.org/drawingml/2006/main">
              <a:ext uri="{FF2B5EF4-FFF2-40B4-BE49-F238E27FC236}">
                <a16:creationId xmlns:a16="http://schemas.microsoft.com/office/drawing/2014/main" id="{4400B641-B644-402B-BE4B-D9BB58CD1003}"/>
              </a:ext>
            </a:extLst>
          </p:cNvPr>
          <p:cNvSpPr>
            <a:spLocks xmlns:a="http://schemas.openxmlformats.org/drawingml/2006/main" noGrp="1"/>
          </p:cNvSpPr>
          <p:nvPr/>
        </p:nvSpPr>
        <p:spPr>
          <a:xfrm xmlns:a="http://schemas.openxmlformats.org/drawingml/2006/main">
            <a:off x="533400" y="1676400"/>
            <a:ext cx="10382250" cy="323850"/>
          </a:xfrm>
          <a:prstGeom xmlns:a="http://schemas.openxmlformats.org/drawingml/2006/main" prst="roundRect">
            <a:avLst>
              <a:gd name="adj" fmla="val 35294"/>
            </a:avLst>
          </a:prstGeom>
          <a:noFill xmlns:a="http://schemas.openxmlformats.org/drawingml/2006/main"/>
          <a:ln xmlns:a="http://schemas.openxmlformats.org/drawingml/2006/main" w="0">
            <a:noFill/>
            <a:prstDash val="solid"/>
          </a:ln>
        </p:spPr>
        <p:txBody>
          <a:bodyPr xmlns:a="http://schemas.openxmlformats.org/drawingml/2006/main">
            <a:normAutofit fontScale="80420"/>
          </a:bodyPr>
          <a:lstStyle xmlns:a="http://schemas.openxmlformats.org/drawingml/2006/main"/>
          <a:p xmlns:a="http://schemas.openxmlformats.org/drawingml/2006/main">
            <a:pPr algn="l">
              <a:defRPr sz="1350" b="0">
                <a:solidFill>
                  <a:srgbClr val="44515C"/>
                </a:solidFill>
                <a:latin typeface="Aptos"/>
                <a:ea typeface="Aptos"/>
                <a:cs typeface="Aptos"/>
              </a:defRPr>
            </a:pPr>
            <a:r>
              <a:rPr sz="1350" b="0">
                <a:solidFill>
                  <a:srgbClr val="44515C"/>
                </a:solidFill>
                <a:latin typeface="Aptos"/>
                <a:ea typeface="Aptos"/>
                <a:cs typeface="Aptos"/>
              </a:rPr>
              <a:t>Before next session.</a:t>
            </a:r>
          </a:p>
        </p:txBody>
      </p:sp>
      <p:sp>
        <p:nvSpPr>
          <p:cNvPr id="6" name="">
            <a:extLst xmlns:a="http://schemas.openxmlformats.org/drawingml/2006/main">
              <a:ext uri="{FF2B5EF4-FFF2-40B4-BE49-F238E27FC236}">
                <a16:creationId xmlns:a16="http://schemas.microsoft.com/office/drawing/2014/main" id="{E75E70EC-D254-415A-8474-E8E1EDE5A09A}"/>
              </a:ext>
            </a:extLst>
          </p:cNvPr>
          <p:cNvSpPr>
            <a:spLocks xmlns:a="http://schemas.openxmlformats.org/drawingml/2006/main" noGrp="1"/>
          </p:cNvSpPr>
          <p:nvPr/>
        </p:nvSpPr>
        <p:spPr>
          <a:xfrm xmlns:a="http://schemas.openxmlformats.org/drawingml/2006/main">
            <a:off x="533400" y="6248400"/>
            <a:ext cx="11125200" cy="9525"/>
          </a:xfrm>
          <a:prstGeom xmlns:a="http://schemas.openxmlformats.org/drawingml/2006/main" prst="roundRect">
            <a:avLst>
              <a:gd name="adj" fmla="val 50000"/>
            </a:avLst>
          </a:prstGeom>
          <a:solidFill xmlns:a="http://schemas.openxmlformats.org/drawingml/2006/main">
            <a:srgbClr val="D9D0C2"/>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2C1868E-CCDF-4A37-BD59-D3AE769967AB}"/>
              </a:ext>
            </a:extLst>
          </p:cNvPr>
          <p:cNvSpPr>
            <a:spLocks xmlns:a="http://schemas.openxmlformats.org/drawingml/2006/main" noGrp="1"/>
          </p:cNvSpPr>
          <p:nvPr/>
        </p:nvSpPr>
        <p:spPr>
          <a:xfrm xmlns:a="http://schemas.openxmlformats.org/drawingml/2006/main">
            <a:off x="533400" y="6419850"/>
            <a:ext cx="4857750" cy="171450"/>
          </a:xfrm>
          <a:prstGeom xmlns:a="http://schemas.openxmlformats.org/drawingml/2006/main" prst="roundRect">
            <a:avLst>
              <a:gd name="adj" fmla="val 50000"/>
            </a:avLst>
          </a:prstGeom>
          <a:noFill xmlns:a="http://schemas.openxmlformats.org/drawingml/2006/main"/>
          <a:ln xmlns:a="http://schemas.openxmlformats.org/drawingml/2006/main" w="0">
            <a:noFill/>
            <a:prstDash val="solid"/>
          </a:ln>
        </p:spPr>
        <p:txBody>
          <a:bodyPr xmlns:a="http://schemas.openxmlformats.org/drawingml/2006/main">
            <a:normAutofit fontScale="21722"/>
          </a:bodyPr>
          <a:lstStyle xmlns:a="http://schemas.openxmlformats.org/drawingml/2006/main"/>
          <a:p xmlns:a="http://schemas.openxmlformats.org/drawingml/2006/main">
            <a:pPr algn="l">
              <a:defRPr sz="900" b="0">
                <a:solidFill>
                  <a:srgbClr val="44515C"/>
                </a:solidFill>
                <a:latin typeface="Aptos"/>
                <a:ea typeface="Aptos"/>
                <a:cs typeface="Aptos"/>
              </a:defRPr>
            </a:pPr>
            <a:r>
              <a:rPr sz="900" b="0">
                <a:solidFill>
                  <a:srgbClr val="44515C"/>
                </a:solidFill>
                <a:latin typeface="Aptos"/>
                <a:ea typeface="Aptos"/>
                <a:cs typeface="Aptos"/>
              </a:rPr>
              <a:t>SLOP1416  Visual Storytelling for Short-Form Media</a:t>
            </a:r>
          </a:p>
        </p:txBody>
      </p:sp>
      <p:sp>
        <p:nvSpPr>
          <p:cNvPr id="8" name="">
            <a:extLst xmlns:a="http://schemas.openxmlformats.org/drawingml/2006/main">
              <a:ext uri="{FF2B5EF4-FFF2-40B4-BE49-F238E27FC236}">
                <a16:creationId xmlns:a16="http://schemas.microsoft.com/office/drawing/2014/main" id="{C7532DFA-11E5-4604-BCD4-4223F4D0CD92}"/>
              </a:ext>
            </a:extLst>
          </p:cNvPr>
          <p:cNvSpPr>
            <a:spLocks xmlns:a="http://schemas.openxmlformats.org/drawingml/2006/main" noGrp="1"/>
          </p:cNvSpPr>
          <p:nvPr/>
        </p:nvSpPr>
        <p:spPr>
          <a:xfrm xmlns:a="http://schemas.openxmlformats.org/drawingml/2006/main">
            <a:off x="685800" y="2400300"/>
            <a:ext cx="3238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Interview technique reference</a:t>
            </a:r>
          </a:p>
        </p:txBody>
      </p:sp>
      <p:sp>
        <p:nvSpPr>
          <p:cNvPr id="9" name="">
            <a:extLst xmlns:a="http://schemas.openxmlformats.org/drawingml/2006/main">
              <a:ext uri="{FF2B5EF4-FFF2-40B4-BE49-F238E27FC236}">
                <a16:creationId xmlns:a16="http://schemas.microsoft.com/office/drawing/2014/main" id="{B4862420-8A71-434E-8C9A-AF4F5F6C978B}"/>
              </a:ext>
            </a:extLst>
          </p:cNvPr>
          <p:cNvSpPr>
            <a:spLocks xmlns:a="http://schemas.openxmlformats.org/drawingml/2006/main" noGrp="1"/>
          </p:cNvSpPr>
          <p:nvPr/>
        </p:nvSpPr>
        <p:spPr>
          <a:xfrm xmlns:a="http://schemas.openxmlformats.org/drawingml/2006/main">
            <a:off x="685800" y="2800350"/>
            <a:ext cx="10287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BBC Academy, Interview technique for journalists: https://www.bbc.co.uk/academy/en/articles/art20130702112133480</a:t>
            </a:r>
          </a:p>
        </p:txBody>
      </p:sp>
      <p:sp>
        <p:nvSpPr>
          <p:cNvPr id="10" name="">
            <a:extLst xmlns:a="http://schemas.openxmlformats.org/drawingml/2006/main">
              <a:ext uri="{FF2B5EF4-FFF2-40B4-BE49-F238E27FC236}">
                <a16:creationId xmlns:a16="http://schemas.microsoft.com/office/drawing/2014/main" id="{BA2D68B1-E060-48AE-A090-91BE0B0EA100}"/>
              </a:ext>
            </a:extLst>
          </p:cNvPr>
          <p:cNvSpPr>
            <a:spLocks xmlns:a="http://schemas.openxmlformats.org/drawingml/2006/main" noGrp="1"/>
          </p:cNvSpPr>
          <p:nvPr/>
        </p:nvSpPr>
        <p:spPr>
          <a:xfrm xmlns:a="http://schemas.openxmlformats.org/drawingml/2006/main">
            <a:off x="685800" y="3524250"/>
            <a:ext cx="3238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Documentary ethics reference</a:t>
            </a:r>
          </a:p>
        </p:txBody>
      </p:sp>
      <p:sp>
        <p:nvSpPr>
          <p:cNvPr id="11" name="">
            <a:extLst xmlns:a="http://schemas.openxmlformats.org/drawingml/2006/main">
              <a:ext uri="{FF2B5EF4-FFF2-40B4-BE49-F238E27FC236}">
                <a16:creationId xmlns:a16="http://schemas.microsoft.com/office/drawing/2014/main" id="{FB79B271-2CEB-43EA-BB52-B80CD5B5ACBF}"/>
              </a:ext>
            </a:extLst>
          </p:cNvPr>
          <p:cNvSpPr>
            <a:spLocks xmlns:a="http://schemas.openxmlformats.org/drawingml/2006/main" noGrp="1"/>
          </p:cNvSpPr>
          <p:nvPr/>
        </p:nvSpPr>
        <p:spPr>
          <a:xfrm xmlns:a="http://schemas.openxmlformats.org/drawingml/2006/main">
            <a:off x="685800" y="3924300"/>
            <a:ext cx="10287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52642"/>
          </a:bodyPr>
          <a:lstStyle xmlns:a="http://schemas.openxmlformats.org/drawingml/2006/main"/>
          <a:p xmlns:a="http://schemas.openxmlformats.org/drawingml/2006/main">
            <a:pPr algn="l">
              <a:defRPr sz="1350" b="0">
                <a:solidFill>
                  <a:srgbClr val="1E252B"/>
                </a:solidFill>
                <a:latin typeface="Aptos"/>
                <a:ea typeface="Aptos"/>
                <a:cs typeface="Aptos"/>
              </a:defRPr>
            </a:pPr>
            <a:r>
              <a:rPr sz="1350" b="0">
                <a:solidFill>
                  <a:srgbClr val="1E252B"/>
                </a:solidFill>
                <a:latin typeface="Aptos"/>
                <a:ea typeface="Aptos"/>
                <a:cs typeface="Aptos"/>
              </a:rPr>
              <a:t>Doc Society, Documentary ethics and consent guidance: https://impact.docsociety.org/resources</a:t>
            </a:r>
          </a:p>
        </p:txBody>
      </p:sp>
      <p:sp>
        <p:nvSpPr>
          <p:cNvPr id="12" name="">
            <a:extLst xmlns:a="http://schemas.openxmlformats.org/drawingml/2006/main">
              <a:ext uri="{FF2B5EF4-FFF2-40B4-BE49-F238E27FC236}">
                <a16:creationId xmlns:a16="http://schemas.microsoft.com/office/drawing/2014/main" id="{5AE9606F-9A8F-4F10-98A1-1C08962F5982}"/>
              </a:ext>
            </a:extLst>
          </p:cNvPr>
          <p:cNvSpPr>
            <a:spLocks xmlns:a="http://schemas.openxmlformats.org/drawingml/2006/main" noGrp="1"/>
          </p:cNvSpPr>
          <p:nvPr/>
        </p:nvSpPr>
        <p:spPr>
          <a:xfrm xmlns:a="http://schemas.openxmlformats.org/drawingml/2006/main">
            <a:off x="685800" y="4648200"/>
            <a:ext cx="28575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3071"/>
          </a:bodyPr>
          <a:lstStyle xmlns:a="http://schemas.openxmlformats.org/drawingml/2006/main"/>
          <a:p xmlns:a="http://schemas.openxmlformats.org/drawingml/2006/main">
            <a:pPr algn="l">
              <a:defRPr sz="1650" b="1">
                <a:solidFill>
                  <a:srgbClr val="C7831A"/>
                </a:solidFill>
                <a:latin typeface="Aptos"/>
                <a:ea typeface="Aptos"/>
                <a:cs typeface="Aptos"/>
              </a:defRPr>
            </a:pPr>
            <a:r>
              <a:rPr sz="1650" b="1">
                <a:solidFill>
                  <a:srgbClr val="C7831A"/>
                </a:solidFill>
                <a:latin typeface="Aptos"/>
                <a:ea typeface="Aptos"/>
                <a:cs typeface="Aptos"/>
              </a:rPr>
              <a:t>Bring to Week 6</a:t>
            </a:r>
          </a:p>
        </p:txBody>
      </p:sp>
      <p:sp>
        <p:nvSpPr>
          <p:cNvPr id="13" name="">
            <a:extLst xmlns:a="http://schemas.openxmlformats.org/drawingml/2006/main">
              <a:ext uri="{FF2B5EF4-FFF2-40B4-BE49-F238E27FC236}">
                <a16:creationId xmlns:a16="http://schemas.microsoft.com/office/drawing/2014/main" id="{92A83860-5869-4807-8B69-559EFF90260B}"/>
              </a:ext>
            </a:extLst>
          </p:cNvPr>
          <p:cNvSpPr>
            <a:spLocks xmlns:a="http://schemas.openxmlformats.org/drawingml/2006/main" noGrp="1"/>
          </p:cNvSpPr>
          <p:nvPr/>
        </p:nvSpPr>
        <p:spPr>
          <a:xfrm xmlns:a="http://schemas.openxmlformats.org/drawingml/2006/main">
            <a:off x="685800" y="5048250"/>
            <a:ext cx="9906000" cy="266700"/>
          </a:xfrm>
          <a:prstGeom xmlns:a="http://schemas.openxmlformats.org/drawingml/2006/main" prst="roundRect">
            <a:avLst>
              <a:gd name="adj" fmla="val 42857"/>
            </a:avLst>
          </a:prstGeom>
          <a:noFill xmlns:a="http://schemas.openxmlformats.org/drawingml/2006/main"/>
          <a:ln xmlns:a="http://schemas.openxmlformats.org/drawingml/2006/main" w="0">
            <a:noFill/>
            <a:prstDash val="solid"/>
          </a:ln>
        </p:spPr>
        <p:txBody>
          <a:bodyPr xmlns:a="http://schemas.openxmlformats.org/drawingml/2006/main">
            <a:normAutofit fontScale="47378"/>
          </a:bodyPr>
          <a:lstStyle xmlns:a="http://schemas.openxmlformats.org/drawingml/2006/main"/>
          <a:p xmlns:a="http://schemas.openxmlformats.org/drawingml/2006/main">
            <a:pPr algn="l">
              <a:defRPr sz="1500" b="1">
                <a:solidFill>
                  <a:srgbClr val="44515C"/>
                </a:solidFill>
                <a:latin typeface="Aptos"/>
                <a:ea typeface="Aptos"/>
                <a:cs typeface="Aptos"/>
              </a:defRPr>
            </a:pPr>
            <a:r>
              <a:rPr sz="1500" b="1">
                <a:solidFill>
                  <a:srgbClr val="44515C"/>
                </a:solidFill>
                <a:latin typeface="Aptos"/>
                <a:ea typeface="Aptos"/>
                <a:cs typeface="Aptos"/>
              </a:rPr>
              <a:t>Your confirmed Assignment 1 subject, their signed consent line, and a rough shot list ready to storyboard.</a:t>
            </a:r>
          </a:p>
        </p:txBody>
      </p:sp>
    </p:spTree>
    <p:extLst>
      <p:ext uri="{BB962C8B-B14F-4D97-AF65-F5344CB8AC3E}">
        <p14:creationId xmlns:p14="http://schemas.microsoft.com/office/powerpoint/2010/main" val="26534881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2026-09-13T04:59:06.8730000Z</dcterms:created>
  <dcterms:modified xsi:type="dcterms:W3CDTF">2026-09-13T04:59:06.8730000Z</dcterms:modified>
</coreProperties>
</file>