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16b14bf4964822" /><Relationship Type="http://schemas.openxmlformats.org/officeDocument/2006/relationships/extended-properties" Target="/docProps/app.xml" Id="R4cb58d087d5648de" /><Relationship Type="http://schemas.openxmlformats.org/officeDocument/2006/relationships/officeDocument" Target="/ppt/presentation.xml" Id="R43b53dc1f83143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4780a8bfc94f87"/>
  </p:sldMasterIdLst>
  <p:notesMasterIdLst>
    <p:notesMasterId xmlns:r="http://schemas.openxmlformats.org/officeDocument/2006/relationships" r:id="Ra0227243b735442b"/>
  </p:notesMasterIdLst>
  <p:sldIdLst>
    <p:sldId xmlns:r="http://schemas.openxmlformats.org/officeDocument/2006/relationships" id="256" r:id="R93961a0401de44aa"/>
    <p:sldId xmlns:r="http://schemas.openxmlformats.org/officeDocument/2006/relationships" id="257" r:id="Rcb1be3d5042e45cb"/>
    <p:sldId xmlns:r="http://schemas.openxmlformats.org/officeDocument/2006/relationships" id="258" r:id="R2f37936eff444b48"/>
    <p:sldId xmlns:r="http://schemas.openxmlformats.org/officeDocument/2006/relationships" id="259" r:id="Rfa687ee2f33f49b6"/>
    <p:sldId xmlns:r="http://schemas.openxmlformats.org/officeDocument/2006/relationships" id="260" r:id="R38ee28eea2d04eb2"/>
    <p:sldId xmlns:r="http://schemas.openxmlformats.org/officeDocument/2006/relationships" id="261" r:id="Rddb44b383d6f4c1e"/>
    <p:sldId xmlns:r="http://schemas.openxmlformats.org/officeDocument/2006/relationships" id="262" r:id="R87dcfcb41d3c43fb"/>
    <p:sldId xmlns:r="http://schemas.openxmlformats.org/officeDocument/2006/relationships" id="263" r:id="R63e7f7c046704637"/>
    <p:sldId xmlns:r="http://schemas.openxmlformats.org/officeDocument/2006/relationships" id="264" r:id="Re9aa7e0a2940427d"/>
    <p:sldId xmlns:r="http://schemas.openxmlformats.org/officeDocument/2006/relationships" id="265" r:id="R7b6e3b01529f4ae1"/>
    <p:sldId xmlns:r="http://schemas.openxmlformats.org/officeDocument/2006/relationships" id="266" r:id="R8653f88635314995"/>
    <p:sldId xmlns:r="http://schemas.openxmlformats.org/officeDocument/2006/relationships" id="267" r:id="Ra8cde465d4ef42c3"/>
    <p:sldId xmlns:r="http://schemas.openxmlformats.org/officeDocument/2006/relationships" id="268" r:id="Rbe2469fe0d824b3f"/>
    <p:sldId xmlns:r="http://schemas.openxmlformats.org/officeDocument/2006/relationships" id="269" r:id="R6311e250a36d4b6c"/>
    <p:sldId xmlns:r="http://schemas.openxmlformats.org/officeDocument/2006/relationships" id="270" r:id="Ra3397e91f2a94460"/>
    <p:sldId xmlns:r="http://schemas.openxmlformats.org/officeDocument/2006/relationships" id="271" r:id="Rfce1ecedf3e043c0"/>
    <p:sldId xmlns:r="http://schemas.openxmlformats.org/officeDocument/2006/relationships" id="272" r:id="Rf7d16c617a774d1c"/>
    <p:sldId xmlns:r="http://schemas.openxmlformats.org/officeDocument/2006/relationships" id="273" r:id="R18662103de15410d"/>
    <p:sldId xmlns:r="http://schemas.openxmlformats.org/officeDocument/2006/relationships" id="274" r:id="Rd6632c211a6c4156"/>
    <p:sldId xmlns:r="http://schemas.openxmlformats.org/officeDocument/2006/relationships" id="275" r:id="R95231be4256f4db3"/>
    <p:sldId xmlns:r="http://schemas.openxmlformats.org/officeDocument/2006/relationships" id="276" r:id="R75175231a30f4cce"/>
    <p:sldId xmlns:r="http://schemas.openxmlformats.org/officeDocument/2006/relationships" id="277" r:id="Red7a8eb083684e71"/>
    <p:sldId xmlns:r="http://schemas.openxmlformats.org/officeDocument/2006/relationships" id="278" r:id="R239da87048fc4471"/>
    <p:sldId xmlns:r="http://schemas.openxmlformats.org/officeDocument/2006/relationships" id="279" r:id="Rb9154d5d7bdd409c"/>
    <p:sldId xmlns:r="http://schemas.openxmlformats.org/officeDocument/2006/relationships" id="280" r:id="R30142ac650474155"/>
    <p:sldId xmlns:r="http://schemas.openxmlformats.org/officeDocument/2006/relationships" id="281" r:id="R6b22a72993d44bd8"/>
    <p:sldId xmlns:r="http://schemas.openxmlformats.org/officeDocument/2006/relationships" id="282" r:id="Raedf82606ef843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0dd938ebdc461f" /><Relationship Type="http://schemas.openxmlformats.org/officeDocument/2006/relationships/slideMaster" Target="/ppt/slideMasters/slideMaster1.xml" Id="R2c4780a8bfc94f87" /><Relationship Type="http://schemas.openxmlformats.org/officeDocument/2006/relationships/notesMaster" Target="/ppt/notesMasters/notesMaster1.xml" Id="Ra0227243b735442b" /><Relationship Type="http://schemas.openxmlformats.org/officeDocument/2006/relationships/presProps" Target="/ppt/presProps.xml" Id="R45ffcaf723184a33" /><Relationship Type="http://schemas.openxmlformats.org/officeDocument/2006/relationships/tableStyles" Target="/ppt/tableStyles.xml" Id="Rfd275776fa3a4ea5" /><Relationship Type="http://schemas.openxmlformats.org/officeDocument/2006/relationships/slide" Target="/ppt/slides/slide1.xml" Id="R93961a0401de44aa" /><Relationship Type="http://schemas.openxmlformats.org/officeDocument/2006/relationships/slide" Target="/ppt/slides/slide2.xml" Id="Rcb1be3d5042e45cb" /><Relationship Type="http://schemas.openxmlformats.org/officeDocument/2006/relationships/slide" Target="/ppt/slides/slide3.xml" Id="R2f37936eff444b48" /><Relationship Type="http://schemas.openxmlformats.org/officeDocument/2006/relationships/slide" Target="/ppt/slides/slide4.xml" Id="Rfa687ee2f33f49b6" /><Relationship Type="http://schemas.openxmlformats.org/officeDocument/2006/relationships/slide" Target="/ppt/slides/slide5.xml" Id="R38ee28eea2d04eb2" /><Relationship Type="http://schemas.openxmlformats.org/officeDocument/2006/relationships/slide" Target="/ppt/slides/slide6.xml" Id="Rddb44b383d6f4c1e" /><Relationship Type="http://schemas.openxmlformats.org/officeDocument/2006/relationships/slide" Target="/ppt/slides/slide7.xml" Id="R87dcfcb41d3c43fb" /><Relationship Type="http://schemas.openxmlformats.org/officeDocument/2006/relationships/slide" Target="/ppt/slides/slide8.xml" Id="R63e7f7c046704637" /><Relationship Type="http://schemas.openxmlformats.org/officeDocument/2006/relationships/slide" Target="/ppt/slides/slide9.xml" Id="Re9aa7e0a2940427d" /><Relationship Type="http://schemas.openxmlformats.org/officeDocument/2006/relationships/slide" Target="/ppt/slides/slide10.xml" Id="R7b6e3b01529f4ae1" /><Relationship Type="http://schemas.openxmlformats.org/officeDocument/2006/relationships/slide" Target="/ppt/slides/slide11.xml" Id="R8653f88635314995" /><Relationship Type="http://schemas.openxmlformats.org/officeDocument/2006/relationships/slide" Target="/ppt/slides/slide12.xml" Id="Ra8cde465d4ef42c3" /><Relationship Type="http://schemas.openxmlformats.org/officeDocument/2006/relationships/slide" Target="/ppt/slides/slide13.xml" Id="Rbe2469fe0d824b3f" /><Relationship Type="http://schemas.openxmlformats.org/officeDocument/2006/relationships/slide" Target="/ppt/slides/slide14.xml" Id="R6311e250a36d4b6c" /><Relationship Type="http://schemas.openxmlformats.org/officeDocument/2006/relationships/slide" Target="/ppt/slides/slide15.xml" Id="Ra3397e91f2a94460" /><Relationship Type="http://schemas.openxmlformats.org/officeDocument/2006/relationships/slide" Target="/ppt/slides/slide16.xml" Id="Rfce1ecedf3e043c0" /><Relationship Type="http://schemas.openxmlformats.org/officeDocument/2006/relationships/slide" Target="/ppt/slides/slide17.xml" Id="Rf7d16c617a774d1c" /><Relationship Type="http://schemas.openxmlformats.org/officeDocument/2006/relationships/slide" Target="/ppt/slides/slide18.xml" Id="R18662103de15410d" /><Relationship Type="http://schemas.openxmlformats.org/officeDocument/2006/relationships/slide" Target="/ppt/slides/slide19.xml" Id="Rd6632c211a6c4156" /><Relationship Type="http://schemas.openxmlformats.org/officeDocument/2006/relationships/slide" Target="/ppt/slides/slide20.xml" Id="R95231be4256f4db3" /><Relationship Type="http://schemas.openxmlformats.org/officeDocument/2006/relationships/slide" Target="/ppt/slides/slide21.xml" Id="R75175231a30f4cce" /><Relationship Type="http://schemas.openxmlformats.org/officeDocument/2006/relationships/slide" Target="/ppt/slides/slide22.xml" Id="Red7a8eb083684e71" /><Relationship Type="http://schemas.openxmlformats.org/officeDocument/2006/relationships/slide" Target="/ppt/slides/slide23.xml" Id="R239da87048fc4471" /><Relationship Type="http://schemas.openxmlformats.org/officeDocument/2006/relationships/slide" Target="/ppt/slides/slide24.xml" Id="Rb9154d5d7bdd409c" /><Relationship Type="http://schemas.openxmlformats.org/officeDocument/2006/relationships/slide" Target="/ppt/slides/slide25.xml" Id="R30142ac650474155" /><Relationship Type="http://schemas.openxmlformats.org/officeDocument/2006/relationships/slide" Target="/ppt/slides/slide26.xml" Id="R6b22a72993d44bd8" /><Relationship Type="http://schemas.openxmlformats.org/officeDocument/2006/relationships/slide" Target="/ppt/slides/slide27.xml" Id="Raedf82606ef843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cdbf99ed8a45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92fe8f18984285" /><Relationship Type="http://schemas.openxmlformats.org/officeDocument/2006/relationships/notesMaster" Target="/ppt/notesMasters/notesMaster1.xml" Id="Raa07156ffd9d49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29ad862a5147dd" /><Relationship Type="http://schemas.openxmlformats.org/officeDocument/2006/relationships/notesMaster" Target="/ppt/notesMasters/notesMaster1.xml" Id="Rcc52589a823240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a1e5bec38f4713" /><Relationship Type="http://schemas.openxmlformats.org/officeDocument/2006/relationships/notesMaster" Target="/ppt/notesMasters/notesMaster1.xml" Id="R8f132eda6d0541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d439c0c5b74a5b" /><Relationship Type="http://schemas.openxmlformats.org/officeDocument/2006/relationships/notesMaster" Target="/ppt/notesMasters/notesMaster1.xml" Id="Raff1e69431b34b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90574ce4734638" /><Relationship Type="http://schemas.openxmlformats.org/officeDocument/2006/relationships/notesMaster" Target="/ppt/notesMasters/notesMaster1.xml" Id="R56c3c0a6dabb49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b284b75d024cc2" /><Relationship Type="http://schemas.openxmlformats.org/officeDocument/2006/relationships/notesMaster" Target="/ppt/notesMasters/notesMaster1.xml" Id="Rb317b697f69241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c1b6d374394f99" /><Relationship Type="http://schemas.openxmlformats.org/officeDocument/2006/relationships/notesMaster" Target="/ppt/notesMasters/notesMaster1.xml" Id="R4ff7fd7850e441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47fcd370904222" /><Relationship Type="http://schemas.openxmlformats.org/officeDocument/2006/relationships/notesMaster" Target="/ppt/notesMasters/notesMaster1.xml" Id="Rcd841f3fffdd4c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086e1e1d5f4e78" /><Relationship Type="http://schemas.openxmlformats.org/officeDocument/2006/relationships/notesMaster" Target="/ppt/notesMasters/notesMaster1.xml" Id="R90fc4504792b47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c8293ab2ba4f80" /><Relationship Type="http://schemas.openxmlformats.org/officeDocument/2006/relationships/notesMaster" Target="/ppt/notesMasters/notesMaster1.xml" Id="Ra385e3e67da540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23a0d3b3ebf4ab9" /><Relationship Type="http://schemas.openxmlformats.org/officeDocument/2006/relationships/notesMaster" Target="/ppt/notesMasters/notesMaster1.xml" Id="Rd906d2c8536745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54864992374f00" /><Relationship Type="http://schemas.openxmlformats.org/officeDocument/2006/relationships/notesMaster" Target="/ppt/notesMasters/notesMaster1.xml" Id="R011a7f4858a34d2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72ceef2fdd492b" /><Relationship Type="http://schemas.openxmlformats.org/officeDocument/2006/relationships/notesMaster" Target="/ppt/notesMasters/notesMaster1.xml" Id="R5088500c8a4d40b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da211e366f4936" /><Relationship Type="http://schemas.openxmlformats.org/officeDocument/2006/relationships/notesMaster" Target="/ppt/notesMasters/notesMaster1.xml" Id="R63e1c0cacfbc494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6b8de915a44306" /><Relationship Type="http://schemas.openxmlformats.org/officeDocument/2006/relationships/notesMaster" Target="/ppt/notesMasters/notesMaster1.xml" Id="R4fd3c327934b4e7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8223d3f8b94dba" /><Relationship Type="http://schemas.openxmlformats.org/officeDocument/2006/relationships/notesMaster" Target="/ppt/notesMasters/notesMaster1.xml" Id="Rdcc41c0b1780418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cc2bab466ba46a1" /><Relationship Type="http://schemas.openxmlformats.org/officeDocument/2006/relationships/notesMaster" Target="/ppt/notesMasters/notesMaster1.xml" Id="R747d7dc120dc488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4b46afecf6848c7" /><Relationship Type="http://schemas.openxmlformats.org/officeDocument/2006/relationships/notesMaster" Target="/ppt/notesMasters/notesMaster1.xml" Id="R72ff8d8c6018479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83d1b5b4c07403c" /><Relationship Type="http://schemas.openxmlformats.org/officeDocument/2006/relationships/notesMaster" Target="/ppt/notesMasters/notesMaster1.xml" Id="R4959e5fc2ad44f6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67395bb13324177" /><Relationship Type="http://schemas.openxmlformats.org/officeDocument/2006/relationships/notesMaster" Target="/ppt/notesMasters/notesMaster1.xml" Id="R3c72cafdb258423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d3c4943da2a45cf" /><Relationship Type="http://schemas.openxmlformats.org/officeDocument/2006/relationships/notesMaster" Target="/ppt/notesMasters/notesMaster1.xml" Id="Rac2df4a29f8d49f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c898de1feaf4a44" /><Relationship Type="http://schemas.openxmlformats.org/officeDocument/2006/relationships/notesMaster" Target="/ppt/notesMasters/notesMaster1.xml" Id="Ra759b38ce61f4e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5a9c954b274b68" /><Relationship Type="http://schemas.openxmlformats.org/officeDocument/2006/relationships/notesMaster" Target="/ppt/notesMasters/notesMaster1.xml" Id="Rd760b1feec334ab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4bbf98c7ace4090" /><Relationship Type="http://schemas.openxmlformats.org/officeDocument/2006/relationships/notesMaster" Target="/ppt/notesMasters/notesMaster1.xml" Id="R7216f114370f480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8a06106ccda40fd" /><Relationship Type="http://schemas.openxmlformats.org/officeDocument/2006/relationships/notesMaster" Target="/ppt/notesMasters/notesMaster1.xml" Id="R4537cf8148ef402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95dd1fa2ff64b61" /><Relationship Type="http://schemas.openxmlformats.org/officeDocument/2006/relationships/notesMaster" Target="/ppt/notesMasters/notesMaster1.xml" Id="R9f67a8a0cbd0419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6bcedf9280e4eed" /><Relationship Type="http://schemas.openxmlformats.org/officeDocument/2006/relationships/notesMaster" Target="/ppt/notesMasters/notesMaster1.xml" Id="Rac47a5e5cb014e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https://images.unsplash.com/photo-1660631228116-b3643559f611 — photographer Klim Musalimov (@klim11), accessed 13 Sep 2026</a:t>
            </a:r>
          </a:p>
          <a:p xmlns:a="http://schemas.openxmlformats.org/drawingml/2006/main">
            <a:r>
              <a:t>Course teaching content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learning outcomes, aligned to session 4's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framing device opening the lecture, mirroring Week 3's authored-light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signal-chain framework for the lecture: source, mic, preamp/gain, recorder.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gain staging: headroom, noise floor, and why clipping is unrecoverable while low gain is merely lossy.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overview table of microphone polar patterns, expanded in the following three slides.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https://images.unsplash.com/photo-1531651008558-ed1740375b39 — photographer Leo Wieling,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interference-tube shotgun design and boom operating practice. Unsplash: https://images.unsplash.com/photo-1660631228116-b3643559f611 — photographer Klim Musalimov (@klim11),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https://images.unsplash.com/photo-1764557206181-0c64c56be486 — photographer JJ ROCHA (@that_person),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direct-to-reverberant ratio and its perceptual effect on sense of 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room tone / ambient bed capture, directly answering session 4's “collect ten seconds of ambient sound” preparation task.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wind-turbulence physics and windscreen design. Unsplash: https://images.unsplash.com/photo-1764557207194-c6b27d50945b — photographer JJ ROCHA (@that_person),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https://images.unsplash.com/photo-1618366712010-f4ae9c647dcb — photographer Luke Peterson (@ldpeterson11),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Standard voice-frequency and noise-band reference ranges used across audio-engineering and post-production texts (approximate, source-dependent).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sound-perspective matching, explicitly bridging to Week 3's continuity concept as requested by session 4's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https://images.unsplash.com/photo-1698199071311-bd5fe0e37449 — photographer Albert Stoynov,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https://plus.unsplash.com/premium_photo-1682124293900-54bea8ca7e9f — contributor Getty Images (@gettyimages),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https://plus.unsplash.com/premium_photo-1664303403877-7f079e34aec9 — contributor Getty Images (@gettyimages),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the diegetic/non-diegetic distinction, applied to the documentary-style honesty expected of a sound portrait.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 (Unsplash+): https://plus.unsplash.com/premium_photo-1682089018098-e616e4e065e2 — contributor Getty Images (@gettyimages),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Assignment 1's “Sound portrait” exercise (30-second sequence led by ambient sound or clear voice). Unsplash: https://images.unsplash.com/photo-1764557207162-e98edb2457e8 — photographer JJ ROCHA (@that_person),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continuity principle, directly extending Week 3's light-continuity rule to sound as session 4 requests.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4's reference-viewing prompt: watch a scene with eyes closed and note what sound alone communicates. Unsplash: https://images.unsplash.com/photo-1557804506-e969d7b32a4b — photographer Austin Distel (@austindistel),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4's afterwards task and feeds Assignment 1's Sound portrait exercise and media/consent record.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SLOP1416 Week 4 in-session exercise, directly implementing the session brief's sound-portrait and comparison tasks.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review rubric, aligned to Assignment 1's ‘Image, light and sound choices’ criterion (30% weight).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External resources: Sound Devices field-recording guidance; Rode polar-pattern reference. Accessed 13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757bea1c7048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3d2f0a48734afb" /><Relationship Type="http://schemas.openxmlformats.org/officeDocument/2006/relationships/slideLayout" Target="/ppt/slideLayouts/slideLayout1.xml" Id="R3123b54556f04b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23b54556f04b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bb292ccb3b4a34" /><Relationship Type="http://schemas.openxmlformats.org/officeDocument/2006/relationships/image" Target="/ppt/media/image.jpeg" Id="R21408e4f96a74bd5" /><Relationship Type="http://schemas.openxmlformats.org/officeDocument/2006/relationships/notesSlide" Target="/ppt/notesSlides/notesSlide1.xml" Id="R81d17f454cc749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69b63829f4748" /><Relationship Type="http://schemas.openxmlformats.org/officeDocument/2006/relationships/notesSlide" Target="/ppt/notesSlides/notesSlide2.xml" Id="Rfb5fa9c719b04b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3c252f3ca8447c" /><Relationship Type="http://schemas.openxmlformats.org/officeDocument/2006/relationships/notesSlide" Target="/ppt/notesSlides/notesSlide3.xml" Id="R91c31e5be17447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ae8c0a8b4487a" /><Relationship Type="http://schemas.openxmlformats.org/officeDocument/2006/relationships/notesSlide" Target="/ppt/notesSlides/notesSlide4.xml" Id="R5396b60a885a40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96da642a0474f" /><Relationship Type="http://schemas.openxmlformats.org/officeDocument/2006/relationships/notesSlide" Target="/ppt/notesSlides/notesSlide5.xml" Id="R26045788e46746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f2a2d8e6e4a73" /><Relationship Type="http://schemas.openxmlformats.org/officeDocument/2006/relationships/notesSlide" Target="/ppt/notesSlides/notesSlide6.xml" Id="R86fde273146945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689354b084713" /><Relationship Type="http://schemas.openxmlformats.org/officeDocument/2006/relationships/image" Target="/ppt/media/image2.jpeg" Id="R79a044e5557f4e86" /><Relationship Type="http://schemas.openxmlformats.org/officeDocument/2006/relationships/notesSlide" Target="/ppt/notesSlides/notesSlide7.xml" Id="R7e82579b924546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64117bed14ec8" /><Relationship Type="http://schemas.openxmlformats.org/officeDocument/2006/relationships/image" Target="/ppt/media/image3.jpeg" Id="R2e0f1aaf49e64baf" /><Relationship Type="http://schemas.openxmlformats.org/officeDocument/2006/relationships/notesSlide" Target="/ppt/notesSlides/notesSlide8.xml" Id="R28313eae6ca84d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2882294f24739" /><Relationship Type="http://schemas.openxmlformats.org/officeDocument/2006/relationships/image" Target="/ppt/media/image4.jpeg" Id="R2fecee57b61d48b8" /><Relationship Type="http://schemas.openxmlformats.org/officeDocument/2006/relationships/notesSlide" Target="/ppt/notesSlides/notesSlide9.xml" Id="R6965053fbcfd48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0fedbb1c54fb2" /><Relationship Type="http://schemas.openxmlformats.org/officeDocument/2006/relationships/notesSlide" Target="/ppt/notesSlides/notesSlide10.xml" Id="R8000aa251be54d5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106c1118545ed" /><Relationship Type="http://schemas.openxmlformats.org/officeDocument/2006/relationships/notesSlide" Target="/ppt/notesSlides/notesSlide11.xml" Id="Re0deff59439c4e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00e69751f40d2" /><Relationship Type="http://schemas.openxmlformats.org/officeDocument/2006/relationships/image" Target="/ppt/media/image5.jpeg" Id="R70eb4c1a4caa4ac9" /><Relationship Type="http://schemas.openxmlformats.org/officeDocument/2006/relationships/notesSlide" Target="/ppt/notesSlides/notesSlide12.xml" Id="R169c4f0634d14b0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bfbdda0d174a2d" /><Relationship Type="http://schemas.openxmlformats.org/officeDocument/2006/relationships/image" Target="/ppt/media/image6.jpeg" Id="Ref64f142d13b4016" /><Relationship Type="http://schemas.openxmlformats.org/officeDocument/2006/relationships/notesSlide" Target="/ppt/notesSlides/notesSlide13.xml" Id="R3a3074c6c8214b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7f2aedde74b24" /><Relationship Type="http://schemas.openxmlformats.org/officeDocument/2006/relationships/notesSlide" Target="/ppt/notesSlides/notesSlide14.xml" Id="Rf013d572568b469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21e7cf97c4a71" /><Relationship Type="http://schemas.openxmlformats.org/officeDocument/2006/relationships/notesSlide" Target="/ppt/notesSlides/notesSlide15.xml" Id="R312a07682f3a472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09a677866b45a7" /><Relationship Type="http://schemas.openxmlformats.org/officeDocument/2006/relationships/image" Target="/ppt/media/image7.jpeg" Id="Rdd62e6406ca34e1e" /><Relationship Type="http://schemas.openxmlformats.org/officeDocument/2006/relationships/notesSlide" Target="/ppt/notesSlides/notesSlide16.xml" Id="R393da83d552f46b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393d0b9954c4c" /><Relationship Type="http://schemas.openxmlformats.org/officeDocument/2006/relationships/image" Target="/ppt/media/image8.jpeg" Id="R655fa4aa2a95442d" /><Relationship Type="http://schemas.openxmlformats.org/officeDocument/2006/relationships/notesSlide" Target="/ppt/notesSlides/notesSlide17.xml" Id="R80228402054f46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ba249e69f342f3" /><Relationship Type="http://schemas.openxmlformats.org/officeDocument/2006/relationships/image" Target="/ppt/media/image9.jpeg" Id="R589ec5162f29406e" /><Relationship Type="http://schemas.openxmlformats.org/officeDocument/2006/relationships/notesSlide" Target="/ppt/notesSlides/notesSlide18.xml" Id="R7ca73381844746c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70febe75b4f02" /><Relationship Type="http://schemas.openxmlformats.org/officeDocument/2006/relationships/notesSlide" Target="/ppt/notesSlides/notesSlide19.xml" Id="R310d2d498ebe40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4d4aa17344af6" /><Relationship Type="http://schemas.openxmlformats.org/officeDocument/2006/relationships/image" Target="/ppt/media/image10.jpeg" Id="Rbbfd02e3fa6542e7" /><Relationship Type="http://schemas.openxmlformats.org/officeDocument/2006/relationships/notesSlide" Target="/ppt/notesSlides/notesSlide20.xml" Id="Re914afc1feef400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9a73248194c21" /><Relationship Type="http://schemas.openxmlformats.org/officeDocument/2006/relationships/notesSlide" Target="/ppt/notesSlides/notesSlide21.xml" Id="R1b56f5c5491b47b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65fa9d89e40d3" /><Relationship Type="http://schemas.openxmlformats.org/officeDocument/2006/relationships/notesSlide" Target="/ppt/notesSlides/notesSlide22.xml" Id="R2b08f62a141f424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dfdbef8a314a00" /><Relationship Type="http://schemas.openxmlformats.org/officeDocument/2006/relationships/image" Target="/ppt/media/image11.jpeg" Id="R7a06907fd3934c6c" /><Relationship Type="http://schemas.openxmlformats.org/officeDocument/2006/relationships/notesSlide" Target="/ppt/notesSlides/notesSlide23.xml" Id="Rd79f00d0ee2b404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09fc0d7134036" /><Relationship Type="http://schemas.openxmlformats.org/officeDocument/2006/relationships/notesSlide" Target="/ppt/notesSlides/notesSlide24.xml" Id="R25d270c47fe348b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e51b641e994432" /><Relationship Type="http://schemas.openxmlformats.org/officeDocument/2006/relationships/notesSlide" Target="/ppt/notesSlides/notesSlide25.xml" Id="Rd040f6ffcc3342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2a60367484154" /><Relationship Type="http://schemas.openxmlformats.org/officeDocument/2006/relationships/notesSlide" Target="/ppt/notesSlides/notesSlide26.xml" Id="R3abbeb2f7c9b48a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4dc322f034651" /><Relationship Type="http://schemas.openxmlformats.org/officeDocument/2006/relationships/notesSlide" Target="/ppt/notesSlides/notesSlide27.xml" Id="R1a02cd820b5942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408e4f96a74bd5"/>
          <a:srcRect xmlns:a="http://schemas.openxmlformats.org/drawingml/2006/main" l="0" t="10000" r="0" b="10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0"/>
            <a:ext cx="5715000" cy="6858000"/>
          </a:xfrm>
          <a:prstGeom xmlns:a="http://schemas.openxmlformats.org/drawingml/2006/main" prst="roundRect">
            <a:avLst>
              <a:gd name="adj" fmla="val 200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E21872-3A57-4DB4-80E6-B2030849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7E6A5C-968E-458C-90C1-27282E30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7048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E8A20-4C15-4774-B598-3AD95C6A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95350"/>
            <a:ext cx="29527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4DA72-5A47-4C7E-9516-2DF262E6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4000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  /  WEEK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9C23C6-264C-48B4-8480-026329E8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5619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Recording Sound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45F0B-4729-4113-B9B1-2401CE86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00400"/>
            <a:ext cx="5429250" cy="1238250"/>
          </a:xfrm>
          <a:prstGeom xmlns:a="http://schemas.openxmlformats.org/drawingml/2006/main" prst="roundRect">
            <a:avLst>
              <a:gd name="adj" fmla="val 923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Capturing voice and ambient sound so a viewer understands where they are and what matters — the recording chain, mic choice, and listening while you shoot.</a:t>
            </a:r>
          </a:p>
        </p:txBody>
      </p:sp>
    </p:spTree>
    <p:extLst>
      <p:ext uri="{BB962C8B-B14F-4D97-AF65-F5344CB8AC3E}">
        <p14:creationId xmlns:p14="http://schemas.microsoft.com/office/powerpoint/2010/main" val="14225821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70564E-8373-4880-B64C-3F5A3158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7DC56-7866-453B-873E-712EC6C3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004D7-9FBB-4845-BD42-B31D3EC7D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C7FC5-CC6A-4684-B5EC-8676163E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7F91B-C645-4525-8307-3648540D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By the end of this lecture you can choose a microphone, protect a recording, and plan sound like a shot list.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69F15-DFD5-43EF-8688-AEDF53C5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571EB-7D35-4C8F-A3D6-79684B47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C0119-B0E0-4386-9F7F-8B8B3AFC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4BB299-71F1-460E-9C49-2E37C5F9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8A30F-338A-432E-8AC2-0902B185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C1593-AAC9-45C4-ACAD-3A2A078E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a microphone and placement that matches the scale of a shot, and gain-stage a recording so it survives the edit.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E4665C-F7A4-4029-8046-B49448B7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4651A-AF98-4A30-8297-C92623DE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4B6B9-5353-435E-B5E6-924FB39F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Listen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60157D-3D38-4FF2-B9E4-872F00FC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Monitor on headphones during the take, not just after, to catch clipping, wind and hum while they can still be fixed.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120643-AB94-4F26-B638-875EA1BD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58B62-ACD8-4C81-BA57-DD00A917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5EA2A-26C0-42C9-8010-E47A84DF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822EB4-63E0-4F3A-928B-49BAFD34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Treat sound as a planned element of a production — beginning, middle and end — not something recorded by accident.</a:t>
            </a:r>
          </a:p>
        </p:txBody>
      </p:sp>
    </p:spTree>
    <p:extLst>
      <p:ext uri="{BB962C8B-B14F-4D97-AF65-F5344CB8AC3E}">
        <p14:creationId xmlns:p14="http://schemas.microsoft.com/office/powerpoint/2010/main" val="1714377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F1A19-0E8F-4636-A14E-FCF5D884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D43519-2EC1-4F44-A8CF-8F75D063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A33CC3-9914-4FF2-9B4A-B5744F88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6C8A9-DA1F-4777-87D3-AD98C98B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is captured, not caught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69DAD-E1CD-4CBA-BB37-7786892F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An on-camera mic records whatever is loudest nearest the lens — a chosen mic records what the story needs.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2BB990-4702-42C9-81C4-0FCB9499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396C7-05E8-4D95-8F0D-D640F530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FF6BA-40FC-43C4-A480-243A64A3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3822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camera's built-in microphone treats the whole space as equally worth recording: traffic, air-conditioning and the speaker's voice arrive at similar levels. A viewer's ear does the opposite — it follows attention.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0279F2-AE97-4FE4-8C36-3C66DD20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44070-0F95-4607-8087-EA92DDE0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78174-287B-462C-8374-0C7DE5F4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Uncaptured sound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F15A3F-010D-4590-86B0-131529C96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Whatever the on-board mic happens to pick up: distant, thin, and mixed with everything else in the room.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B13A6B-F18C-4B3C-9D68-B898E571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486150"/>
            <a:ext cx="52863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72F47-4FFD-46DB-8D8E-B1B8F8EF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6957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2E73A-1BB3-4942-B01F-1BD103FA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862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Captured sound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5FE765-C76F-474C-A5BD-7DCE31FC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267200"/>
            <a:ext cx="4867275" cy="1123950"/>
          </a:xfrm>
          <a:prstGeom xmlns:a="http://schemas.openxmlformats.org/drawingml/2006/main" prst="roundRect">
            <a:avLst>
              <a:gd name="adj" fmla="val 1016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mic chosen and placed for one source, monitored while recording, so the important sound is close and clear.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FE5A74-2D9C-443F-8CBF-D2327F4A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72150"/>
            <a:ext cx="102870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lecture gives you the chain and the choices that turn accidental audio into a deliberate soundtrack.</a:t>
            </a:r>
          </a:p>
        </p:txBody>
      </p:sp>
    </p:spTree>
    <p:extLst>
      <p:ext uri="{BB962C8B-B14F-4D97-AF65-F5344CB8AC3E}">
        <p14:creationId xmlns:p14="http://schemas.microsoft.com/office/powerpoint/2010/main" val="460675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7714B9-CC8A-4854-8A90-24B493EA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45F05-3A91-4F6F-92B4-EC5C1D84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E5D6CA-A046-4957-9C76-6C0A492E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7AE2B9-D306-4DD3-9199-2890CAD6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recording chain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5511C-A584-4A20-89F1-CF615B1C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Every sound travels through four stages before it becomes a file — and can be lost at any one of them.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A13AF-160B-49B5-AFBD-F499DA63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0F8039-8668-4AC1-9C5E-5494E591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E78AA-6CCE-4D74-857F-C94C77DD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2476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Stage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0F7D4-9F23-4500-BA6D-E4BBA191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52700"/>
            <a:ext cx="4762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happens there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76255F-9635-4FB9-85C3-548AC1A0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552700"/>
            <a:ext cx="209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801ED-0E79-4B53-8666-4690A791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2D1DF-D1FA-464A-9D26-3184B233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Source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2C7273-E345-441B-9CF0-7BFFC5D8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00400"/>
            <a:ext cx="4953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voice, action or ambience actually making the sound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7CD8B5-8450-4C3B-8DD9-20E9A4ED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00400"/>
            <a:ext cx="2095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Wrong source recorded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387A3-9230-496E-91F5-9B25D48C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D9F303-8320-46B0-A757-6837D3EE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Microphone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7A97E9-2999-4EA6-913C-022C97B3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05250"/>
            <a:ext cx="4953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7247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Converts air pressure into an electrical signal — pattern and placement decide what it hears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FDAC5-3061-4FE4-99ED-03073759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905250"/>
            <a:ext cx="2095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90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Wrong pattern picks up the wrong thing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5C7DC-448D-431F-B52A-E22C1B99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D6630-D7CC-438C-AAFC-3DFB1F50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Preamp / gain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BD443-51DD-4C58-B213-4E0AE756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610100"/>
            <a:ext cx="4953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Boosts that signal to a usable level before it is stored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DBDBBC-1763-483F-A38A-97254F4A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610100"/>
            <a:ext cx="2095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372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Too little gain buries it in noise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35C304-AEE8-4141-AFB8-C581D116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85449B-A21F-47A8-BD6A-60C46EBC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14950"/>
            <a:ext cx="2857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0646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Recorder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D3A57A-DD5D-4507-8B97-57BD0C18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314950"/>
            <a:ext cx="4953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43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Converts the boosted signal into a digital file at a set sample rate and bit depth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67C78D-0ADF-425B-A8B4-28DBAADE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314950"/>
            <a:ext cx="20955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Clipping destroys the file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93C456-14A1-4D8A-B1E1-59505110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674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317463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04058C-6428-4C6C-A60C-9C686A26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23BEC9-E251-499D-8509-DB659DBE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593A5B-C105-414A-8720-C5618085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244EE-4D70-4997-B7F6-C1C9C3C5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Gain staging: headroom vs noise floor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85500-8A3A-4133-8B7F-41DB7A11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Every recorder has a ceiling and a floor — your job is to sit between them.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E0814D-2130-47AE-84E9-A832B93C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FEA120-4250-4277-85C4-13A86928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E8B15-51A5-4D32-B910-5C78FBE6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95A58-8637-44A3-97A3-A4109183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C265EA-06DB-43F6-BDFC-15F7640A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gain too 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714B7C-E859-4E2E-A28D-9D57F7DDB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signal sits close to the recorder's noise floor. You can raise the level later, but you raise the hiss with it — noise cannot be edited back out.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38980-5242-4AB5-932D-83D1938A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7ADD54-1813-4FED-AE64-33F5C394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01319F-7E64-41ED-8001-3C2C59F0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gain too high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60EE93-11F6-43E6-9A63-D7F71FA2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Peaks exceed 0 dBFS and clip: the waveform is cut flat and the digital distortion is permanent, unlike an overexposed frame.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C5EA84-CAF6-4304-8342-417142B7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768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05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Rule: aim for peaks around ‒12 to –6 dBFS, leaving headroom for the loudest moment you have not heard yet — a shout, a slammed door, a laugh.</a:t>
            </a:r>
          </a:p>
        </p:txBody>
      </p:sp>
    </p:spTree>
    <p:extLst>
      <p:ext uri="{BB962C8B-B14F-4D97-AF65-F5344CB8AC3E}">
        <p14:creationId xmlns:p14="http://schemas.microsoft.com/office/powerpoint/2010/main" val="21421025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2D59B2-F8E4-4FA5-BF75-B679C4F6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B9034-345C-456E-B1AC-40DFDBC3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C68D0-4F47-49DD-9EFD-E0B5FC62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7283B-9172-468B-BC5B-A3CA4EA2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Microphone polar patterns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A6E0C3-456E-4EA5-9CB8-00E74BEA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polar pattern describes which directions a microphone is sensitive to — it decides what gets recorded as much as where you point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D9C45-CBAA-4F9F-98E5-BE6226F9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CD9F8-2C05-4C1F-85A1-A3CFF873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9B705-96C8-4B63-B9EA-0A2410AD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2857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Pattern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B8D59-788D-4BE5-AD6F-0F3B6A0B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52700"/>
            <a:ext cx="3238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Sensitivity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B189E-9A55-4126-9D84-E01DABA9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552700"/>
            <a:ext cx="3048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Best use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C7FD3-B59A-4C9F-8741-2B3B9884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9A9EC-A6B4-41DB-AD9F-A887C612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3238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Omnidirectional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C02DB-7159-4936-9752-BA0D7EFD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00400"/>
            <a:ext cx="3810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Equally sensitive all around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128D22-4FF6-4018-B16E-D2C9C174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00400"/>
            <a:ext cx="3048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room tone, ambience, group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225FF0-D497-43FE-A886-98A6FD0E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935164-1910-44CF-8AA3-CD20B112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3238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Cardioid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4A5DC4-C33F-4596-88DB-4F4B4FBA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05250"/>
            <a:ext cx="3810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Sensitive to the front, rejects the rear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9B5C71-C938-449E-8951-3B0D7C36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3048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single speaker, general dialogue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C5F7E6-A8DD-4B9C-A3DF-5EC051BA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FC9A10-F920-4F6F-96E6-5B241632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3238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Hypercardioid / shotgun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5870A8-3D88-456D-8EEC-EB67ABC8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10100"/>
            <a:ext cx="3810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Narrow front lobe, longer reach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EAAF4E-E96B-42AB-9DB4-8FAB4290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10100"/>
            <a:ext cx="3048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boom-mounted dialogue, isolating one source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EA47F6-7B68-4A47-98FF-CB16AAE0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13CC50-A45F-4E8E-BEC1-E0024567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14950"/>
            <a:ext cx="32385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57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Lavalier (omni, worn close)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867C59-DA53-41E1-8AB4-4A843276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14950"/>
            <a:ext cx="3810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Small omni capsule worn on the body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824370-5731-444F-8CFD-DB5D27D8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314950"/>
            <a:ext cx="3048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385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consistent level regardless of camera distance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0FAD7D-FCCE-4665-8AEB-D3043E93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674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114567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02364-5AE5-4236-9D00-6CB3B8C7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9F4BF-28E1-42B2-8222-9E22AAC2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BFA395-F623-44AF-8849-4D55B1F7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B0FF4-B1B3-41C0-8389-69F49BD7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Pattern 1 / 3 — cardioid and proximity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C11D8-5F63-4C63-9B45-DABAA03A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default studio and interview pattern — sensitive to the front, deaf to the rear.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DFCAE6-CC19-4FAA-8D54-DB4A5124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AD859-B519-4BA8-9D9E-1E3346E2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a044e5557f4e86"/>
          <a:srcRect xmlns:a="http://schemas.openxmlformats.org/drawingml/2006/main" l="0" t="22270" r="0" b="222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6EA24-5760-4DAA-AA3C-362412B9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cardioid capsule rejects sound from behind it, which is why it is the standard choice for a single voice with a room behind the camera.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1BC24-7B35-46D7-B301-B4616092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4BA6F-402E-42B8-9EC3-09E5352A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AADB92-E088-44C6-B7F5-294421EC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Proximity effect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AA058-B398-4C4D-B39F-EE3FBA5F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Move a directional mic closer and low frequencies boost disproportionately — the voice gets warmer and fuller.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81484C-2846-4C48-A869-0E520915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434ACC-BE1E-47A7-9F7A-A5981F68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F788B-31C4-4605-8D41-31CF37044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Pop filter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D68C80-7117-48EA-AF34-0BECE2B3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screen between mouth and capsule breaks up the fast air bursts of “p” and “b” sounds before they hit the diaphragm.</a:t>
            </a:r>
          </a:p>
        </p:txBody>
      </p:sp>
    </p:spTree>
    <p:extLst>
      <p:ext uri="{BB962C8B-B14F-4D97-AF65-F5344CB8AC3E}">
        <p14:creationId xmlns:p14="http://schemas.microsoft.com/office/powerpoint/2010/main" val="10267210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3F198B-92A8-4AF3-85AC-189F91F4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9D9869-9828-4FC3-9A40-EC8C3158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6C30E-C9C5-4E89-8C45-5545A45D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88FA2E-699D-4CB5-9FCE-EA3C58BB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Pattern 2 / 3 — hypercardioid and shotgun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98760-AAF8-44A1-BE0D-DFDAFCE7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narrow front lobe reaches further into a scene without moving the mic into frame.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E7B587-AFA7-4226-8719-2FF95A5A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43386-1090-4C35-ABAA-03A3F0D6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f1aaf49e64baf"/>
          <a:srcRect xmlns:a="http://schemas.openxmlformats.org/drawingml/2006/main" l="0" t="22270" r="0" b="222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C962A-3B01-43FD-8B27-47A02A17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shotgun's interference tube cancels off-axis sound so effectively that it can isolate a speaker from traffic or wind several metres away — at the cost of being unforgiving about aim.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76905B-9934-467B-9DE4-980CB95E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30A7E-AB09-4951-B7F5-D6F29F56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D401A8-104F-41B1-87F7-F3EC7486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Boom operating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90D165-57E4-4461-BD35-F1E99D7D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Held just outside frame, angled down at the mouth, tracking the speaker's head as they move or turn.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C466AF-53A3-46FB-ABA8-08979FDF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CA564-42E8-4C77-AC3A-177A9CFF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7EFE4-5CB6-4131-AFF6-12851A2A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Off-axis colouration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738111-D7FE-4284-BB62-89ADDE43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Sound that is not directly on-axis is not just quieter — it is tonally duller, which is audible if the boom drifts mid-line.</a:t>
            </a:r>
          </a:p>
        </p:txBody>
      </p:sp>
    </p:spTree>
    <p:extLst>
      <p:ext uri="{BB962C8B-B14F-4D97-AF65-F5344CB8AC3E}">
        <p14:creationId xmlns:p14="http://schemas.microsoft.com/office/powerpoint/2010/main" val="20656973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EFB96-F154-4048-BD29-BA08EAB4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6BDA4-5963-4EBE-ABD0-01796F79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730AC-0E7F-447A-9396-7C1A89BE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96E30-FBBE-4A19-BD93-211EE390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Pattern 3 / 3 — lavalier mics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0A6EE-E3FD-4ECE-B567-A572C8FC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small omni capsule worn on the body trades polar precision for consistent distance.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2690A1-B486-4AB6-9578-4B456227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FE0E8-8EDE-4CF7-8EED-0E06712A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cee57b61d48b8"/>
          <a:srcRect xmlns:a="http://schemas.openxmlformats.org/drawingml/2006/main" l="0" t="16724" r="0" b="167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8F881C-CCD7-42C3-BF95-167C3547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Clipped 10–15 cm below the chin, a lav stays the same distance from the mouth no matter how the speaker turns or how far they are from camera — a boom cannot guarantee that.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E0A918-F2E6-4C9F-B18C-294CFECE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0D9B4-D1B8-4353-88A7-C9C8716C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00567-CB3E-4444-ABE5-22BB9553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Placement risk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F8826-CA2E-4878-B4FA-56BA70C7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Too close to fabric and every movement becomes a rustle; too low and consonants lose clarity.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DA283-AD08-42C1-BB29-760D8779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9637B9-E8BE-4420-9664-E15B4B88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D1A0C7-9911-4CFF-85EF-89A1C130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When to choose 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DA613-945F-4D11-A299-82904100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Multi-camera interviews, moving subjects, or any shot where a boom cannot stay out of frame.</a:t>
            </a:r>
          </a:p>
        </p:txBody>
      </p:sp>
    </p:spTree>
    <p:extLst>
      <p:ext uri="{BB962C8B-B14F-4D97-AF65-F5344CB8AC3E}">
        <p14:creationId xmlns:p14="http://schemas.microsoft.com/office/powerpoint/2010/main" val="8947399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BB2661-4951-4E57-86C2-DFA65F46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757B7-F48C-4392-8886-18B6CA40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D8237-5C83-4E34-BC86-79E5244A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4021C-1590-4C0E-88DE-30407A9A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Direct-to-reverberant ratio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74B50-304E-41BC-902D-0DCF47BD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balance between a source's direct sound and the room's reflections tells a listener how large and how close a space 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1047C-08D8-44E8-9E95-DEE536DA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B6032-80D7-4B21-AD0C-75F2C6D6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7BB2D-922E-4908-BAA6-52284E42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Every recorded sound is a mix of the direct wave from the source and reflected copies bouncing off walls, floors and ceilings a fraction of a second later. Moving the mic changes that ratio without changing the room.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BA5B7-1F60-4178-9453-7B21EF0D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D13FB-8A43-487B-9558-5571375F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6FD8F-38AA-48E8-92B0-C0750D97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 mic, high direct ratio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1F6F9-8A56-4DC1-81F0-7B70BB5C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Reads as intimate and dry — the room disappears, which can feel disconnected from a wide establishing shot.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2F0F55-8169-4F70-93CD-AD2F3382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247068-C7A4-4698-ACD8-1C522A37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74C31D-8DCF-4A3C-BD08-2AF945A9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Distant mic, high reverberant ratio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5CB6BF-8C23-4B2E-B313-82B3DF26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Reads as spacious or cavernous — useful for establishing scale, wrong for a close confessional line.</a:t>
            </a:r>
          </a:p>
        </p:txBody>
      </p:sp>
    </p:spTree>
    <p:extLst>
      <p:ext uri="{BB962C8B-B14F-4D97-AF65-F5344CB8AC3E}">
        <p14:creationId xmlns:p14="http://schemas.microsoft.com/office/powerpoint/2010/main" val="9878374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F87695-80ED-4F6D-BB67-E0C8C2C6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3FD58-5265-42A3-9DD0-6793CD16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0EC94-4C41-40A3-80B0-4675D889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235F6-6740-4364-BB86-E617007B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Room tone and the ambient bed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D8071-C15B-4B7F-9B02-99F384DC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Thirty to sixty seconds of “silence” recorded in every location is not optional.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D3010-9CE5-4BE6-A40B-6EC767B6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80800-DE49-43A1-AC80-A38E5D0A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CDFC5-1ADF-4705-9EBF-EEC71B92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No real location is silent — a room has its own constant hiss of HVAC, traffic, wind or hum. An editor needs a clean sample of that exact tone to smooth over cuts, cover a removed line, or fill a gap left by an edit.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5B0CFD-7519-44B2-875A-9D350C5D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987C7-881E-4DB0-ACF7-635F1F2A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381176-A2A0-4B4C-9383-8FCCE484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Record it every location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878911-1F3D-42F7-A9A4-E4AF60DD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Before or after the take, ask everyone to stay still and quiet for 30–60 seconds while the room's own sound is captured alone.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7B0C0-5D1B-4A23-8684-E8A2929A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4BBE1-1D9A-43FD-A1C0-23174C36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F5FDD-B433-47A4-BA59-822B3BD5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Why it matters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9EF1F-0FA0-4156-B394-1828E8BD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Without matching room tone, a silent gap in the edit reads as an unnatural, artificial silence rather than the room simply pausing.</a:t>
            </a:r>
          </a:p>
        </p:txBody>
      </p:sp>
    </p:spTree>
    <p:extLst>
      <p:ext uri="{BB962C8B-B14F-4D97-AF65-F5344CB8AC3E}">
        <p14:creationId xmlns:p14="http://schemas.microsoft.com/office/powerpoint/2010/main" val="16183346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01226-B853-4982-A45F-1FD4AB05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1CEB5-FE8B-4B5A-A54A-38C3BC2E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487A96-40C1-498E-AAE2-196855B9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84F5C-196B-4010-94CD-B0433483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Wind noise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FF61B-FAF7-44C8-87E1-CDBBC999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Wind is not loud in the air — it becomes loud the moment it hits a microphone capsule.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F6271-77AA-4158-89E8-9C7797CB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2E732-4208-493A-9831-F73133FB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b4c1a4caa4ac9"/>
          <a:srcRect xmlns:a="http://schemas.openxmlformats.org/drawingml/2006/main" l="0" t="16724" r="0" b="167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8BD06-E41A-48C0-80D2-B2A96B17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Moving air across an unprotected capsule creates turbulence directly on the diaphragm, producing a low rumble that has nothing to do with the actual scene — foam alone stops only light breeze.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7EE5FC-0ADC-455B-A3BC-682D3754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F53006-E400-489D-9830-61A76144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58BF1-DEEB-43B2-A920-01062D09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Foam windscreen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A27C9C-E5A1-4014-9C9F-CFDF18FC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Cuts breath blasts and gentle air movement indoors; largely ineffective outdoors above a light breeze.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CC6AB2-F4C3-4840-AC8A-EDA7EC28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06FE7F-A5AA-4ABE-93C5-BAE34529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F1AABF-87DC-4EF1-AE93-39A873D5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Deadcat / blimp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06BCC4-F3AD-4D43-8745-3AC84D4A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furry cover over a rigid basket traps a layer of still air around the capsule — the only reliable outdoor defence.</a:t>
            </a:r>
          </a:p>
        </p:txBody>
      </p:sp>
    </p:spTree>
    <p:extLst>
      <p:ext uri="{BB962C8B-B14F-4D97-AF65-F5344CB8AC3E}">
        <p14:creationId xmlns:p14="http://schemas.microsoft.com/office/powerpoint/2010/main" val="20036135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C9668-492B-4B4A-8B40-FBC4C8D6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F5109-C469-484D-B45B-51F7FCB6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3E3F4-6437-4443-9F95-791A3B0B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A6CCBC-15F5-4DEB-8B1A-1387DA2F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Monitoring while you record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442CC1-AB0A-4B39-B2CC-54742D35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Closed-back headphones are the only reliable way to hear what the microphone actually hears.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3037F-C15B-4E18-9090-E8B7E37D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BDA5E3-5409-48BB-9402-1A9BE2E7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4f142d13b4016"/>
          <a:srcRect xmlns:a="http://schemas.openxmlformats.org/drawingml/2006/main" l="0" t="22247" r="0" b="222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DBC49-D606-4B0A-B44C-82965D66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Your ears in the room automatically filter out a hum, a rattle or a distant siren that the microphone records without judgement. Only monitoring reveals what was actually captured.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BBB28-B86A-42AE-B54D-3C977B3B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86F191-3625-471D-8554-B024C8DC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9C632-7AFF-424D-8243-AB5FC1A6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Closed-back, not open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1F242-9A5B-4E62-8930-8B0480E3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Closed cups seal out the room so you hear the feed, not the room bleeding around the earcup.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CCD3EA-D799-4631-828B-4577968F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490AE2-4757-4DCD-8AD1-E307881A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9EDEAD-0F25-4CB0-AC1F-BE6B5D03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Check every take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57F87-C209-41C9-BBE5-412C4A2A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Clipping, wind rumble, dropouts and unexpected hum are all audible immediately — and unfixable once the crew has left.</a:t>
            </a:r>
          </a:p>
        </p:txBody>
      </p:sp>
    </p:spTree>
    <p:extLst>
      <p:ext uri="{BB962C8B-B14F-4D97-AF65-F5344CB8AC3E}">
        <p14:creationId xmlns:p14="http://schemas.microsoft.com/office/powerpoint/2010/main" val="14434397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3481E5-7498-4EA1-A195-CA982B8E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F6E1D7-13F2-4DA0-996B-4A034487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3B8C09-C8DB-498A-9A15-CCAF6069E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DF05E-1A2D-4C81-8F6E-D992C3D3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Frequency basics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BC293-3ECB-4992-A490-592764A7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human voice and most unwanted noise do not occupy the same part of the spectrum equally.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096E0-079F-46A3-A0DF-83A419B8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29184-8936-4CC9-8D6F-AA2CB732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BD507-4B05-41DE-BC49-C26F23C73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57500"/>
            <a:ext cx="25146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F8062-F45B-4B9E-8B1A-CDEC9E4D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21717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~85–255 Hz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D431CA-03EB-4EDA-91B4-B864D6C4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21717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voice fundamental (pitch)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365F3-3396-42A2-B3AB-E366CF5E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57500"/>
            <a:ext cx="25146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52C181-39C0-48B5-AC7D-4A81B5C97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067050"/>
            <a:ext cx="21717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~300 Hz–3 kHz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D48262-2BAF-4C87-9498-D4464450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486150"/>
            <a:ext cx="21717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speech intelligibility / formants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14174F-D883-4D37-9497-12E9633F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857500"/>
            <a:ext cx="25146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DFC0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43C3DA-1335-4FA0-90ED-83307A96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67050"/>
            <a:ext cx="21717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~20–200 Hz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28275-027D-4BF9-84D8-19185642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86150"/>
            <a:ext cx="21717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HVAC hum, traffic rumble, handling noise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C854D-0F79-4BF8-8EA9-7483E57B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0"/>
            <a:ext cx="25146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E7FCA7-6B1D-490A-8F54-F80E242E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067050"/>
            <a:ext cx="21717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41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4 kHz+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26D7B-A0F4-44C3-9E97-68490321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486150"/>
            <a:ext cx="217170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sibilance, air, high-frequency hiss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7BDAC4-1717-4DAC-9DB9-D985BF71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435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917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Placement that keeps a mic close to the mouth favours the intelligibility band; distance lets low-frequency room noise dominate instead.</a:t>
            </a:r>
          </a:p>
        </p:txBody>
      </p:sp>
    </p:spTree>
    <p:extLst>
      <p:ext uri="{BB962C8B-B14F-4D97-AF65-F5344CB8AC3E}">
        <p14:creationId xmlns:p14="http://schemas.microsoft.com/office/powerpoint/2010/main" val="13496918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232DFF-88DA-4CA3-9CD8-0E1BDDFA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B7142-6CC0-4714-846A-1F928A9E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B6340-A48A-4484-AC5E-5F462F9B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F0A85-30EC-46B6-9FCC-5491178D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perspective matches shot scale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B9229-5B2F-4C87-A2F0-7B733A68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wide shot with dry, close audio breaks the same illusion a close-up with a distant, roomy voice does.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A9B38-B511-4968-A056-FDB8FE54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3682E-503C-42AA-A019-15A113F4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40C191-6FBC-41C8-B904-30D61DE3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9D97A-BCE8-499E-8957-4D591E69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802E54-FC24-4F5B-87C5-7316730F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Wide shot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20F7D-C1CE-47AB-BD1C-091EE132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audience expects more room tone and reverberation — the subject is far from an implied listener, so the sound should feel far too.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6937A-C672-48FF-96A7-2D44D8DB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63F6F1-8311-4FAC-8A1B-25B3FF65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B676BE-1494-44AB-880E-D333A03B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938447-0850-46CE-BA20-74F05B84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audience expects direct, present sound with little room — mismatch here (thin, roomy audio on a tight close-up) reads as wrong immediately.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5DF9DD-44D5-4DE7-B5B0-44FBA4A6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768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49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This is sound's version of Week 3's light continuity: what the ear expects has to agree with what the eye is shown in the same moment.</a:t>
            </a:r>
          </a:p>
        </p:txBody>
      </p:sp>
    </p:spTree>
    <p:extLst>
      <p:ext uri="{BB962C8B-B14F-4D97-AF65-F5344CB8AC3E}">
        <p14:creationId xmlns:p14="http://schemas.microsoft.com/office/powerpoint/2010/main" val="646533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2749D-6474-4F7E-97D2-8054EE84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1984A5-A4C5-4D88-9991-B709AB89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327E6F-6F85-4DDF-B2BF-962D9DB9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596F1-B893-48E3-BD58-7214F763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On-camera mic vs external mic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9E27D-6BF3-44E7-9E60-216CABDE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built-in microphone is a safety net, not a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4D4020-40E1-4D57-9927-A9ED3D46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7DFAC-E21B-4BB4-83ED-49C188B6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62e6406ca34e1e"/>
          <a:srcRect xmlns:a="http://schemas.openxmlformats.org/drawingml/2006/main" l="4922" t="0" r="49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12F16C-4F1F-4AFE-8A25-5DCD4D80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camera's on-board capsule sits several centimetres from the lens, aimed at the whole scene, often picking up the camera's own handling noise and autofocus motor.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EEA8C-0629-4234-A656-4E5B9A63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5D6021-7011-431D-BEC1-AFA1BCBF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5AD0CA-38CF-457D-962D-DC4DA0B8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Always run a backup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362C01-C04D-4D17-99BD-3A0FF40A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the on-camera mic alongside an external one — a reference track that syncs even if the main mic fails.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1F4CB1-E7B4-4C0E-853F-3BC617F6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D6399-7F3B-4405-832E-66BDABA4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EEE16-B305-492A-AB91-15011ADA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External is the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CB7F1F-7867-4143-A8CA-C6FDDF67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shotgun on the hot shoe, a boom, or a lavalier is the intended source; the built-in mic is the fallback, not the first choice.</a:t>
            </a:r>
          </a:p>
        </p:txBody>
      </p:sp>
    </p:spTree>
    <p:extLst>
      <p:ext uri="{BB962C8B-B14F-4D97-AF65-F5344CB8AC3E}">
        <p14:creationId xmlns:p14="http://schemas.microsoft.com/office/powerpoint/2010/main" val="125373713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05E646-E6C3-46E4-BD25-A71276EF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744E7-A11E-49F5-88C8-FB07F991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84B9D1-C649-43F6-A940-12C8F9DE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26E50-9B87-4442-8629-A67C228D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Gain staging in practice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83493-C23D-4CA5-9B49-65658806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field mixer or recorder gives you a meter — read it, don't guess.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9D865-8577-4991-8134-6210C11C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A841B-2542-479B-AEB7-B048C8B7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fa4aa2a95442d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1BC61-8186-425C-8AAC-084D362F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Set input gain during a rehearsal at the loudest expected level, watch the meter peak below clipping, then leave it alone — riding gain live risks audible level jumps.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081D30-6E2E-471C-8754-947A7E63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1027CB-B3BB-4310-A5A6-0F9D3F5E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06CB2-A2C8-49DC-84EA-D1D3A0C6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Rehearse at full volume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1AFE9B-2945-4CA8-B46A-41A68D49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Ask the speaker to deliver their loudest line before recording, not their normal conversational level.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957AB0-4B0C-4E99-B47B-65D679B2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2C2585-AD58-46F9-A284-8EC257F7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0B89CD-5B60-4D8A-8146-782267E5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Limiters are a safety net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955B44-1409-46BB-8578-70674A8E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recorder's built-in limiter can catch an unexpected peak, but it is a last resort, not a substitute for correct gain.</a:t>
            </a:r>
          </a:p>
        </p:txBody>
      </p:sp>
    </p:spTree>
    <p:extLst>
      <p:ext uri="{BB962C8B-B14F-4D97-AF65-F5344CB8AC3E}">
        <p14:creationId xmlns:p14="http://schemas.microsoft.com/office/powerpoint/2010/main" val="16525087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46C671-499B-4DA7-874C-AADC14BE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83B11-945B-4BB5-A012-D10AA1A8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AB6A9B-C015-44FD-9212-8AA9DDDA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3FB42-4EC3-4C4A-A756-32F05E3C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Sample rate, bit depth and sync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F9B08-E4D5-450C-BA42-73B96C46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Two numbers describe every digital recording — and a clap describes how it lines up with picture.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5D4F8-D7AB-4295-B3ED-207FDFAD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91976-692F-4867-8FC6-06965EFF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ec5162f29406e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1BE83B-4EFF-4844-9B1F-A329DA5B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48 kHz / 24-bit is the standard for video production: 48,000 samples per second gives clean sync with common frame rates, and 24-bit gives headroom to correct level in post without adding noise.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6246C-B8DE-45B2-B0D6-602788A5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4A82DA-4608-4F0B-8768-816C8553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BCFD03-50D8-43F9-A20F-F9D0B0D5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Match your camera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754CC-E7DF-4DF8-8DDE-70CE7DC4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audio and video at the same sample rate; mismatched rates cause the two to drift out of sync over a long take.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05888D-E1F1-49F5-9B1E-16294AB3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35FB1-E1D2-4F51-B92E-9898E0A6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58569A-8CBE-4D39-B793-68A3335E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Slate or clap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FD033A-68C0-4D60-AD09-23E61526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visible, audible clap gives the edit a single shared frame to align a separate audio recorder with the picture.</a:t>
            </a:r>
          </a:p>
        </p:txBody>
      </p:sp>
    </p:spTree>
    <p:extLst>
      <p:ext uri="{BB962C8B-B14F-4D97-AF65-F5344CB8AC3E}">
        <p14:creationId xmlns:p14="http://schemas.microsoft.com/office/powerpoint/2010/main" val="212852978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348E2-6BAE-4C97-B173-5B309A0E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457C8-26CE-4F92-BCBF-4728D564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39AAE-D522-492D-8C7F-EC78E4B8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747D5-301E-483F-BA21-B152D646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Diegetic vs non-diegetic sound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2964B-1D10-497A-8426-5B952B76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Whether a sound's source exists inside the world of the scene changes what it can be used to say.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FACEC-A861-4829-8485-8E2CF9EC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EDABC-B3F0-4302-822E-2970DBA0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0FED5-4335-49C7-95C2-541F1A13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54C8FF-5A08-4444-9438-2EB981B4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0524A-A121-4B22-A6E8-10AE385B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Diegetic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BF29B3-5020-4AC9-850F-2A2F84858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sound whose source is present in the scene: dialogue, footsteps, a radio playing in the room. The subject could, in principle, hear it too.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BEBEBB-7D77-4B0C-BB06-070260C6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7650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04D26-CC4B-4F05-9FF0-7B5969D7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21F01C-2FAF-4BC1-871A-5B9FB315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76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Non-diegetic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071F5-8E98-4E5E-84EB-C34E6890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5755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sound added for the audience only: narration, a music score, a sound effect layered over picture. The subject cannot hear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70524B-34EA-41AB-A7DF-734A4F1D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1028700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336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sound portrait built entirely from diegetic ambience and voice earns its claim to document a real place; added music undercuts that claim.</a:t>
            </a:r>
          </a:p>
        </p:txBody>
      </p:sp>
    </p:spTree>
    <p:extLst>
      <p:ext uri="{BB962C8B-B14F-4D97-AF65-F5344CB8AC3E}">
        <p14:creationId xmlns:p14="http://schemas.microsoft.com/office/powerpoint/2010/main" val="112677463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BAA18-9E2B-4960-9F8C-DFA3A840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10A76-6872-4D02-BC2F-D25ECBB2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0027A-EFF4-4BD2-9622-B5945032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16EB3-5B7A-4E5E-B7AF-CC26C311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Your field kit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74403-0245-4400-87A6-2CD2139F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minimum viable sound kit for the sound-portrait exercise and Assignment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4E0D5-13A7-4371-BEE7-7B8E6690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0E470-D8BA-4920-BCC0-BF2A7740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fd02e3fa6542e7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014A11-F185-4307-A7D3-D4DEAE45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You do not need a full mixer to record usable sound — you need a mic matched to the source, a windscreen, headphones, and the discipline to monitor every take.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525AC-B508-4DED-97C5-A62364E5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B9438A-6C31-46D1-B973-7A44F755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997D76-8908-4D21-89FA-F4C30D6F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Minimum kit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4B35AE-6764-42EF-ABD7-E838E116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One directional or lavalier mic, a foam or fur windscreen, closed-back headphones, and spare batteries or charge.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0CBA07-2E8A-4024-9C23-AEFEE932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79404-1DD4-4DC7-801C-39351287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17CAF-493A-40C8-BBAF-C620061E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Test before the shoot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2852D2-CE17-4FB8-9633-DD075F78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Record ten seconds in the actual location beforehand and listen back on headphones — fix problems before the take that matters.</a:t>
            </a:r>
          </a:p>
        </p:txBody>
      </p:sp>
    </p:spTree>
    <p:extLst>
      <p:ext uri="{BB962C8B-B14F-4D97-AF65-F5344CB8AC3E}">
        <p14:creationId xmlns:p14="http://schemas.microsoft.com/office/powerpoint/2010/main" val="133647357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0B9CEB-99D9-4DC6-9EC0-76A77976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A1799-648F-4210-930B-6351A95E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320369-4652-4764-983B-6FEDCBD6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A066F-3C70-45DC-ADA1-4ECB47FE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sound portrait, deconstructed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C0639-0BC4-4B69-BC35-15B86DC1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Three moves build a thirty-second sequence led by sound rather than image.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39F63-EF24-4D04-ABDC-A34CE3BF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65B23-6C38-4904-B5F7-C22D56C2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DEEA65-64C7-4898-A09E-3C5311EA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6A6BC6-FE59-41EB-8060-8398322D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C104F-8CB3-4EC6-A5F4-5AAF50E4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1 — Establish 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4484C6-6C29-4F88-AFF4-4357BF8E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Open on the ambient bed alone — the room tone or environment sound that tells a listener where they are before anything else happens.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B357CB-617C-46F5-9997-BD519159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2ACC50-E152-45FC-A872-802502DE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09A741-C4B8-4044-BEC0-80DF835F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2 — Foreground the subject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3C083-1ADA-4A37-8E3B-8A58D6B3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Bring in the significant voice or sound — speech, a distinct action — closer and clearer than the bed around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DA1723-C4F1-4085-A8B4-035490AD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AB48AC-2FB5-473E-BF43-9E481FED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DD635A-9355-437C-851A-95A3B05C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3 — Resolve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7E389-ED09-44FC-97CF-3A97BFCA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Let the foregrounded sound finish or fade, returning attention to the ambient bed — a deliberate, not accidental, ending.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637F35-2454-49B1-A7CB-5228A34F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9200"/>
            <a:ext cx="10287000" cy="476250"/>
          </a:xfrm>
          <a:prstGeom xmlns:a="http://schemas.openxmlformats.org/drawingml/2006/main" prst="roundRect">
            <a:avLst>
              <a:gd name="adj" fmla="val 24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This is the direct structure behind Assignment 1's sound-portrait exercise: a 30-second sequence led by ambient sound or clear voice.</a:t>
            </a:r>
          </a:p>
        </p:txBody>
      </p:sp>
    </p:spTree>
    <p:extLst>
      <p:ext uri="{BB962C8B-B14F-4D97-AF65-F5344CB8AC3E}">
        <p14:creationId xmlns:p14="http://schemas.microsoft.com/office/powerpoint/2010/main" val="8987510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4E6C8-5713-4DF8-A716-9367B4EC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F51A2-0FFA-4818-AC94-2F0C1F38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64ACC7-CD0D-4417-8EA1-78EFDAD1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3D859-D83C-4175-B2AE-114CEF6B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Continuity of sound across a cut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DB829-7703-43BB-923F-7C8435E7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Sound has its own version of Week 3's light-continuity rule.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F944B-A07E-4F7B-B946-0AB0D6A5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62955D-94F7-468F-A4B6-5E6D34FB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9E836-A958-4D0C-97AA-BBAB8AB0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Two shots the viewer reads as “the same moment” need a matching room tone and a consistent sound perspective. A cut from close, dry dialogue to distant, roomy dialogue reads as a jump in space or time, intended or not.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5FB54-3149-463B-A801-69B4F263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E2BAB-0AB2-49CE-89A4-108E6117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8DCDF-768A-49EA-9BB5-530D4A68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Check before cutting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D7152F-366D-4A17-827B-721D9EB5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Match room tone, perspective and mic type across every shot meant to sit in the same scene or location.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F80C2-5BA4-46F4-B3EB-63981307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9C25DF-EA06-426C-8DB2-7BBAF881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EDF662-FC13-45CA-A03B-7D4A47B5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Deliberate break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7301FF-28BE-40A7-B908-437634A6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real change (stepping outside, a door closing) earns a visible sound shift — an unexplained one does not.</a:t>
            </a:r>
          </a:p>
        </p:txBody>
      </p:sp>
    </p:spTree>
    <p:extLst>
      <p:ext uri="{BB962C8B-B14F-4D97-AF65-F5344CB8AC3E}">
        <p14:creationId xmlns:p14="http://schemas.microsoft.com/office/powerpoint/2010/main" val="6764630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9B993F-E910-47EA-B2D8-8B039944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55623-4AA2-4AEF-9A94-59BCD1E1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D64AE-C65A-4438-96B9-A5D3CE8E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49138-07F8-4A65-8057-6C07F562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Reading sound in reference footage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C460F-05CD-4410-B836-9B58C532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repeatable method for the session's “watch with your eyes closed” task.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624FC-CD83-4D6F-B824-F44F7DA9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447E9-2B1A-471A-B4F1-17D95A88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6907fd3934c6c"/>
          <a:srcRect xmlns:a="http://schemas.openxmlformats.org/drawingml/2006/main" l="8716" t="0" r="871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0BBD1-B92D-4D43-BC5A-1D5091C7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A3E1A5-4EEB-43D7-930C-04AF3D78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241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70725-229F-426A-8C64-448F78E0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05075"/>
            <a:ext cx="5372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Close your eyes for one scene and listen only.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08F37-70C0-4F76-8B4E-7B3A2429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FF173-AE0A-4B96-B00F-7D4D3BBD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146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1F71D4-C0D6-4F80-822E-F12A0500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95625"/>
            <a:ext cx="5372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Name what sound alone tells you: place, time, distance, mood.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C8A05-AE92-4B3A-BE9A-C71FDC56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A0580-04D5-420B-BC82-0EA16C23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052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C0147B-1C0A-4453-8581-1C0F7C7E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86175"/>
            <a:ext cx="5372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Open your eyes and compare — what did the image add that sound could not?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C3F159-52E2-49EF-AFDB-14E55C7A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60718-0BD5-4242-BFF7-3D565896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957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686676-08D0-44A7-B189-2484D9B5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76725"/>
            <a:ext cx="5372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Note anything sound revealed that the image alone would have missed.</a:t>
            </a:r>
          </a:p>
        </p:txBody>
      </p:sp>
    </p:spTree>
    <p:extLst>
      <p:ext uri="{BB962C8B-B14F-4D97-AF65-F5344CB8AC3E}">
        <p14:creationId xmlns:p14="http://schemas.microsoft.com/office/powerpoint/2010/main" val="21347675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37200C-555D-4D8B-9195-79E02EB7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528D7-DB7D-40BB-9E49-2D428BB3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76CA49-A452-4BCE-BB5A-89EA91F3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45C1A-09DD-4F95-9076-6C366AED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Planning sound for your production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EFEDC4-641F-444A-876E-BF1C8449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Sound belongs in a production plan at the beginning, middle and end — not as an afterthought on set.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AF353-CE4C-47AA-8DF7-912B816E8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AD9D0-D52C-4BBE-9D11-A48BE812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685D1-66DB-45C4-8329-607A0342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05D4DE-4634-4334-9F06-52D97DF1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C4338-70CD-4B68-83F5-48324C22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622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Beginning: what does the opening ambient bed need to establish about place?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C18325-4FD2-4CA8-8A38-FDEADAD7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165A1-E5FE-4643-91F2-9F4C9282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18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49984-9F85-4269-AB5C-118401D3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527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Middle: which voice or sound is the scene's foreground — and what mic will capture it cleanly?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0983E-40A3-493A-A5F9-19189B7A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3AB67-C724-4630-B682-D2BCD708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623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CD491E-B7B8-4E28-8AFE-E1D109BF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7433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End: how does the sequence resolve — does the sound fade, cut, or hand off to silence?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266164-8F7E-44C4-96B5-6D01A0EB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243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DF6EDB-A4D7-4DE0-B76E-2E8B200C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961C61-A2D1-4682-ACB5-1908336C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338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Write the mic, placement and backup plan into your production plan alongside the shot list.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CFCBC6-F62A-46C9-8E36-61703BA9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0001250" cy="381000"/>
          </a:xfrm>
          <a:prstGeom xmlns:a="http://schemas.openxmlformats.org/drawingml/2006/main" prst="roundRect">
            <a:avLst>
              <a:gd name="adj" fmla="val 3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36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directly answers session 4's “Afterwards” instruction: revise your production plan to include sound at the beginning, middle and end.</a:t>
            </a:r>
          </a:p>
        </p:txBody>
      </p:sp>
    </p:spTree>
    <p:extLst>
      <p:ext uri="{BB962C8B-B14F-4D97-AF65-F5344CB8AC3E}">
        <p14:creationId xmlns:p14="http://schemas.microsoft.com/office/powerpoint/2010/main" val="5675485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013946-44BC-4D7C-B658-F3C0CB46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C5218-D1D4-4C4F-9E90-D540A298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C6798-B0C8-4B96-9022-F77C706B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345CF0-00C3-43E8-B91E-88379F00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Week 4 in-session exercise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ADE00-B496-4C92-BC5E-F837A743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you produce and submit for this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DF1856-D395-441B-B76F-9D227461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C9744-98D4-4E1F-9EB8-0E913440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C179E-E9BD-4DD8-8330-986EDDD2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15B85B-5317-48BF-9C9F-D1820713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76500"/>
            <a:ext cx="8191500" cy="53340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0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Record a short sound portrait of one place: an ambient bed, a foregrounded voice or sound, and a resolution — no picture required.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17C82-2D4A-4355-9010-3469AFF3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809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Constraints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C6D24-66FA-4A5D-92B2-7EA78970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0"/>
            <a:ext cx="819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Monitor on headphones throughout. Test mic distance, check for wind and room hum, and record ten seconds of room tone at the same location.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BFF47C-0DF2-4ACA-BE8C-39163842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Evidence to submit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73CBA-16E5-4CEE-B54E-4717DA98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248150"/>
            <a:ext cx="8191500" cy="495300"/>
          </a:xfrm>
          <a:prstGeom xmlns:a="http://schemas.openxmlformats.org/drawingml/2006/main" prst="roundRect">
            <a:avLst>
              <a:gd name="adj" fmla="val 2307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sound portrait file, a one-line note on the mic and placement used, and the separate room-tone clip.</a:t>
            </a:r>
          </a:p>
        </p:txBody>
      </p:sp>
    </p:spTree>
    <p:extLst>
      <p:ext uri="{BB962C8B-B14F-4D97-AF65-F5344CB8AC3E}">
        <p14:creationId xmlns:p14="http://schemas.microsoft.com/office/powerpoint/2010/main" val="161233464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D80F43-BC2E-4F3F-823A-02807072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6533C-C2EE-451A-8FD0-1F58BDBB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3F23C5-AF92-45B6-AE47-2DD40F7F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3DCF7-9599-4BBB-9997-BE30C152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review rubric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F20FD-020E-4053-BDAF-011CB4D2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sound choices are assessed in your submitted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3AA2B-D455-4D81-8591-568F2201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2C918-701E-4638-A6AF-969A4757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8E123-5DC3-42C8-A80A-439627CB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Gain staging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20163-4F5B-4CF0-9783-856E540A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4765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Levels sit within usable headroom; no clipping on any peak.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B19722-494B-48C0-9C84-65497DEF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E00F5C-08E5-49FF-909A-8616B2F5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Mic choice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DA123-B306-4CA6-A307-CF7AF8FB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194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Pattern and placement suit the source and the shot's scale.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7777D-AC2D-4D51-B474-A062C89F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242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14FE2-A11A-42A5-AC7A-F37AF0B5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Room tone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74B6B-B39F-4242-B05B-05DCD9A3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9624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matching ambient bed is present and usable for edit cover.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175950-1AA4-4A92-8FB3-36E22B28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672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55FD39-91E3-484A-AE59-3E199AB7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Clarity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6C6B4-74E0-4464-8D61-331C41EC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7053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Dialogue or foregrounded sound is intelligible against the background.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A7FB8-1861-4AEC-9F94-6FABCCF3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01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322989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DA340-EA84-438A-AB6E-EF50E0B0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56293-57D5-4392-8319-D9ACDA78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05F26-F89A-4BF3-87DF-4A84440D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4  /  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02EBA-4884-4756-A390-48672CB1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Recommended practice and preparation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08BDCD-460B-46EC-94DE-243280C8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Before next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24670-90BF-4126-9E4B-0CED0C93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C8CF1-0A93-480D-8582-91A99B14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C8A2E-E17F-4228-89AB-81ADEBDF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Sound reference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71614B-68D8-44F1-AD57-76FAB2A3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 Devices, Gain staging and levels for field recording: https://www.sounddevices.com/learn/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6BCE8-6BB9-44CE-A1F4-49F0EE0D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3429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Microphone technique reference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EEEB9-365E-46C6-8766-EF7FC682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Rode, Microphone polar patterns explained: https://rode.com/en/about/news-articles/polar-patterns-explained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79B6EE-41C0-4133-BDF7-26C3AEDD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Bring to Week 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01F62-70CC-4901-99EB-83A20BC88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906000" cy="304800"/>
          </a:xfrm>
          <a:prstGeom xmlns:a="http://schemas.openxmlformats.org/drawingml/2006/main" prst="roundRect">
            <a:avLst>
              <a:gd name="adj" fmla="val 37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4044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A draft consent conversation and three open questions, or an observational plan that does not require an interview.</a:t>
            </a:r>
          </a:p>
        </p:txBody>
      </p:sp>
    </p:spTree>
    <p:extLst>
      <p:ext uri="{BB962C8B-B14F-4D97-AF65-F5344CB8AC3E}">
        <p14:creationId xmlns:p14="http://schemas.microsoft.com/office/powerpoint/2010/main" val="9054998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2026-09-13T04:59:51.3950000Z</dcterms:created>
  <dcterms:modified xsi:type="dcterms:W3CDTF">2026-09-13T04:59:51.3960000Z</dcterms:modified>
</coreProperties>
</file>