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ac69feb83e433b" /><Relationship Type="http://schemas.openxmlformats.org/officeDocument/2006/relationships/extended-properties" Target="/docProps/app.xml" Id="Rce0c3edb3b714a0c" /><Relationship Type="http://schemas.openxmlformats.org/officeDocument/2006/relationships/officeDocument" Target="/ppt/presentation.xml" Id="R16f50b54ef044c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4a4c7b41c84240"/>
  </p:sldMasterIdLst>
  <p:notesMasterIdLst>
    <p:notesMasterId xmlns:r="http://schemas.openxmlformats.org/officeDocument/2006/relationships" r:id="R4d536dbffc0e4c83"/>
  </p:notesMasterIdLst>
  <p:sldIdLst>
    <p:sldId xmlns:r="http://schemas.openxmlformats.org/officeDocument/2006/relationships" id="256" r:id="Rdb8d414698b14e0f"/>
    <p:sldId xmlns:r="http://schemas.openxmlformats.org/officeDocument/2006/relationships" id="257" r:id="Rd5db641a39b64d2c"/>
    <p:sldId xmlns:r="http://schemas.openxmlformats.org/officeDocument/2006/relationships" id="258" r:id="R30de6dca10424748"/>
    <p:sldId xmlns:r="http://schemas.openxmlformats.org/officeDocument/2006/relationships" id="259" r:id="Ra2ef1ee42c644edd"/>
    <p:sldId xmlns:r="http://schemas.openxmlformats.org/officeDocument/2006/relationships" id="260" r:id="Raa34a080045248a6"/>
    <p:sldId xmlns:r="http://schemas.openxmlformats.org/officeDocument/2006/relationships" id="261" r:id="R15103be099484f27"/>
    <p:sldId xmlns:r="http://schemas.openxmlformats.org/officeDocument/2006/relationships" id="262" r:id="R251907324c2b4bf6"/>
    <p:sldId xmlns:r="http://schemas.openxmlformats.org/officeDocument/2006/relationships" id="263" r:id="Rcf96ede051c44c47"/>
    <p:sldId xmlns:r="http://schemas.openxmlformats.org/officeDocument/2006/relationships" id="264" r:id="Ra536b592486443de"/>
    <p:sldId xmlns:r="http://schemas.openxmlformats.org/officeDocument/2006/relationships" id="265" r:id="Rb6c0414f24734211"/>
    <p:sldId xmlns:r="http://schemas.openxmlformats.org/officeDocument/2006/relationships" id="266" r:id="R346a9cb99f5140eb"/>
    <p:sldId xmlns:r="http://schemas.openxmlformats.org/officeDocument/2006/relationships" id="267" r:id="R5db72405e7a04db5"/>
    <p:sldId xmlns:r="http://schemas.openxmlformats.org/officeDocument/2006/relationships" id="268" r:id="Reffb44e9f327404b"/>
    <p:sldId xmlns:r="http://schemas.openxmlformats.org/officeDocument/2006/relationships" id="269" r:id="R175c33a1ed9a4d92"/>
    <p:sldId xmlns:r="http://schemas.openxmlformats.org/officeDocument/2006/relationships" id="270" r:id="Rec75439eb00d48e5"/>
    <p:sldId xmlns:r="http://schemas.openxmlformats.org/officeDocument/2006/relationships" id="271" r:id="R17ab1b9b90cc426c"/>
    <p:sldId xmlns:r="http://schemas.openxmlformats.org/officeDocument/2006/relationships" id="272" r:id="R81e3d8e9735744eb"/>
    <p:sldId xmlns:r="http://schemas.openxmlformats.org/officeDocument/2006/relationships" id="273" r:id="R632a1b111b5643d4"/>
    <p:sldId xmlns:r="http://schemas.openxmlformats.org/officeDocument/2006/relationships" id="274" r:id="Rdf416512f7d84bec"/>
    <p:sldId xmlns:r="http://schemas.openxmlformats.org/officeDocument/2006/relationships" id="275" r:id="R267b82c0072540ab"/>
    <p:sldId xmlns:r="http://schemas.openxmlformats.org/officeDocument/2006/relationships" id="276" r:id="Rfc9aa45847214ff9"/>
    <p:sldId xmlns:r="http://schemas.openxmlformats.org/officeDocument/2006/relationships" id="277" r:id="Rcf0539c8cd2f4ce3"/>
    <p:sldId xmlns:r="http://schemas.openxmlformats.org/officeDocument/2006/relationships" id="278" r:id="R9051f6a406ca4ea7"/>
    <p:sldId xmlns:r="http://schemas.openxmlformats.org/officeDocument/2006/relationships" id="279" r:id="R0e2d31780f404335"/>
    <p:sldId xmlns:r="http://schemas.openxmlformats.org/officeDocument/2006/relationships" id="280" r:id="R5f2db009f97644d7"/>
    <p:sldId xmlns:r="http://schemas.openxmlformats.org/officeDocument/2006/relationships" id="281" r:id="R607275343aeb44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4dd094965b491a" /><Relationship Type="http://schemas.openxmlformats.org/officeDocument/2006/relationships/slideMaster" Target="/ppt/slideMasters/slideMaster1.xml" Id="Raa4a4c7b41c84240" /><Relationship Type="http://schemas.openxmlformats.org/officeDocument/2006/relationships/notesMaster" Target="/ppt/notesMasters/notesMaster1.xml" Id="R4d536dbffc0e4c83" /><Relationship Type="http://schemas.openxmlformats.org/officeDocument/2006/relationships/presProps" Target="/ppt/presProps.xml" Id="Rf000f98a775b402d" /><Relationship Type="http://schemas.openxmlformats.org/officeDocument/2006/relationships/tableStyles" Target="/ppt/tableStyles.xml" Id="R3c63145230cb47b6" /><Relationship Type="http://schemas.openxmlformats.org/officeDocument/2006/relationships/slide" Target="/ppt/slides/slide1.xml" Id="Rdb8d414698b14e0f" /><Relationship Type="http://schemas.openxmlformats.org/officeDocument/2006/relationships/slide" Target="/ppt/slides/slide2.xml" Id="Rd5db641a39b64d2c" /><Relationship Type="http://schemas.openxmlformats.org/officeDocument/2006/relationships/slide" Target="/ppt/slides/slide3.xml" Id="R30de6dca10424748" /><Relationship Type="http://schemas.openxmlformats.org/officeDocument/2006/relationships/slide" Target="/ppt/slides/slide4.xml" Id="Ra2ef1ee42c644edd" /><Relationship Type="http://schemas.openxmlformats.org/officeDocument/2006/relationships/slide" Target="/ppt/slides/slide5.xml" Id="Raa34a080045248a6" /><Relationship Type="http://schemas.openxmlformats.org/officeDocument/2006/relationships/slide" Target="/ppt/slides/slide6.xml" Id="R15103be099484f27" /><Relationship Type="http://schemas.openxmlformats.org/officeDocument/2006/relationships/slide" Target="/ppt/slides/slide7.xml" Id="R251907324c2b4bf6" /><Relationship Type="http://schemas.openxmlformats.org/officeDocument/2006/relationships/slide" Target="/ppt/slides/slide8.xml" Id="Rcf96ede051c44c47" /><Relationship Type="http://schemas.openxmlformats.org/officeDocument/2006/relationships/slide" Target="/ppt/slides/slide9.xml" Id="Ra536b592486443de" /><Relationship Type="http://schemas.openxmlformats.org/officeDocument/2006/relationships/slide" Target="/ppt/slides/slide10.xml" Id="Rb6c0414f24734211" /><Relationship Type="http://schemas.openxmlformats.org/officeDocument/2006/relationships/slide" Target="/ppt/slides/slide11.xml" Id="R346a9cb99f5140eb" /><Relationship Type="http://schemas.openxmlformats.org/officeDocument/2006/relationships/slide" Target="/ppt/slides/slide12.xml" Id="R5db72405e7a04db5" /><Relationship Type="http://schemas.openxmlformats.org/officeDocument/2006/relationships/slide" Target="/ppt/slides/slide13.xml" Id="Reffb44e9f327404b" /><Relationship Type="http://schemas.openxmlformats.org/officeDocument/2006/relationships/slide" Target="/ppt/slides/slide14.xml" Id="R175c33a1ed9a4d92" /><Relationship Type="http://schemas.openxmlformats.org/officeDocument/2006/relationships/slide" Target="/ppt/slides/slide15.xml" Id="Rec75439eb00d48e5" /><Relationship Type="http://schemas.openxmlformats.org/officeDocument/2006/relationships/slide" Target="/ppt/slides/slide16.xml" Id="R17ab1b9b90cc426c" /><Relationship Type="http://schemas.openxmlformats.org/officeDocument/2006/relationships/slide" Target="/ppt/slides/slide17.xml" Id="R81e3d8e9735744eb" /><Relationship Type="http://schemas.openxmlformats.org/officeDocument/2006/relationships/slide" Target="/ppt/slides/slide18.xml" Id="R632a1b111b5643d4" /><Relationship Type="http://schemas.openxmlformats.org/officeDocument/2006/relationships/slide" Target="/ppt/slides/slide19.xml" Id="Rdf416512f7d84bec" /><Relationship Type="http://schemas.openxmlformats.org/officeDocument/2006/relationships/slide" Target="/ppt/slides/slide20.xml" Id="R267b82c0072540ab" /><Relationship Type="http://schemas.openxmlformats.org/officeDocument/2006/relationships/slide" Target="/ppt/slides/slide21.xml" Id="Rfc9aa45847214ff9" /><Relationship Type="http://schemas.openxmlformats.org/officeDocument/2006/relationships/slide" Target="/ppt/slides/slide22.xml" Id="Rcf0539c8cd2f4ce3" /><Relationship Type="http://schemas.openxmlformats.org/officeDocument/2006/relationships/slide" Target="/ppt/slides/slide23.xml" Id="R9051f6a406ca4ea7" /><Relationship Type="http://schemas.openxmlformats.org/officeDocument/2006/relationships/slide" Target="/ppt/slides/slide24.xml" Id="R0e2d31780f404335" /><Relationship Type="http://schemas.openxmlformats.org/officeDocument/2006/relationships/slide" Target="/ppt/slides/slide25.xml" Id="R5f2db009f97644d7" /><Relationship Type="http://schemas.openxmlformats.org/officeDocument/2006/relationships/slide" Target="/ppt/slides/slide26.xml" Id="R607275343aeb44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6dbf039d3841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f828d59a854d44" /><Relationship Type="http://schemas.openxmlformats.org/officeDocument/2006/relationships/notesMaster" Target="/ppt/notesMasters/notesMaster1.xml" Id="Raa950391f3594c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7d1a694c06410c" /><Relationship Type="http://schemas.openxmlformats.org/officeDocument/2006/relationships/notesMaster" Target="/ppt/notesMasters/notesMaster1.xml" Id="R97e91b951ab34b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eecd5a8b1b43f9" /><Relationship Type="http://schemas.openxmlformats.org/officeDocument/2006/relationships/notesMaster" Target="/ppt/notesMasters/notesMaster1.xml" Id="R840f7a9f728a4e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6a112e13034321" /><Relationship Type="http://schemas.openxmlformats.org/officeDocument/2006/relationships/notesMaster" Target="/ppt/notesMasters/notesMaster1.xml" Id="Reefd994ddf8a4d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010b53a0ec45f1" /><Relationship Type="http://schemas.openxmlformats.org/officeDocument/2006/relationships/notesMaster" Target="/ppt/notesMasters/notesMaster1.xml" Id="Ra70f0c5c192b49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978003a2eb441d" /><Relationship Type="http://schemas.openxmlformats.org/officeDocument/2006/relationships/notesMaster" Target="/ppt/notesMasters/notesMaster1.xml" Id="Rf942add7942343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e2db5b12554538" /><Relationship Type="http://schemas.openxmlformats.org/officeDocument/2006/relationships/notesMaster" Target="/ppt/notesMasters/notesMaster1.xml" Id="R44c3a6e1da7145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063d614b1f46c0" /><Relationship Type="http://schemas.openxmlformats.org/officeDocument/2006/relationships/notesMaster" Target="/ppt/notesMasters/notesMaster1.xml" Id="R59f8cb8815fd40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80547e1f2d42dd" /><Relationship Type="http://schemas.openxmlformats.org/officeDocument/2006/relationships/notesMaster" Target="/ppt/notesMasters/notesMaster1.xml" Id="R7623623a0ddf48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e0f56a0b764603" /><Relationship Type="http://schemas.openxmlformats.org/officeDocument/2006/relationships/notesMaster" Target="/ppt/notesMasters/notesMaster1.xml" Id="R295e1e2e0eb844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79e0f3693a4d45" /><Relationship Type="http://schemas.openxmlformats.org/officeDocument/2006/relationships/notesMaster" Target="/ppt/notesMasters/notesMaster1.xml" Id="R37a69213f03f47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418b5489d5c4728" /><Relationship Type="http://schemas.openxmlformats.org/officeDocument/2006/relationships/notesMaster" Target="/ppt/notesMasters/notesMaster1.xml" Id="Rdb198cc8befd46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ddba85065124202" /><Relationship Type="http://schemas.openxmlformats.org/officeDocument/2006/relationships/notesMaster" Target="/ppt/notesMasters/notesMaster1.xml" Id="R13915c1727d749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6e4cd35b744744" /><Relationship Type="http://schemas.openxmlformats.org/officeDocument/2006/relationships/notesMaster" Target="/ppt/notesMasters/notesMaster1.xml" Id="R12b0486986fc4d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857cb8947a4e98" /><Relationship Type="http://schemas.openxmlformats.org/officeDocument/2006/relationships/notesMaster" Target="/ppt/notesMasters/notesMaster1.xml" Id="R948932d6e3c745b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475d2c7f3d4c30" /><Relationship Type="http://schemas.openxmlformats.org/officeDocument/2006/relationships/notesMaster" Target="/ppt/notesMasters/notesMaster1.xml" Id="Rac9caf2a07d7464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9c0230257624d48" /><Relationship Type="http://schemas.openxmlformats.org/officeDocument/2006/relationships/notesMaster" Target="/ppt/notesMasters/notesMaster1.xml" Id="R1d090d4b099248e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87bddf77014fce" /><Relationship Type="http://schemas.openxmlformats.org/officeDocument/2006/relationships/notesMaster" Target="/ppt/notesMasters/notesMaster1.xml" Id="Ra901669c665a4e7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ba541ffd27d48c3" /><Relationship Type="http://schemas.openxmlformats.org/officeDocument/2006/relationships/notesMaster" Target="/ppt/notesMasters/notesMaster1.xml" Id="R78ede2c4dfc648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c9d009eada849c3" /><Relationship Type="http://schemas.openxmlformats.org/officeDocument/2006/relationships/notesMaster" Target="/ppt/notesMasters/notesMaster1.xml" Id="Re38132abf3d346c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72070fd95cc401f" /><Relationship Type="http://schemas.openxmlformats.org/officeDocument/2006/relationships/notesMaster" Target="/ppt/notesMasters/notesMaster1.xml" Id="R9b6dc24b64f14b1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6d297c41ee84a89" /><Relationship Type="http://schemas.openxmlformats.org/officeDocument/2006/relationships/notesMaster" Target="/ppt/notesMasters/notesMaster1.xml" Id="Ra7326d94715e47d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27f17ed6bf246fa" /><Relationship Type="http://schemas.openxmlformats.org/officeDocument/2006/relationships/notesMaster" Target="/ppt/notesMasters/notesMaster1.xml" Id="Rcc24ce56ed3f4bc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8d46c28f80e4445" /><Relationship Type="http://schemas.openxmlformats.org/officeDocument/2006/relationships/notesMaster" Target="/ppt/notesMasters/notesMaster1.xml" Id="R6e196669298149c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b564fc08c347b5" /><Relationship Type="http://schemas.openxmlformats.org/officeDocument/2006/relationships/notesMaster" Target="/ppt/notesMasters/notesMaster1.xml" Id="R22e622e472174a5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9ec7683f7fb4ebb" /><Relationship Type="http://schemas.openxmlformats.org/officeDocument/2006/relationships/notesMaster" Target="/ppt/notesMasters/notesMaster1.xml" Id="Rf74723fee9ac45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https://images.unsplash.com/photo-1779497056472-2fa5e883dd36 — photographer Alef Morais (@alef_visuals), accessed 13 Sep 2026</a:t>
            </a:r>
          </a:p>
          <a:p xmlns:a="http://schemas.openxmlformats.org/drawingml/2006/main">
            <a:r>
              <a:t>Course teaching content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learning outcomes, aligned to session 3's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framing device opening the lecture.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analytic framework for the lecture.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https://images.unsplash.com/photo-1567894086133-49b03b2735e4 — photographer Garin Chadwick,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https://plus.unsplash.com/premium_photo-1741884923786-6508e5206f6e — photographer Dmitrii Shirnin (@shirnind),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https://images.unsplash.com/photo-1752520835778-0063b1435f8a — photographer Brian Kungu (@oldceltic),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the geometric basis of hard/soft light (apparent source size, not intensity).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three-point lighting and ratio explanation. Unsplash: https://images.unsplash.com/photo-1767130298927-2df12c33e5d6 — photographer Sofia Lasheva (@sofizz),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colour-temperature reference values used across cinematography and lighting texts (approximate, source-dependent).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Rayleigh scattering's effect on low-sun colour temperature. Cover image referenced rather than repeated.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https://images.unsplash.com/photo-1748030278234-5c1e9f155c1a — photographer Pierre Blaché (@pierre9x6),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https://images.unsplash.com/photo-1666964487789-56cb7242ae06 — photographer Roxana Zerni (@roxette12),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https://images.unsplash.com/photo-1758550445980-4d099c6de8d8 — photographer Marcel Strauß (@martzzl),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synthesis table connecting direction, quality and colour to the session brief's “shape mood, direct attention, keep a subject readable”.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craft rules for subject/background separation.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luminance-driven attention, applied to lighting design rather than composition alone.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continuity principle, extending Week 2's screen-direction rule to lighting.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session 3's brief: “a three-shot exercise that uses changing light to alter the meaning of a routine.” Original teaching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3's reference-viewing prompt: “Find two shots of one subject in different light. How does each lighting choice change the subject's mood or emphasis?”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3's “Afterwards” instruction and feeds Assignment 1's Light study exercise (two contrasting lighting conditions + 100-word comparison).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bridge between this week's lighting theory and Week 2's exposure controls. Unsplash image asset: https://images.unsplash.com/photo-1485846234645-a62644f84728 (accessed 13 Sep 2026); reused from the Week 1 asset 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https://plus.unsplash.com/premium_photo-1663040316559-8684ca45d7e9 — contributor Getty Images (@gettyimages),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SLOP1416 Week 3 in-session exercise, directly implementing the session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review rubric, aligned to Assignment 1's ‘Image, light and sound choices’ criterion (30% weight).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External resources: Blackmagic Design DaVinci Resolve training; Adobe colour-workflow reference. Accessed 13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c7fe66b2c845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a19c8eb2f34b5f" /><Relationship Type="http://schemas.openxmlformats.org/officeDocument/2006/relationships/slideLayout" Target="/ppt/slideLayouts/slideLayout1.xml" Id="Ra878ea22bac842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78ea22bac842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b41877e28a4b9a" /><Relationship Type="http://schemas.openxmlformats.org/officeDocument/2006/relationships/image" Target="/ppt/media/image.jpeg" Id="Rbbee5eb21dc14430" /><Relationship Type="http://schemas.openxmlformats.org/officeDocument/2006/relationships/notesSlide" Target="/ppt/notesSlides/notesSlide1.xml" Id="Rf47846b326d948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40621a2564fd9" /><Relationship Type="http://schemas.openxmlformats.org/officeDocument/2006/relationships/notesSlide" Target="/ppt/notesSlides/notesSlide2.xml" Id="R0b0e5e2f243b46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a4170ef194971" /><Relationship Type="http://schemas.openxmlformats.org/officeDocument/2006/relationships/notesSlide" Target="/ppt/notesSlides/notesSlide3.xml" Id="Re9fdbf494fbb42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088bc4bcd4832" /><Relationship Type="http://schemas.openxmlformats.org/officeDocument/2006/relationships/notesSlide" Target="/ppt/notesSlides/notesSlide4.xml" Id="R29c9f6f1cb0c4f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820d105f54450" /><Relationship Type="http://schemas.openxmlformats.org/officeDocument/2006/relationships/image" Target="/ppt/media/image2.jpeg" Id="R7857ccf27eb4471d" /><Relationship Type="http://schemas.openxmlformats.org/officeDocument/2006/relationships/notesSlide" Target="/ppt/notesSlides/notesSlide5.xml" Id="R5b3093e840bb42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49aaa852bf486c" /><Relationship Type="http://schemas.openxmlformats.org/officeDocument/2006/relationships/image" Target="/ppt/media/image3.jpeg" Id="R43fd8de163074c18" /><Relationship Type="http://schemas.openxmlformats.org/officeDocument/2006/relationships/notesSlide" Target="/ppt/notesSlides/notesSlide6.xml" Id="Rb8401462e17c47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605e13c774489" /><Relationship Type="http://schemas.openxmlformats.org/officeDocument/2006/relationships/image" Target="/ppt/media/image4.jpeg" Id="R0041428c37a74300" /><Relationship Type="http://schemas.openxmlformats.org/officeDocument/2006/relationships/notesSlide" Target="/ppt/notesSlides/notesSlide7.xml" Id="Rcfc09ce5fbdb41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5f41e44644f55" /><Relationship Type="http://schemas.openxmlformats.org/officeDocument/2006/relationships/notesSlide" Target="/ppt/notesSlides/notesSlide8.xml" Id="R5f24ede6a30a48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e027981c164036" /><Relationship Type="http://schemas.openxmlformats.org/officeDocument/2006/relationships/image" Target="/ppt/media/image5.jpeg" Id="R00110f57a47a45f6" /><Relationship Type="http://schemas.openxmlformats.org/officeDocument/2006/relationships/notesSlide" Target="/ppt/notesSlides/notesSlide9.xml" Id="R1e341b2a55e348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72475d3534e9f" /><Relationship Type="http://schemas.openxmlformats.org/officeDocument/2006/relationships/notesSlide" Target="/ppt/notesSlides/notesSlide10.xml" Id="R0c13a73fa94c47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ec8a671754144" /><Relationship Type="http://schemas.openxmlformats.org/officeDocument/2006/relationships/notesSlide" Target="/ppt/notesSlides/notesSlide11.xml" Id="R54ab39c11d1440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9683eb4c64048" /><Relationship Type="http://schemas.openxmlformats.org/officeDocument/2006/relationships/image" Target="/ppt/media/image6.jpeg" Id="Rdef9ee1c78914413" /><Relationship Type="http://schemas.openxmlformats.org/officeDocument/2006/relationships/notesSlide" Target="/ppt/notesSlides/notesSlide12.xml" Id="Rc53de2b76caf4ef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9e360114742c1" /><Relationship Type="http://schemas.openxmlformats.org/officeDocument/2006/relationships/image" Target="/ppt/media/image7.jpeg" Id="Rce1d1c5c1f4b401d" /><Relationship Type="http://schemas.openxmlformats.org/officeDocument/2006/relationships/notesSlide" Target="/ppt/notesSlides/notesSlide13.xml" Id="Rd469424018b046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c05a9e3794a82" /><Relationship Type="http://schemas.openxmlformats.org/officeDocument/2006/relationships/image" Target="/ppt/media/image8.jpeg" Id="R2866a41c994249c7" /><Relationship Type="http://schemas.openxmlformats.org/officeDocument/2006/relationships/notesSlide" Target="/ppt/notesSlides/notesSlide14.xml" Id="R3373cdc5207549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387bd766c4f69" /><Relationship Type="http://schemas.openxmlformats.org/officeDocument/2006/relationships/notesSlide" Target="/ppt/notesSlides/notesSlide15.xml" Id="R2154762facef43a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e62e00761431c" /><Relationship Type="http://schemas.openxmlformats.org/officeDocument/2006/relationships/notesSlide" Target="/ppt/notesSlides/notesSlide16.xml" Id="Ra2afc749c41f44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e8505c4fb4faf" /><Relationship Type="http://schemas.openxmlformats.org/officeDocument/2006/relationships/notesSlide" Target="/ppt/notesSlides/notesSlide17.xml" Id="Ra60e1b02a9bf418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36b452d0747bc" /><Relationship Type="http://schemas.openxmlformats.org/officeDocument/2006/relationships/notesSlide" Target="/ppt/notesSlides/notesSlide18.xml" Id="Rac854cc8fad443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91405323754765" /><Relationship Type="http://schemas.openxmlformats.org/officeDocument/2006/relationships/notesSlide" Target="/ppt/notesSlides/notesSlide19.xml" Id="R2a10c524fec74b4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298b4285b7481a" /><Relationship Type="http://schemas.openxmlformats.org/officeDocument/2006/relationships/notesSlide" Target="/ppt/notesSlides/notesSlide20.xml" Id="R3f273830685a4ff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a83f32c9b14f33" /><Relationship Type="http://schemas.openxmlformats.org/officeDocument/2006/relationships/notesSlide" Target="/ppt/notesSlides/notesSlide21.xml" Id="Re32b49e5796d441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37b66ef8b4600" /><Relationship Type="http://schemas.openxmlformats.org/officeDocument/2006/relationships/image" Target="/ppt/media/image9.jpeg" Id="Raec4f362c83f4012" /><Relationship Type="http://schemas.openxmlformats.org/officeDocument/2006/relationships/notesSlide" Target="/ppt/notesSlides/notesSlide22.xml" Id="Rb7dd3ce3179d4f9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93628d88bb496f" /><Relationship Type="http://schemas.openxmlformats.org/officeDocument/2006/relationships/image" Target="/ppt/media/image10.jpeg" Id="R4238703fa5c04f3d" /><Relationship Type="http://schemas.openxmlformats.org/officeDocument/2006/relationships/notesSlide" Target="/ppt/notesSlides/notesSlide23.xml" Id="Rfeb0732065744f6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755e7e9dc44e09" /><Relationship Type="http://schemas.openxmlformats.org/officeDocument/2006/relationships/notesSlide" Target="/ppt/notesSlides/notesSlide24.xml" Id="Rb79efb5dfd99474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9c09e5475b4631" /><Relationship Type="http://schemas.openxmlformats.org/officeDocument/2006/relationships/notesSlide" Target="/ppt/notesSlides/notesSlide25.xml" Id="R86fcfdbc34054a1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2d65c3ab64b97" /><Relationship Type="http://schemas.openxmlformats.org/officeDocument/2006/relationships/notesSlide" Target="/ppt/notesSlides/notesSlide26.xml" Id="R562860e8c62d48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e5eb21dc14430"/>
          <a:srcRect xmlns:a="http://schemas.openxmlformats.org/drawingml/2006/main" l="0" t="2000" r="0" b="2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0"/>
            <a:ext cx="5715000" cy="6858000"/>
          </a:xfrm>
          <a:prstGeom xmlns:a="http://schemas.openxmlformats.org/drawingml/2006/main" prst="roundRect">
            <a:avLst>
              <a:gd name="adj" fmla="val 200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30D7A0-73AB-4989-9CBD-1DFE9B56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36228-FF75-4DEF-AD43-E7535A1E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7048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AE01C-0AF8-4AFB-AE61-BBF7A6656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95350"/>
            <a:ext cx="29527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ACCC0-DA82-496A-93C8-59F9E884F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4000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  /  WEEK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92A58-957B-4348-AFEF-163A4F21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5619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Light and Colour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3D59B-C5FA-427E-9F59-48C75963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00400"/>
            <a:ext cx="5429250" cy="1047750"/>
          </a:xfrm>
          <a:prstGeom xmlns:a="http://schemas.openxmlformats.org/drawingml/2006/main" prst="roundRect">
            <a:avLst>
              <a:gd name="adj" fmla="val 1090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Reading and shaping light as an authorial decision: direction, quality and colour temperature, and what each one tells a viewer.</a:t>
            </a:r>
          </a:p>
        </p:txBody>
      </p:sp>
    </p:spTree>
    <p:extLst>
      <p:ext uri="{BB962C8B-B14F-4D97-AF65-F5344CB8AC3E}">
        <p14:creationId xmlns:p14="http://schemas.microsoft.com/office/powerpoint/2010/main" val="18184706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3355B6-1EC4-4109-99B4-4519ADF6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0ADA5-FB5E-4DB1-9E0D-58C147FF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C9A29-524E-48CF-9317-075740F6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A8E1F9-54DD-4D37-B1E9-4EAD097E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5B6B3-3994-45B8-A4D8-C5BE11CA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By the end of this lecture you can name, choose and plan light — not just notice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C56CD-2EB2-437C-87DA-01D59C77C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6ABF3-E081-4955-A5C5-F989E4E5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BA7C7-4091-4CDD-A5AA-BAABEEC4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5F644-C10F-4312-A2AE-011C5B82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9E8B28-3615-433D-8BE4-7D7D4BAA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AB17D-8F9C-45AD-BE05-5D03D3A4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Name the direction, quality and colour temperature of any light source in a shot or a location.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6BE3E7-0DCA-45FE-A684-5C5F1CA84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96213-CDBA-407B-B392-27B3E31B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0F1C9-2B75-4A22-BB63-F24DC70A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Shape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4242A0-FA28-47A4-854C-79E052A0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a direction, quality and colour deliberately to set mood, direct attention and keep a subject readable.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90CC1-058A-4016-91E9-1918A50C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4F6EE7-AD40-430D-A10F-9F5EB1F1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F9839F-D1E1-4D67-AADF-D89616FE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015DF0-3506-4D78-B5C4-D46353EF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Scout a location and time of day in advance and carry a backup light plan for Assignment 1.</a:t>
            </a:r>
          </a:p>
        </p:txBody>
      </p:sp>
    </p:spTree>
    <p:extLst>
      <p:ext uri="{BB962C8B-B14F-4D97-AF65-F5344CB8AC3E}">
        <p14:creationId xmlns:p14="http://schemas.microsoft.com/office/powerpoint/2010/main" val="9161997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419C7-B995-40A4-9EF9-3A501911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CBEC9-C4B4-448E-A977-2C5AB422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4B774-EF58-4555-969F-0C9B3140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0A8F9-7B4C-4EAA-8D3C-66D6F06A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Light is authored, not 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AAFF3-8E79-47D5-99E1-F4EA1DCE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“Natural light” and “available light” describe a source, not a decision.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1EAE2-5FF9-49A5-B8A1-3017A78B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9D9A6E-3704-40C9-BA93-65A59790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94C7A-F5D4-48DF-8A3D-38974EF3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382250" cy="800100"/>
          </a:xfrm>
          <a:prstGeom xmlns:a="http://schemas.openxmlformats.org/drawingml/2006/main" prst="roundRect">
            <a:avLst>
              <a:gd name="adj" fmla="val 1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camera does not perceive light neutrally. Two people photographing the same window at the same minute make different pictures because they choose where the subject stands relative to that light.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FCE0C-9571-4F85-AD58-BD688241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77721-74FE-4C8F-A638-27C9A2D7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A22B1-2E5C-44B4-A576-1A9CFE55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Passive framing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911D04-E32C-4F88-B73A-70708429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“The light was what it was” treats direction, quality and colour as fixed conditions to record.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B36F57-EE2C-4288-851D-795C6FF7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DAA98-963E-449F-90C0-8A865DAA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7ADF7E-231A-4A42-A129-DF744081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Authored framing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5E0EB2-FD89-47AC-B19C-E8EC326A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same source is selected, angled or filtered against a subject to produce a specific, repeatable read.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EEDDB-313E-4166-AAA3-039E819E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72150"/>
            <a:ext cx="10287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lecture gives you the three variables that make that selection deliberate instead of accidental.</a:t>
            </a:r>
          </a:p>
        </p:txBody>
      </p:sp>
    </p:spTree>
    <p:extLst>
      <p:ext uri="{BB962C8B-B14F-4D97-AF65-F5344CB8AC3E}">
        <p14:creationId xmlns:p14="http://schemas.microsoft.com/office/powerpoint/2010/main" val="15496839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FC9654-9884-4D83-878A-6746B5AB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BC6D7-7125-496E-9CDF-BE1E71BE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37A9A-52B0-4AFF-A85E-4C3C0E51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AFF19-7C7E-434D-A5CF-FBEE65FD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Three variables describe any light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121502-5534-42F4-8D61-DABB3B49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Direction, quality and colour temperature — used together for the rest of this lecture.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D0560-6AEB-40C0-8C43-4FE50E3F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C26F8-B7C7-4ED8-9717-FD327791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0F65E-8B6E-4D4B-BAEA-C49040B1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2476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Variable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F89DED-9032-4B4C-820C-7CA0AC43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52700"/>
            <a:ext cx="4762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it describes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38490-3C15-4AA4-AFBC-C215329A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55270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Range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F08F7-DA49-470E-AFC8-42DD5E37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8D7D8-7567-4F8D-A4D5-B11D7DFD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7230F6-8FB3-4F86-80EE-7434B742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00400"/>
            <a:ext cx="4953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Where the source sits relative to the subject and the lens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EBE9BE-5DBD-46D6-B671-FA83F719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0040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front / side / back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24298-FA82-4D60-9688-7608FE15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290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95BCB8-C7FD-454B-8305-7BAF9ADB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7670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Quality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B81401-520C-45D3-9B7A-34B7317A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76700"/>
            <a:ext cx="4953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gradually the light falls off from lit to shadow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72426-C681-49AC-A221-BD0019CD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07670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hard ↔ soft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9A3E5A-0933-4BA4-AAB1-A3E1B451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053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B01FA4-71F9-4B4F-8DFC-FD6C6B01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Colour temperature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680157-7452-4A5F-A8D0-687AFC14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953000"/>
            <a:ext cx="4953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hue of the source, measured in kelvin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6D182F-A198-4FC1-AA83-67D8AAA7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95300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warm ↔ cool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F39EF1-E9DA-4D6C-951B-10CB35F3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816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530678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5EA89E-E465-444B-A916-EA76ED5D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A03CD-0E80-4C26-B8DF-E5CCD7B8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83DC2-3709-40A3-82D8-B33302B3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FDEE9-1984-44CD-8ED0-201B01C1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Direction 1 / 3 — front light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CAD73-9D75-426F-95BC-D6BE1A95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Source close to the camera-subject axis.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C509A-A503-4797-8339-884A605A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CEB45-4B42-47F6-BEA4-5F7BBD263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7ccf27eb4471d"/>
          <a:srcRect xmlns:a="http://schemas.openxmlformats.org/drawingml/2006/main" l="0" t="20289" r="0" b="202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204F0-CBEB-4C4F-873D-E5EA501A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Shadows fall directly behind the subject and are mostly hidden from the lens. Skin and surface texture read as smooth; the face reads as flat and low-drama.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8E5A9F-B233-4768-B5A6-2EFA9BFF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BE51D-F450-4B64-ADDD-4D285F39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41970-5553-469D-88C7-A552B51F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Reads 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ADDF91-D7FB-4EB3-B318-9DECC80B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Neutral, approachable, informational — the register of an interview or a product shot.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A99B9D-92C0-4A04-BB65-02407016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2E72A-4202-45A3-8C48-800E2E362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BA948B-8E7A-4BB2-B468-5E4298CF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Costs you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0A62E1-EA05-4D70-9898-93AC0E37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Little sense of volume or texture; a flat face can look generic on screen.</a:t>
            </a:r>
          </a:p>
        </p:txBody>
      </p:sp>
    </p:spTree>
    <p:extLst>
      <p:ext uri="{BB962C8B-B14F-4D97-AF65-F5344CB8AC3E}">
        <p14:creationId xmlns:p14="http://schemas.microsoft.com/office/powerpoint/2010/main" val="15188571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E70A2B-D1F7-46F8-9761-4E69A775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B0D46-495B-49A0-9E66-817F0C5C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52B2E-5C3B-4AA6-AD59-3687AAC5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AF30D-81FC-4BE3-9E0F-D0481879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Direction 2 / 3 — side light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80A8F-FF00-433D-9821-86843FDB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Source roughly 90° from the lens axis.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E8EF96-9FDC-40AC-9C21-8C42E960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6F055-55B6-408F-A2EE-576F2CC6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d8de163074c18"/>
          <a:srcRect xmlns:a="http://schemas.openxmlformats.org/drawingml/2006/main" l="9941" t="0" r="9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720F3-3470-4DA9-9717-E9F3C1BB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Half the face lights, half falls into shadow. The classic “Rembrandt” placement leaves a small triangle of light on the shadow-side cheek.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2DF84-E0E4-4A67-8CDC-EB11B1E5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9C1747-4A52-4C09-9010-3A96B8C8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9F8E79-EF2D-4257-9641-908DAAB9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Reads 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4A9D4-7DD9-4A32-BF0C-429716C9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Tension, character, effort — texture and bone structure become visible.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E86C3-6F3D-411A-9031-50186E41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AE1AB-4E3F-43C3-A2CA-124421DD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0E240-A019-45B6-8ED2-23ACC725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Costs you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0B660B-4548-47B3-8F3A-4FD08F83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Half the face can lose detail entirely if nothing fills the shadow side.</a:t>
            </a:r>
          </a:p>
        </p:txBody>
      </p:sp>
    </p:spTree>
    <p:extLst>
      <p:ext uri="{BB962C8B-B14F-4D97-AF65-F5344CB8AC3E}">
        <p14:creationId xmlns:p14="http://schemas.microsoft.com/office/powerpoint/2010/main" val="2656458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673C39-8C33-42B9-AAA9-9C2373A0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F0345-9CBF-4D41-A9CD-3AA8FD11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6B3F2-EF37-455B-9408-E3C8A052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7D53B-A48B-4960-97D1-06438BE9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Direction 3 / 3 — back light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3CC7A-C302-4D06-A75B-8A1AEB93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Source behind the subject, aimed toward the lens.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F9FB2-D336-4218-9046-70CB2A04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8B626-8170-40F8-A9C8-D6E5D578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1428c37a74300"/>
          <a:srcRect xmlns:a="http://schemas.openxmlformats.org/drawingml/2006/main" l="9911" t="0" r="99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A1A04-B16C-452E-9FA2-6CF38D8D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With no light reaching the camera side of the subject, the outline separates from the background but the subject reads as a silhouette.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179BE-75A7-476E-87BA-2E2931DD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60345-1B8F-4397-A612-737128EA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05299F-E1B4-4439-8744-A5C41903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Reads 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6DEED-7A78-4666-A2DA-4BD9CBF3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Mystery, anonymity, scale — identity is withheld, shape is emphasised.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93DE44-6FEC-431B-983D-3E78B393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A8C70-BDC9-4583-A906-55CC40F45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B5E0F-CC34-4F95-9A28-1D7A2BB3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Costs you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1DC485-37E2-4EEA-B891-40D006C0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No facial detail at all unless a fill source is added to lift the front.</a:t>
            </a:r>
          </a:p>
        </p:txBody>
      </p:sp>
    </p:spTree>
    <p:extLst>
      <p:ext uri="{BB962C8B-B14F-4D97-AF65-F5344CB8AC3E}">
        <p14:creationId xmlns:p14="http://schemas.microsoft.com/office/powerpoint/2010/main" val="840585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96FC1-5283-4C29-AD57-6CBF484D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594572-DF18-4741-823D-B188427A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25721-2055-4333-AD4A-EAAFE91B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A09A3-5B26-4A7F-9148-C4408369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Quality of light — hard vs soft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3C484-E33A-4C41-AB9B-583C9A9E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Quality is set by the source's apparent size relative to the subject, not by its brightness.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13F65-4D08-4280-AB5C-90D814A8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E8E87-4B30-4177-A9FB-A7503FB8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CC16D-BEBE-492F-838B-1F44A3B8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41624-0D31-44DB-834D-6E568D11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34D187-CD53-4741-80A9-13F50376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Hard light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50320-3FDA-4E2F-9A37-C5BA6F7D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small source, or a large source far away, casts a shadow with a sharp, defined edge. A clear midday sun is physically enormous but so distant it behaves like a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CB685-98ED-41BE-9F6A-631FA3EE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FB01BB-E804-47A6-AD43-79A294B6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D206F5-88F4-4DD5-AC2A-264995B6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Soft light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3A85D-A9F9-443C-B8C0-C4DC49D2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large source close to the subject — an overcast sky, a diffusion panel, a window — casts a shadow whose edge fades gradually.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8D4AE2-8728-45F3-9B91-C7F34316C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768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28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Rule: move a source closer, or make it physically larger, and its light gets softer — without changing its direction or its colour.</a:t>
            </a:r>
          </a:p>
        </p:txBody>
      </p:sp>
    </p:spTree>
    <p:extLst>
      <p:ext uri="{BB962C8B-B14F-4D97-AF65-F5344CB8AC3E}">
        <p14:creationId xmlns:p14="http://schemas.microsoft.com/office/powerpoint/2010/main" val="19112885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1C447A7-ABB7-42D3-A207-D8D66DF1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A248B-57E0-47A9-BD25-D66986A8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DB2E2-B488-453D-B948-72CB5D31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669D2-7FAD-4707-8066-90BEE1B1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Three-point lighting and ratio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CE5E2-33EE-4790-962A-460F3769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three roles, and the stop-based maths that sets contrast.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7028A-2082-42F1-B0E4-0E9ED6447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41C99-5F27-44B9-9E98-C7AF6D69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10f57a47a45f6"/>
          <a:srcRect xmlns:a="http://schemas.openxmlformats.org/drawingml/2006/main" l="0" t="3692" r="0" b="36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91500" y="2381250"/>
            <a:ext cx="3086100" cy="1905000"/>
          </a:xfrm>
          <a:prstGeom xmlns:a="http://schemas.openxmlformats.org/drawingml/2006/main" prst="roundRect">
            <a:avLst>
              <a:gd name="adj" fmla="val 6000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08126-E1D3-4977-86B4-265688D0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19350"/>
            <a:ext cx="3429000" cy="1857375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1C35C6-B1BF-437D-8912-B956A380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22299-37BD-4F01-B068-880D0F26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19400"/>
            <a:ext cx="30099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Key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63B49-7E54-45B9-ABA9-D92F8BD5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00400"/>
            <a:ext cx="3009900" cy="885825"/>
          </a:xfrm>
          <a:prstGeom xmlns:a="http://schemas.openxmlformats.org/drawingml/2006/main" prst="roundRect">
            <a:avLst>
              <a:gd name="adj" fmla="val 1290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Primary source. Sets exposure and the direction decided on the previous slides.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09F61-6CFE-49EC-A3E8-4AA34BB1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419350"/>
            <a:ext cx="3429000" cy="1857375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F293E-333F-4FB8-9A22-837CD1C7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289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9DBA8-3A39-428F-9C3C-CBF6A929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819400"/>
            <a:ext cx="30099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Fill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448EE9-CBE0-4004-AB75-F3C26FFF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200400"/>
            <a:ext cx="3009900" cy="885825"/>
          </a:xfrm>
          <a:prstGeom xmlns:a="http://schemas.openxmlformats.org/drawingml/2006/main" prst="roundRect">
            <a:avLst>
              <a:gd name="adj" fmla="val 1290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Raises shadow-side brightness. Placed opposite the key, always weaker than it.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8C6B5-DD52-4845-99FB-F47CBED0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2915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8805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Key : fill ratio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0E5420-67C5-47C1-8902-11951644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29150"/>
            <a:ext cx="1714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8805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Difference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18A36F-1EFC-45E5-894C-5F667C50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6291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8805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Effect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BE44E8-E804-446D-A94A-7E887F46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33950"/>
            <a:ext cx="74295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0E60B1-15A3-4D46-96EB-D83C8D400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8635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1:1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A89E96-9D0F-4B62-8581-E38B87D2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086350"/>
            <a:ext cx="1714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0 stops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E32F87-91B9-4972-AEB9-3FF0E55C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0863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flat, no shadow read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EEF825-818C-4303-8451-224A72AD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9115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2:1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A6EFC4-9DF9-4F50-A54B-DBC46D98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391150"/>
            <a:ext cx="1714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 stop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9EE731-C796-48D1-B437-E941FF8E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3911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moderate, most faces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951D3A-5D93-46DF-A958-7900B859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9595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4:1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7069E7-8897-481F-9B20-9C3F0843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95950"/>
            <a:ext cx="1714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2 stops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1006D5-E22D-461C-B0DD-66E8310E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6959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dramatic, defined shadow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FA66EE-2F2E-4003-958C-7EC1ACB6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0075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8:1+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BAFE812-4D39-4759-94A0-8B983C5F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6000750"/>
            <a:ext cx="1714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3+ stops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CFDC7B-0B45-43BB-BD69-A91CE58B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0007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near-silhouette</a:t>
            </a:r>
          </a:p>
        </p:txBody>
      </p:sp>
    </p:spTree>
    <p:extLst>
      <p:ext uri="{BB962C8B-B14F-4D97-AF65-F5344CB8AC3E}">
        <p14:creationId xmlns:p14="http://schemas.microsoft.com/office/powerpoint/2010/main" val="18755948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F947BB-9B28-4391-B359-EA237DD7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3394C-D6F8-45FC-80A9-BAD5817E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BDC89-1CA4-4638-93F3-E1D2FE67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942B9-302A-460E-8BCB-A2EDFB0C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kelvin scale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9DF21-8C00-4F51-98DE-CB205AF4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Colour temperature is measured against a theoretical heated black body: lower kelvin looks warmer, higher looks cooler.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76215-1EF1-4CC5-B725-E04A7B21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7CA6D-4E29-4D32-8B48-337CC46A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4FCF4-089E-4C74-93D4-46D79632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57500"/>
            <a:ext cx="1962150" cy="20002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1250C-B0E7-402E-91FF-4069720B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16192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~1,900 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A6D6E-6CFF-4BBF-BE39-B84FB170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16383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candle flame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00895-7EFA-434B-B672-EEEDAB08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857500"/>
            <a:ext cx="1962150" cy="20002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B194D-C34B-4F24-9192-11F7F33A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67050"/>
            <a:ext cx="16192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~3,200 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E81C5E-9AE9-4EDC-AD3F-0B37EC27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86150"/>
            <a:ext cx="16383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tungsten / quartz film light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A7852-0B2C-4E41-892C-9B920ED5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857500"/>
            <a:ext cx="1962150" cy="20002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9FDEB6-D4D1-43C7-BA6B-BBEA6DF2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067050"/>
            <a:ext cx="16192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~5,600 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15092-3203-4C97-BE58-CBB26C4F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486150"/>
            <a:ext cx="16383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midday daylight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B3506-9F8E-41C9-9E2B-E9D37E0B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857500"/>
            <a:ext cx="1962150" cy="20002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C14EC5-DD5A-4838-8E1B-7616539F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067050"/>
            <a:ext cx="16192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~7,500 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8F0E91-FAD7-46D5-9596-1DC39CAE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486150"/>
            <a:ext cx="16383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open shade, overcast sky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A9FA2-F822-4F42-98D4-F432A10E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57500"/>
            <a:ext cx="1962150" cy="20002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A83AB7-1BA3-409A-80A9-CF232DE8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067050"/>
            <a:ext cx="16192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10,000 K+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BD699-52B2-42E9-A76E-824869FB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486150"/>
            <a:ext cx="16383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blue hour, deep shade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4FDC07-50FC-49DA-8083-D84C8936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435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camera's white balance setting tells it which kelvin value should render as neutral grey/white in the recorded image.</a:t>
            </a:r>
          </a:p>
        </p:txBody>
      </p:sp>
    </p:spTree>
    <p:extLst>
      <p:ext uri="{BB962C8B-B14F-4D97-AF65-F5344CB8AC3E}">
        <p14:creationId xmlns:p14="http://schemas.microsoft.com/office/powerpoint/2010/main" val="13633102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E374F-917A-4695-83E5-630027ED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C1B898-6AC9-4655-8DF4-A818A9E7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3F6A00-B818-460B-8FAC-410BA5FB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FAE7F-9C7C-4EBF-8735-47A58F9B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warm end — golden hour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156FC-3742-456C-AF76-2F2D7A7E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Low sun angle changes both colour and direction at once.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C1D27A-B91D-4B4B-B730-53239E58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F22480-F21D-493A-B298-8A1DA020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679473-3F6C-4E6E-BEB0-0CA83006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When the sun sits low, its light travels a longer path through the atmosphere. Shorter, blue wavelengths scatter out of that path; the light that reaches the subject is disproportionately red and orange.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DA01D-B1BB-4325-9EED-0B66BC8C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6262B-8FD5-4CC7-A6F2-7CAC2370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BA3F77-382B-4652-85D1-AB321547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Free side/back light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4466E-A1E6-4D16-927E-E2B880EE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same low angle that warms the colour also puts the sun to the side or behind most subjects — golden hour bundles colour and direction together.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EA97FA-E288-431A-9159-5516BB5B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885F93-A11F-4D9F-8D5E-BFB6C40D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B0AB80-93A2-4682-A467-E7402324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Planning cost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33CB6-B7A2-47D7-908D-5C91BF8F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It lasts roughly 30–60 minutes and moves — arrive with the shot already planned.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A189B-8AA4-419B-8C92-7B54F776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19500"/>
            <a:ext cx="4419600" cy="2171700"/>
          </a:xfrm>
          <a:prstGeom xmlns:a="http://schemas.openxmlformats.org/drawingml/2006/main" prst="roundRect">
            <a:avLst>
              <a:gd name="adj" fmla="val 526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See the cover photograph: a single low, warm source explains both its colour and its strong side-lit modelling.</a:t>
            </a:r>
          </a:p>
        </p:txBody>
      </p:sp>
    </p:spTree>
    <p:extLst>
      <p:ext uri="{BB962C8B-B14F-4D97-AF65-F5344CB8AC3E}">
        <p14:creationId xmlns:p14="http://schemas.microsoft.com/office/powerpoint/2010/main" val="2276038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84A57A-528A-4479-BD6A-96E76190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02EBE9-A816-4116-B0A6-1ED11B78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56CFED-8E75-4CD2-906A-7A26C9E7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E0306-9563-42E4-ACB2-49CAC013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cool end — blue hour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CF928-2806-4A85-B6B0-0380651B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After sunset, only scattered skylight remains — and it reads blue.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A9443D-D02D-474B-A83C-60028404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29B3E-5C12-49DA-8D24-902D17D2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9ee1c78914413"/>
          <a:srcRect xmlns:a="http://schemas.openxmlformats.org/drawingml/2006/main" l="16192" t="0" r="161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F827C-D900-4C28-8B26-6C4B8009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Once the sun drops below the horizon, direct sunlight is gone. The only light left is indirect, scattered skylight, which is rich in blue wavelengths and low in intensity.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7C5BC2-A55F-4D26-BCAA-C6344F61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19D972-BD4E-4385-B5E4-7019EE63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F13A7-FE91-4163-A668-B75E1740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Reads 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C3C034-89EA-4FB8-8E8E-D68D553F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Calm, melancholy, or unease — blue hour is a common choice for a scene that needs to feel suspended.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075DF-79D7-4C70-B4CD-021F161D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3253D3-6533-4953-B066-9790065E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71C82-983B-4CCE-9055-44E7DA88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 for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92142F-28B0-4D11-A113-10E08F96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Tungsten windows and streetlights (~3,200 K) sit inside the same frame as ~10,000 K ambient sky — see the next slide.</a:t>
            </a:r>
          </a:p>
        </p:txBody>
      </p:sp>
    </p:spTree>
    <p:extLst>
      <p:ext uri="{BB962C8B-B14F-4D97-AF65-F5344CB8AC3E}">
        <p14:creationId xmlns:p14="http://schemas.microsoft.com/office/powerpoint/2010/main" val="21281669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40347E-E286-4D7E-AABE-8C3648D9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5D627-3761-42A9-A6E5-981F72E9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C8FC2-323A-49DF-AB34-A36F2A0D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66A63-5F01-4081-80BF-2F779DDB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Mixed colour temperature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3BDBB7-BF9B-499F-85C5-674A50B7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white-balance setting can only make one dominant source look neutral.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A79ECD-ACB8-4158-9F4E-04854195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5C681-32AE-4148-8272-8CB56687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1d1c5c1f4b401d"/>
          <a:srcRect xmlns:a="http://schemas.openxmlformats.org/drawingml/2006/main" l="0" t="22270" r="0" b="222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2885B-60BC-471A-BAA5-56A3A207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white balance for the blue-hour sky and every tungsten window turns orange. Set it for the tungsten and the sky turns deep blue. There is no setting that neutralises both.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C4DB5-A85A-4E72-87B1-895BFABA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20F50-946F-4445-9657-F6ACEED7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60F46-BA57-4B29-BF40-04B880FA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practical choice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5EF70-C7B2-4C11-96C6-5145D7B6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Decide which source is the “truth” of the scene and white-balance for that one; let the other cast stay and read as mood.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F76805-07A1-4142-8F89-98F856BC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875795-1DA3-442F-9887-DF258D1E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AE9D7D-5CA6-414D-89BF-55BD0A4F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Practical light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29CC8F-C764-4F5D-B3FB-27E92F26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single close, warm source like a candle behaves the same way: intensity falls off fast (inverse-square), so exposure is set for the lit side of the face only.</a:t>
            </a:r>
          </a:p>
        </p:txBody>
      </p:sp>
    </p:spTree>
    <p:extLst>
      <p:ext uri="{BB962C8B-B14F-4D97-AF65-F5344CB8AC3E}">
        <p14:creationId xmlns:p14="http://schemas.microsoft.com/office/powerpoint/2010/main" val="8975558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CBC34-5DF8-4228-82AD-3C6BBCDD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5E293B-78DE-40AF-8CE7-D7BC9B6D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8DAD1F-3CF1-4695-8BF7-54AB3CE0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4E8A9-A68D-4EDB-8D95-4FBA805B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Colour as meaning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98DF7-AF1A-4BDB-BA0F-AA9524BA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Coloured light is a deliberate narrative signal, not decoration.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6E34E-1667-4DE3-96C4-C54E2229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04F96-957E-4B7F-A6B4-E4E4CEB8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66a41c994249c7"/>
          <a:srcRect xmlns:a="http://schemas.openxmlformats.org/drawingml/2006/main" l="9911" t="0" r="99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6EF9DE-F83F-438E-86F9-D22FE52A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1047750"/>
          </a:xfrm>
          <a:prstGeom xmlns:a="http://schemas.openxmlformats.org/drawingml/2006/main" prst="roundRect">
            <a:avLst>
              <a:gd name="adj" fmla="val 1090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9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gel changes the hue of a source outright. Two near-complementary hues — orange and teal, red and blue — placed in the same frame separate strongly because they sit opposite each other on the colour wheel.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07FE3-8AB2-4B24-B9E6-67180817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719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2F18B8-D387-4FD9-B372-F09F690B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E432C1-0B10-4F72-ACD5-5D1D3D16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719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Common pairing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C1345-B1BC-4DA4-90D8-A3D459CA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529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Warm skin-tone light in the foreground against a cooler background keeps a subject readable even in a single wide shot.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0E8B5-0277-4838-8AFC-147FF8A6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14900"/>
            <a:ext cx="60007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9EAA45-3840-47EE-BBC1-801C0BD3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24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070FC-B520-47E3-BB0F-B65B72CE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149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955377-3091-4492-B961-385F1A8B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95950"/>
            <a:ext cx="5581650" cy="762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Colour used everywhere reads as nothing; reserve strong hues for the moment that needs them.</a:t>
            </a:r>
          </a:p>
        </p:txBody>
      </p:sp>
    </p:spTree>
    <p:extLst>
      <p:ext uri="{BB962C8B-B14F-4D97-AF65-F5344CB8AC3E}">
        <p14:creationId xmlns:p14="http://schemas.microsoft.com/office/powerpoint/2010/main" val="8511290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4200B5-FF3B-496C-A67C-9A15F830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0BA26-33AD-41E6-BA4B-315B751C5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C23796-5FBE-4060-99A4-D97B9CD2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856D7-5FD1-4E38-A82D-5B1BB641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Direction × quality × colour → meaning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E98E67-A21B-4367-9AA8-2B3D0DD9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three variables combine; none of them works alone.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AB15E-8BD2-4C36-8187-AC101579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2AB88-4814-43D1-947A-42A0011A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909BC1-5019-4288-86A0-7AB8E2FB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4000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Combination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77279C-F311-4076-BCB8-E6A02342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52700"/>
            <a:ext cx="4572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Typical read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33A09-685A-4CA0-945B-A67F5EA9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287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D5714C-84A1-4CCA-AD17-740E7AB4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4762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Soft + front + neutral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728FB4-C1DA-4B81-B425-56B92BC6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200400"/>
            <a:ext cx="4572000" cy="419100"/>
          </a:xfrm>
          <a:prstGeom xmlns:a="http://schemas.openxmlformats.org/drawingml/2006/main" prst="roundRect">
            <a:avLst>
              <a:gd name="adj" fmla="val 2727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Approachable, informational, low drama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B6DB5-1C49-4B68-BCA3-86E6FF15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20055A-A97F-43D2-B170-C6B0AA685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4762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Hard + side + warm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E7044-3C54-4FAF-85D2-8828C19F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05250"/>
            <a:ext cx="4572000" cy="419100"/>
          </a:xfrm>
          <a:prstGeom xmlns:a="http://schemas.openxmlformats.org/drawingml/2006/main" prst="roundRect">
            <a:avLst>
              <a:gd name="adj" fmla="val 2727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Textured, effortful, present-tense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02D09F-6AF9-4C7E-A8DB-B8D7764F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19600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2F8047-D9B7-43F8-BFDB-FDBE5CB9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4762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Any + back + cool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B50636-588C-413D-87F1-D6BF5667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610100"/>
            <a:ext cx="4572000" cy="419100"/>
          </a:xfrm>
          <a:prstGeom xmlns:a="http://schemas.openxmlformats.org/drawingml/2006/main" prst="roundRect">
            <a:avLst>
              <a:gd name="adj" fmla="val 2727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Distant, withheld, uncertain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D0CA4-C1AC-4145-A937-252037EB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0BD3B4-E1B4-4CD3-AF5F-232F6038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14950"/>
            <a:ext cx="4762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Soft + side + warm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0F536-610D-45D5-9FA2-9A821E7A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14950"/>
            <a:ext cx="4572000" cy="419100"/>
          </a:xfrm>
          <a:prstGeom xmlns:a="http://schemas.openxmlformats.org/drawingml/2006/main" prst="roundRect">
            <a:avLst>
              <a:gd name="adj" fmla="val 2727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Intimate, reflective, safe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B1E92D-3760-4EE7-98BC-02D718AF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29300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4141FA-B6D5-47C9-AD66-80F42651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10287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8805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Use this table to predict a read before you shoot — then check the result against what you intended.</a:t>
            </a:r>
          </a:p>
        </p:txBody>
      </p:sp>
    </p:spTree>
    <p:extLst>
      <p:ext uri="{BB962C8B-B14F-4D97-AF65-F5344CB8AC3E}">
        <p14:creationId xmlns:p14="http://schemas.microsoft.com/office/powerpoint/2010/main" val="23455874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9CA3FE-0373-45E1-937A-21C4934E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19D23-111C-40F5-9EB6-F691619A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C634C-F8A6-451F-AF55-37075F5A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F1C10E-6ECF-446E-B174-B38C860A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Subject readability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48B51-69A7-44FD-B3FD-D3803D9D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viewer needs the subject to separate from everything behind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BAB3E-F663-42EC-8430-90A21C85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0653F-511B-4AFE-B3CC-5AF83027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9DDA7-B60C-4FD7-AAC7-CB239FB3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E74927-5427-4949-B63D-3B76ABCC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39BCC-6417-4858-99B4-CB752A88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Luminance gap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D1C69-428D-4392-A301-B4EE8C7F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Keep at least roughly one stop of brightness difference between subject and background.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E8EAF8-0094-4EA5-924A-24B1B980A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BC96A-1FA6-4F25-BA7C-34EBAC04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34629-39FE-4CD1-9628-AFE95DF6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Edge light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C558F0-F001-41EB-85E8-2BCCEA24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rim or back light traces the subject's outline against a background of similar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AEBD23-C83C-4414-8FCC-BC84A8FA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A02AAD-E8FB-487A-BB30-6200A8A7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01A0FE-CC2C-4A8A-818F-244FB704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Hue contrast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92C277-0C79-4889-A42F-2B00FC6B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colour difference (warm subject, cool background) separates even at matched brightness.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F14A3A-F246-439B-BC9D-BFD285B1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10287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74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If a subject disappears into the background in a still frame, no amount of good performance saves the shot in the edit.</a:t>
            </a:r>
          </a:p>
        </p:txBody>
      </p:sp>
    </p:spTree>
    <p:extLst>
      <p:ext uri="{BB962C8B-B14F-4D97-AF65-F5344CB8AC3E}">
        <p14:creationId xmlns:p14="http://schemas.microsoft.com/office/powerpoint/2010/main" val="6665195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D59B25-D17D-43F9-BF74-02F835A09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B2DA0-EA70-4ACF-BF57-ED8F778B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F7753-8953-4200-B99B-C4CE464E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F0231-5E2C-4159-9003-5B7A73C6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Directing attention with light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3C39D7-3FCA-4B07-9F16-15C0E563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In a static frame, the eye moves first to the brightest, highest-contrast point.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2508E-5F84-45E8-88E9-CE905AC5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5AB6C8-031E-4355-89E3-CE1B4C87A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3B1A97-FA79-4E9A-B645-56489A04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685800"/>
          </a:xfrm>
          <a:prstGeom xmlns:a="http://schemas.openxmlformats.org/drawingml/2006/main" prst="roundRect">
            <a:avLst>
              <a:gd name="adj" fmla="val 1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Composition tells a viewer where to look. Light decides which part of that composition they see first — luminance hierarchy works before the viewer consciously reads the frame.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AE2F47-F56A-40E2-ACF3-65AD7CD5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9090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E38A6-7CB9-46AC-AA3B-DC57D55B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00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22E32-500B-4F25-9CA7-DDB82C49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909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Deliberate hierarchy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23FC2C-B7DE-4034-98A0-33C6CE0E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7195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One clearly brightest point — usually the subject's eyes or a key action — with everything else a step or more darker.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013CD-8FC1-4E5B-B46E-43978474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39090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008173-4EFF-4863-A53A-406F900D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6004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0DFA6-4B8D-4F89-B673-405631FB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7909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Accidental hierarchy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C59C6-6E21-4BBB-950E-7E2622066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17195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bright window, sky or lamp behind a dim subject wins the eye by default and away from the story.</a:t>
            </a:r>
          </a:p>
        </p:txBody>
      </p:sp>
    </p:spTree>
    <p:extLst>
      <p:ext uri="{BB962C8B-B14F-4D97-AF65-F5344CB8AC3E}">
        <p14:creationId xmlns:p14="http://schemas.microsoft.com/office/powerpoint/2010/main" val="15579391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970495-8694-4DD0-9A36-80DD0C55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5D2BD-F2BD-46EB-A239-FDCA3FD1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707A8B-E845-4884-9CE1-EB867DA2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351FD5-5E77-470F-A0F4-5A12BE6A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Continuity of light across a cut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62D0D-3CDD-410B-9860-39AA4C82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Light has its own version of the 180-degree 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5EA8A-2C28-4045-BF8B-F6CB4575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25122-BC97-484D-BCD4-E333F3FD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2C0C7C-E320-4DEE-933D-E7408C83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Two shots the viewer reads as “the same moment” need the same dominant direction and the same colour temperature. A cut from warm side light to flat blue light reads as a jump in time or place, intended or not.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0E6CE9-586B-480A-99CC-BD318DCC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5B3FC-5FD0-407B-966E-5B3288113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E3C0F-F176-47C9-9AE6-63FF1E86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Check before cutting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D18CD-73D8-4D9B-8D80-4FF47C78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Match key direction, key:fill ratio and white balance across every shot meant to sit in the same scene.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96616-BB17-4C3C-85D7-92F9D94C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5D87E3-3E08-4115-B04E-D13379BE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028640-B354-429F-B2AB-6EAB6BD7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Deliberate break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3EF605-2EA8-4182-877D-79EB3835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real light change (a door opens, a lamp switches on) earns a visible shift — an unexplained one does not.</a:t>
            </a:r>
          </a:p>
        </p:txBody>
      </p:sp>
    </p:spTree>
    <p:extLst>
      <p:ext uri="{BB962C8B-B14F-4D97-AF65-F5344CB8AC3E}">
        <p14:creationId xmlns:p14="http://schemas.microsoft.com/office/powerpoint/2010/main" val="8048232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14FAE3-CE1A-4FC6-A24D-394B9B0F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A9258-C66E-4E1C-9F45-A3E68B13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7B18C-0610-4713-80E6-C7A4ACEF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89E39-8DAC-48AB-8701-55578A39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three-shot exercise, deconstructed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B9A3CB-110D-44DA-8404-4CCC3519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Same routine, three light plans, three different meanings.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5F7AE-432A-4F26-87B8-26BF1753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DDB60-73B1-4ADE-95D7-57EAB6FF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18D2C-D5BB-4320-BC58-B97B2DBF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C13764-3103-421D-8F26-77527F8D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247001-45EB-466F-B4F3-AEDBC872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 1 — hard, flat, midday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FFEBD-6298-4980-B882-9F869E77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Overhead or front light, neutral colour. The routine reads as ordinary, unremarkable.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515FD6-9C00-4E8A-96B6-6455E319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0BC5A-72C1-4AEC-B8DE-93350A44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DB8CB1-2A7F-454E-BA8C-2AD0165F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 2 — warm side light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0BFB5-F2C2-4E93-8036-6BC35E9F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Late-afternoon or golden-hour side light. The same action now reads as significant, worth noticing.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660B6-64D5-48D9-AE8C-E0C321FF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B7151-530B-4A1C-A883-84408F4B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3E1136-31C6-4E40-B2CD-F0D33FD4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 3 — cool back light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269CFB-8E2F-4348-8604-DDCB38FA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Blue hour or silhouette. The action reads as solitary or uncertain.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BC3E65-F403-40AC-8AE0-16953B2E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05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subject and the action do not change between shots — only the light plan does. That is the proof that light, not content, carried the meaning.</a:t>
            </a:r>
          </a:p>
        </p:txBody>
      </p:sp>
    </p:spTree>
    <p:extLst>
      <p:ext uri="{BB962C8B-B14F-4D97-AF65-F5344CB8AC3E}">
        <p14:creationId xmlns:p14="http://schemas.microsoft.com/office/powerpoint/2010/main" val="44017403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34CA8F-1BA9-4DD4-AA73-DB4424AC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54ABC-DDB5-4225-807E-A0E6FC21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A60A3-F8B7-4CFC-BA77-96E501A6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4808C-B2F0-459C-9AC9-AAA66A41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Reading light in reference footage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B0A4A-B147-454F-B624-81B7948B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repeatable four-step method for the session's reference-viewing task.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07F8A-31E5-4109-9404-DA66C9BE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A8CA5-0E5D-4038-8841-5C5A3105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A03E4-1A01-4A95-9974-B27947EC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72581-E20C-4B29-8CDA-0029F430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408C5-0743-4B8B-B952-8B2BCAE9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622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Name the direction: front, side or back, relative to the lens.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D8C11-8426-446D-BEEB-0E0EFD31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3B5DC-FBB0-40EC-A48F-5E4A283C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99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61CA8-7577-47A3-A234-FE77EB28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908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Name the quality: hard-edged or soft-edged shadow.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E2326-3790-473A-8D4C-4D3DCA6D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F9566E-0840-48FD-A3F9-A794FA3F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DCA0F-3A0B-4D6D-9790-F58D9EE6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195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Name the colour: warm, neutral or cool, and note any mixed sources.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74C023-6399-4E46-86A9-1EC7056D8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42A001-10F3-4F38-BA74-B784C987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672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C748FD-DD32-465A-A272-CC756797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4481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Describe the effect: what mood or emphasis that combination produces for this subject.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D5108F-7AB3-4448-B0FD-B91CA406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0125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Apply this to the two shots from this week's reference-viewing task before judging whether the choice worked.</a:t>
            </a:r>
          </a:p>
        </p:txBody>
      </p:sp>
    </p:spTree>
    <p:extLst>
      <p:ext uri="{BB962C8B-B14F-4D97-AF65-F5344CB8AC3E}">
        <p14:creationId xmlns:p14="http://schemas.microsoft.com/office/powerpoint/2010/main" val="149927906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7C5D3-4F3F-4C08-A92D-E9282710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3A9CC-4698-4A0C-ADED-83379481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E7705-9FD1-4DE5-97A9-348AF6FC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92E9A-C03A-4C64-BF2F-993A61EF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Planning your location and time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2EB95-7BB1-4422-8A6A-69A98F7B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For the Assignment 1 light study: two contrasting conditions of the same subject.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0335A-F0A4-4333-811F-AE85C264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83885-E93E-4C4A-B766-D102C11A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3F560-2883-4737-AECE-CD30B418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D8FF4B-5AC5-4168-8D70-A8D67426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5AB272-6D07-4A9C-A589-4CD27059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622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Scout the location at the actual hour you plan to shoot, not a convenient 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AEE95E-2B24-4E61-9C0C-21D0AADF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D45C7-A7EC-4609-9FEA-81867C68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99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F6B894-DBA6-485A-935C-7A33D69A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908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For outdoor light, note the sun's direction and how it will move during your window.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816E8-407E-4BC4-B563-2CC193B5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E3B366-2539-4B60-96F8-B8D78CDE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1B113D-B558-4581-B3E1-51CF3FAF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195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Identify one backup: an indoor room, a practical lamp, or a later/earlier time.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BD084-0163-4C1C-8A7B-EEA68DB9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97E00-9F2E-4228-90C9-AB0571E8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672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A7FA43-5D2C-40E7-99D9-65C4AE39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4481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Write both the light you need and the backup directly into your Assignment 1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375A77-0A4C-4A9A-993A-EC0E8774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0125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is exactly the note session 3 asks you to add: a location, a time of day, the light you need, and a backup option.</a:t>
            </a:r>
          </a:p>
        </p:txBody>
      </p:sp>
    </p:spTree>
    <p:extLst>
      <p:ext uri="{BB962C8B-B14F-4D97-AF65-F5344CB8AC3E}">
        <p14:creationId xmlns:p14="http://schemas.microsoft.com/office/powerpoint/2010/main" val="133441384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C94F7E-E303-4C7E-9BC3-9A8526B3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850DAA-C0C7-422E-9480-E257B26A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CC9E9-C80F-479D-BA73-345E25E5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CA474-06A5-4B7E-A3C1-8BBBEF15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From light plan to camera settings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437F1-0742-4A64-A0BB-00C6A67D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light plan only survives contact with a scene through the exposure controls from Week 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7A7D6-BB64-41BF-8AA9-BA9C2731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3D05E-92DF-4CF2-A738-4CFBF7E9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4f362c83f4012"/>
          <a:srcRect xmlns:a="http://schemas.openxmlformats.org/drawingml/2006/main" l="0" t="16724" r="0" b="167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90B63D-0DE8-413C-9CA4-AA1E2D5A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05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Two lighting conditions rarely share one exposure. Revisit shutter, aperture, ISO and white balance for each condition rather than reusing yesterday's settings.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873E6-54A8-4EBB-A592-534C0979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2DBEA-EA9A-4E67-BA69-94347B7B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049FA-51E5-4656-8AB4-4854D8DF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Lower light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5C0457-2888-4FB1-AE8A-F8862515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Slower shutter risks blur; wider aperture narrows focus; higher ISO adds noise — pick which cost you can accept.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48ED7-3735-4EE1-A95F-31948BE5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3FFAF-1EBB-420C-9730-B07D785D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8F21F-434E-446A-ACD7-9328FBCD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Colour shift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8C5CE-941D-49EE-B7EB-52928644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Re-check or re-lock white balance every time the dominant source changes, even mid-location.</a:t>
            </a:r>
          </a:p>
        </p:txBody>
      </p:sp>
    </p:spTree>
    <p:extLst>
      <p:ext uri="{BB962C8B-B14F-4D97-AF65-F5344CB8AC3E}">
        <p14:creationId xmlns:p14="http://schemas.microsoft.com/office/powerpoint/2010/main" val="9462173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6510CC-8D79-4E74-8CCA-E467035E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1151F-C8FD-4DB8-9CA8-BD1D201D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29617-6690-4699-9E5B-356FEADC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F5668-68B0-449D-A46E-C429A5E5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Colour in the edit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79161-E203-41A2-A9B4-8E13496D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Correcting colour and grading colour are different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66016E-841B-4A9B-B84F-478C77F4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34625-1814-485F-90A9-1F992787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8703fa5c04f3d"/>
          <a:srcRect xmlns:a="http://schemas.openxmlformats.org/drawingml/2006/main" l="9941" t="0" r="9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CE615-4E46-40BF-80FD-54A0937C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05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Correction neutralises an unwanted cast so footage matches what the scene actually looked like. Grading then pushes colour deliberately, for mood, on top of a corrected base.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BA700-47A2-442F-A675-13EB4D2B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D8879-1133-4B39-AF40-5DB67FBF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74016E-8CC4-4ACE-A3B8-9E6F0DF2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Decide early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B10EE-D2B8-422F-A8D6-98D5099D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grade that depends on “fixing it later” is a plan, not an accident — decide the intended look before you shoot.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4B63E4-5E84-4FB3-BB12-2673B3D0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32761-6759-4146-B4CB-58972E13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F5E0A-2962-4569-9F2E-E3EAE706B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Shot-to-shot match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1FAD2-FFEB-4C69-911C-0E39F162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Grade the whole scene together so a corrected clip does not sit next to an ungraded one.</a:t>
            </a:r>
          </a:p>
        </p:txBody>
      </p:sp>
    </p:spTree>
    <p:extLst>
      <p:ext uri="{BB962C8B-B14F-4D97-AF65-F5344CB8AC3E}">
        <p14:creationId xmlns:p14="http://schemas.microsoft.com/office/powerpoint/2010/main" val="94240502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46C40-D3FC-4462-951E-9618C987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8CE4D-43CA-4450-867E-6AC051BC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3B8D6-3AF5-4AC6-A116-F24A1124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7FBC6-E086-4CB8-ABB1-540CC3162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Week 3 in-session exercise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AB3233-F59A-47A8-97F6-6E27EA79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you produce and submit for this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34E49-F377-4A6B-8042-321F65529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20F4E-A2F2-4494-A4F6-5EFE82CF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76B68-6E24-49D5-8917-05F91077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55DF6-0780-42C5-871D-DBCD4CEC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76500"/>
            <a:ext cx="8191500" cy="53340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0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Compare front, side and back light on one subject, then shoot a three-shot exercise using changing light to alter the meaning of one routine.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4CE79-8601-42F3-A17E-D87BFE16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809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Constraints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07DA0-87DB-4AFC-9AD8-72AD2124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0"/>
            <a:ext cx="8191500" cy="495300"/>
          </a:xfrm>
          <a:prstGeom xmlns:a="http://schemas.openxmlformats.org/drawingml/2006/main" prst="roundRect">
            <a:avLst>
              <a:gd name="adj" fmla="val 2307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Keep the subject and action identical across the three shots. Only the light plan (direction, quality, colour, time of day) may change.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8FFAC-852C-4021-8511-BA4E5DF1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Evidence to submit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B49ED9-8E38-4AA6-B255-122FE3D2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71950"/>
            <a:ext cx="819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Three shots, a one-line light plan per shot (direction / quality / colour), and 100 words on which shot changed the routine's meaning most and why.</a:t>
            </a:r>
          </a:p>
        </p:txBody>
      </p:sp>
    </p:spTree>
    <p:extLst>
      <p:ext uri="{BB962C8B-B14F-4D97-AF65-F5344CB8AC3E}">
        <p14:creationId xmlns:p14="http://schemas.microsoft.com/office/powerpoint/2010/main" val="24270313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47FF7B-6DBD-48B5-875B-80B6428C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571EC-E467-45C6-88CE-F0C7F9D7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871FC-25AC-4A78-A0F0-4ACC397D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3EA25-9B7A-4A6E-84EA-5D163BE5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review rubric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AD671-3659-430A-A4A7-7AB859B8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light and colour choices are assessed in your submitted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70042-C782-4258-A9EB-41D5A26E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66D2D-6366-4BF9-B037-653CA2D1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DCC2D-29A4-438D-AE58-933B9600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Direction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4C18BC-2482-4102-9910-0B98B87C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4765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chosen direction is identifiable and matches the intended read.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47A09-BB0F-4461-B492-49FDA5AB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8D36FC-2EF3-45AD-985A-45044956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Quality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32EB50-4DDC-4C1A-BF51-4ED02EC92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194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Hard or soft edge is consistent with the stated intention, not accidental.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1587C-F612-445F-8F18-40529E1A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242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22107-A9D5-4E8B-B647-33C387AB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Colour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9407A-2861-4F4D-9346-8F2D3898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9624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Colour temperature is controlled; any mixed cast reads as a choice.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A8AB5-5380-450D-A62C-57DA4853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672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407906-9B96-4FFC-B919-A357F4D0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Readability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399832-6AAC-4528-994E-250B88AF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7053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subject separates clearly from the background in every shot.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48DD34-AD93-4ACF-8AF2-8E2DB6B1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01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0699867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0FDCC5-5883-4211-B645-B1DCC22D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E599F2-87DB-4ED2-A4FB-762FA0A1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5F64AE-F1D2-4C4A-B028-BF9BF15B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3  /  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B8D1D-BE23-47C8-AC83-84E60B4A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Recommended practice and preparation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92663-0DE6-4221-A75C-0CC06F4F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Before next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C3E8E-590C-4280-BDDB-45B7CFAB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EA321-42A4-4E7C-967B-6916DB23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1D8FC-C235-4A2A-B42C-7100DFC3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Lighting reference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A7A67-2010-44F2-B659-E0B5BE00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Blackmagic Design, Lighting for the DaVinci Resolve colourist workflow: https://www.blackmagicdesign.com/au/products/davinciresolve/training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F0691-D1CB-40C0-8A22-B094B415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3238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Colour temperature reference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01CAD-7403-4817-8742-F5EFF177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Adobe, Understanding colour temperature and white balance: https://helpx.adobe.com/premiere/using/color-workflow.html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BC0B3C-84EF-4748-9831-9F972896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Bring to Week 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5C52C-5F4C-4285-A602-C89A1FBB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90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Two examples of the same place photographed or filmed at different times of day, ready to compare in session.</a:t>
            </a:r>
          </a:p>
        </p:txBody>
      </p:sp>
    </p:spTree>
    <p:extLst>
      <p:ext uri="{BB962C8B-B14F-4D97-AF65-F5344CB8AC3E}">
        <p14:creationId xmlns:p14="http://schemas.microsoft.com/office/powerpoint/2010/main" val="15099838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2026-09-13T04:39:09.5890000Z</dcterms:created>
  <dcterms:modified xsi:type="dcterms:W3CDTF">2026-09-13T04:39:09.5890000Z</dcterms:modified>
</coreProperties>
</file>