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06aac299edf4567" /><Relationship Type="http://schemas.openxmlformats.org/officeDocument/2006/relationships/extended-properties" Target="/docProps/app.xml" Id="Rac8b1f99fae341a3" /><Relationship Type="http://schemas.openxmlformats.org/officeDocument/2006/relationships/officeDocument" Target="/ppt/presentation.xml" Id="Rdeee8d6ef7c7417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8f00bde8df44f27"/>
  </p:sldMasterIdLst>
  <p:notesMasterIdLst>
    <p:notesMasterId xmlns:r="http://schemas.openxmlformats.org/officeDocument/2006/relationships" r:id="R7b6db4d71ceb467a"/>
  </p:notesMasterIdLst>
  <p:sldIdLst>
    <p:sldId xmlns:r="http://schemas.openxmlformats.org/officeDocument/2006/relationships" id="256" r:id="R90d86a4c6cbe4077"/>
    <p:sldId xmlns:r="http://schemas.openxmlformats.org/officeDocument/2006/relationships" id="257" r:id="Rdab2402b6cda41f1"/>
    <p:sldId xmlns:r="http://schemas.openxmlformats.org/officeDocument/2006/relationships" id="258" r:id="R2db83c31bca04be8"/>
    <p:sldId xmlns:r="http://schemas.openxmlformats.org/officeDocument/2006/relationships" id="259" r:id="R65abd98f00e349e2"/>
    <p:sldId xmlns:r="http://schemas.openxmlformats.org/officeDocument/2006/relationships" id="260" r:id="R526ba4af350a4b68"/>
    <p:sldId xmlns:r="http://schemas.openxmlformats.org/officeDocument/2006/relationships" id="261" r:id="Re0f05da846d84e0e"/>
    <p:sldId xmlns:r="http://schemas.openxmlformats.org/officeDocument/2006/relationships" id="262" r:id="Rda5f5f3a9cb0479f"/>
    <p:sldId xmlns:r="http://schemas.openxmlformats.org/officeDocument/2006/relationships" id="263" r:id="R18f2a5e3496c436f"/>
    <p:sldId xmlns:r="http://schemas.openxmlformats.org/officeDocument/2006/relationships" id="264" r:id="R150a863c30584868"/>
    <p:sldId xmlns:r="http://schemas.openxmlformats.org/officeDocument/2006/relationships" id="265" r:id="R65e43a6fe24d4579"/>
    <p:sldId xmlns:r="http://schemas.openxmlformats.org/officeDocument/2006/relationships" id="266" r:id="R2eabd4cce5ee40f2"/>
    <p:sldId xmlns:r="http://schemas.openxmlformats.org/officeDocument/2006/relationships" id="267" r:id="Rd6d4ffe66e6c40fb"/>
    <p:sldId xmlns:r="http://schemas.openxmlformats.org/officeDocument/2006/relationships" id="268" r:id="Rb81d5589df5043f8"/>
    <p:sldId xmlns:r="http://schemas.openxmlformats.org/officeDocument/2006/relationships" id="269" r:id="Raa7ca60525944522"/>
    <p:sldId xmlns:r="http://schemas.openxmlformats.org/officeDocument/2006/relationships" id="270" r:id="R15ecfd5487e64ded"/>
    <p:sldId xmlns:r="http://schemas.openxmlformats.org/officeDocument/2006/relationships" id="271" r:id="R1ed9849b3fc54b0f"/>
    <p:sldId xmlns:r="http://schemas.openxmlformats.org/officeDocument/2006/relationships" id="272" r:id="Rf87e47ec5d4a4899"/>
    <p:sldId xmlns:r="http://schemas.openxmlformats.org/officeDocument/2006/relationships" id="273" r:id="R7fd110ffee594017"/>
    <p:sldId xmlns:r="http://schemas.openxmlformats.org/officeDocument/2006/relationships" id="274" r:id="R221af903b0c74278"/>
    <p:sldId xmlns:r="http://schemas.openxmlformats.org/officeDocument/2006/relationships" id="275" r:id="Rcbfab6ecf77b4c90"/>
    <p:sldId xmlns:r="http://schemas.openxmlformats.org/officeDocument/2006/relationships" id="276" r:id="Ra0cc013f94e048d2"/>
    <p:sldId xmlns:r="http://schemas.openxmlformats.org/officeDocument/2006/relationships" id="277" r:id="R44764d63b1bb49d8"/>
    <p:sldId xmlns:r="http://schemas.openxmlformats.org/officeDocument/2006/relationships" id="278" r:id="R89f0b4203860496e"/>
    <p:sldId xmlns:r="http://schemas.openxmlformats.org/officeDocument/2006/relationships" id="279" r:id="Rfc376c5b6c3249a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d06ab49e3e0499e" /><Relationship Type="http://schemas.openxmlformats.org/officeDocument/2006/relationships/slideMaster" Target="/ppt/slideMasters/slideMaster1.xml" Id="R08f00bde8df44f27" /><Relationship Type="http://schemas.openxmlformats.org/officeDocument/2006/relationships/notesMaster" Target="/ppt/notesMasters/notesMaster1.xml" Id="R7b6db4d71ceb467a" /><Relationship Type="http://schemas.openxmlformats.org/officeDocument/2006/relationships/presProps" Target="/ppt/presProps.xml" Id="R1b2cec76dfcf4cc1" /><Relationship Type="http://schemas.openxmlformats.org/officeDocument/2006/relationships/tableStyles" Target="/ppt/tableStyles.xml" Id="R7e3bfd3fb1494406" /><Relationship Type="http://schemas.openxmlformats.org/officeDocument/2006/relationships/slide" Target="/ppt/slides/slide1.xml" Id="R90d86a4c6cbe4077" /><Relationship Type="http://schemas.openxmlformats.org/officeDocument/2006/relationships/slide" Target="/ppt/slides/slide2.xml" Id="Rdab2402b6cda41f1" /><Relationship Type="http://schemas.openxmlformats.org/officeDocument/2006/relationships/slide" Target="/ppt/slides/slide3.xml" Id="R2db83c31bca04be8" /><Relationship Type="http://schemas.openxmlformats.org/officeDocument/2006/relationships/slide" Target="/ppt/slides/slide4.xml" Id="R65abd98f00e349e2" /><Relationship Type="http://schemas.openxmlformats.org/officeDocument/2006/relationships/slide" Target="/ppt/slides/slide5.xml" Id="R526ba4af350a4b68" /><Relationship Type="http://schemas.openxmlformats.org/officeDocument/2006/relationships/slide" Target="/ppt/slides/slide6.xml" Id="Re0f05da846d84e0e" /><Relationship Type="http://schemas.openxmlformats.org/officeDocument/2006/relationships/slide" Target="/ppt/slides/slide7.xml" Id="Rda5f5f3a9cb0479f" /><Relationship Type="http://schemas.openxmlformats.org/officeDocument/2006/relationships/slide" Target="/ppt/slides/slide8.xml" Id="R18f2a5e3496c436f" /><Relationship Type="http://schemas.openxmlformats.org/officeDocument/2006/relationships/slide" Target="/ppt/slides/slide9.xml" Id="R150a863c30584868" /><Relationship Type="http://schemas.openxmlformats.org/officeDocument/2006/relationships/slide" Target="/ppt/slides/slide10.xml" Id="R65e43a6fe24d4579" /><Relationship Type="http://schemas.openxmlformats.org/officeDocument/2006/relationships/slide" Target="/ppt/slides/slide11.xml" Id="R2eabd4cce5ee40f2" /><Relationship Type="http://schemas.openxmlformats.org/officeDocument/2006/relationships/slide" Target="/ppt/slides/slide12.xml" Id="Rd6d4ffe66e6c40fb" /><Relationship Type="http://schemas.openxmlformats.org/officeDocument/2006/relationships/slide" Target="/ppt/slides/slide13.xml" Id="Rb81d5589df5043f8" /><Relationship Type="http://schemas.openxmlformats.org/officeDocument/2006/relationships/slide" Target="/ppt/slides/slide14.xml" Id="Raa7ca60525944522" /><Relationship Type="http://schemas.openxmlformats.org/officeDocument/2006/relationships/slide" Target="/ppt/slides/slide15.xml" Id="R15ecfd5487e64ded" /><Relationship Type="http://schemas.openxmlformats.org/officeDocument/2006/relationships/slide" Target="/ppt/slides/slide16.xml" Id="R1ed9849b3fc54b0f" /><Relationship Type="http://schemas.openxmlformats.org/officeDocument/2006/relationships/slide" Target="/ppt/slides/slide17.xml" Id="Rf87e47ec5d4a4899" /><Relationship Type="http://schemas.openxmlformats.org/officeDocument/2006/relationships/slide" Target="/ppt/slides/slide18.xml" Id="R7fd110ffee594017" /><Relationship Type="http://schemas.openxmlformats.org/officeDocument/2006/relationships/slide" Target="/ppt/slides/slide19.xml" Id="R221af903b0c74278" /><Relationship Type="http://schemas.openxmlformats.org/officeDocument/2006/relationships/slide" Target="/ppt/slides/slide20.xml" Id="Rcbfab6ecf77b4c90" /><Relationship Type="http://schemas.openxmlformats.org/officeDocument/2006/relationships/slide" Target="/ppt/slides/slide21.xml" Id="Ra0cc013f94e048d2" /><Relationship Type="http://schemas.openxmlformats.org/officeDocument/2006/relationships/slide" Target="/ppt/slides/slide22.xml" Id="R44764d63b1bb49d8" /><Relationship Type="http://schemas.openxmlformats.org/officeDocument/2006/relationships/slide" Target="/ppt/slides/slide23.xml" Id="R89f0b4203860496e" /><Relationship Type="http://schemas.openxmlformats.org/officeDocument/2006/relationships/slide" Target="/ppt/slides/slide24.xml" Id="Rfc376c5b6c3249a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c4f7272f16345c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17c8d5a39d04643" /><Relationship Type="http://schemas.openxmlformats.org/officeDocument/2006/relationships/notesMaster" Target="/ppt/notesMasters/notesMaster1.xml" Id="Re1e75484e0cb495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c241cfdae654ef7" /><Relationship Type="http://schemas.openxmlformats.org/officeDocument/2006/relationships/notesMaster" Target="/ppt/notesMasters/notesMaster1.xml" Id="Re69dedb198264a9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e25a2e8395b4e8d" /><Relationship Type="http://schemas.openxmlformats.org/officeDocument/2006/relationships/notesMaster" Target="/ppt/notesMasters/notesMaster1.xml" Id="R1e96a8010b9d4f9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49b865e5bd249db" /><Relationship Type="http://schemas.openxmlformats.org/officeDocument/2006/relationships/notesMaster" Target="/ppt/notesMasters/notesMaster1.xml" Id="R2cb13ea7e5964d0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a08becdcd074b4a" /><Relationship Type="http://schemas.openxmlformats.org/officeDocument/2006/relationships/notesMaster" Target="/ppt/notesMasters/notesMaster1.xml" Id="Rc34773468b6a416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02b9c559f7e4a1c" /><Relationship Type="http://schemas.openxmlformats.org/officeDocument/2006/relationships/notesMaster" Target="/ppt/notesMasters/notesMaster1.xml" Id="Rb32350c663aa46b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7962c8e696a4673" /><Relationship Type="http://schemas.openxmlformats.org/officeDocument/2006/relationships/notesMaster" Target="/ppt/notesMasters/notesMaster1.xml" Id="Rd7f25ef2e6ac46b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9b2ca91b48a4d0a" /><Relationship Type="http://schemas.openxmlformats.org/officeDocument/2006/relationships/notesMaster" Target="/ppt/notesMasters/notesMaster1.xml" Id="Reffbb243909d496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7dd678bbe964978" /><Relationship Type="http://schemas.openxmlformats.org/officeDocument/2006/relationships/notesMaster" Target="/ppt/notesMasters/notesMaster1.xml" Id="R9897661a969a489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3413a9b5d984d8c" /><Relationship Type="http://schemas.openxmlformats.org/officeDocument/2006/relationships/notesMaster" Target="/ppt/notesMasters/notesMaster1.xml" Id="R0c6f8d59939f461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fea57fec3f042df" /><Relationship Type="http://schemas.openxmlformats.org/officeDocument/2006/relationships/notesMaster" Target="/ppt/notesMasters/notesMaster1.xml" Id="R17c38f9cf700459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df041184dc7414b" /><Relationship Type="http://schemas.openxmlformats.org/officeDocument/2006/relationships/notesMaster" Target="/ppt/notesMasters/notesMaster1.xml" Id="R4f197ab59bea431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6d3d755ed3547fc" /><Relationship Type="http://schemas.openxmlformats.org/officeDocument/2006/relationships/notesMaster" Target="/ppt/notesMasters/notesMaster1.xml" Id="R96a95a8bd9194ba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51d7fdafb244071" /><Relationship Type="http://schemas.openxmlformats.org/officeDocument/2006/relationships/notesMaster" Target="/ppt/notesMasters/notesMaster1.xml" Id="Ra81190869f16445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f894f59a093410d" /><Relationship Type="http://schemas.openxmlformats.org/officeDocument/2006/relationships/notesMaster" Target="/ppt/notesMasters/notesMaster1.xml" Id="R5bcf4776085f4a2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774598611904215" /><Relationship Type="http://schemas.openxmlformats.org/officeDocument/2006/relationships/notesMaster" Target="/ppt/notesMasters/notesMaster1.xml" Id="R2263b80ff256485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2aeb296744f489c" /><Relationship Type="http://schemas.openxmlformats.org/officeDocument/2006/relationships/notesMaster" Target="/ppt/notesMasters/notesMaster1.xml" Id="Ra9b6f06cd2c6415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e1909e599504eae" /><Relationship Type="http://schemas.openxmlformats.org/officeDocument/2006/relationships/notesMaster" Target="/ppt/notesMasters/notesMaster1.xml" Id="R0cb20661527f407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aa5292d8b2047f4" /><Relationship Type="http://schemas.openxmlformats.org/officeDocument/2006/relationships/notesMaster" Target="/ppt/notesMasters/notesMaster1.xml" Id="R943e298388ef4e5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fad7576de744cda" /><Relationship Type="http://schemas.openxmlformats.org/officeDocument/2006/relationships/notesMaster" Target="/ppt/notesMasters/notesMaster1.xml" Id="R0aa0042244ec491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0c2aea3b1f44d1c" /><Relationship Type="http://schemas.openxmlformats.org/officeDocument/2006/relationships/notesMaster" Target="/ppt/notesMasters/notesMaster1.xml" Id="Rad46b3d252f64f0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787613c12b949c5" /><Relationship Type="http://schemas.openxmlformats.org/officeDocument/2006/relationships/notesMaster" Target="/ppt/notesMasters/notesMaster1.xml" Id="Rd78e46b87421475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c2f06b98f5c44c4" /><Relationship Type="http://schemas.openxmlformats.org/officeDocument/2006/relationships/notesMaster" Target="/ppt/notesMasters/notesMaster1.xml" Id="Rec97009b30aa425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70845b1d508472e" /><Relationship Type="http://schemas.openxmlformats.org/officeDocument/2006/relationships/notesMaster" Target="/ppt/notesMasters/notesMaster1.xml" Id="Rbd7d123539b34bb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image: Unsplash, https://images.unsplash.com/photo-1492691527719-9d1e07e534b4</a:t>
            </a:r>
          </a:p>
          <a:p xmlns:a="http://schemas.openxmlformats.org/drawingml/2006/main">
            <a:r>
              <a:t>Course teaching content is original.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course learning outcomes.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course workflow. Frame-rate export options are documented by Adobe: https://helpx.adobe.com/premiere/desktop/render-and-export/export-files/video-encoding-settings.html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explanation of exposure stops. Camera controls are commonly labelled shutter, aperture and ISO in Canon manuals: https://files.canon-europe.com/files/soft31311/manual/CUG_EOS1000D_EN_Flat.pdf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course explanation. Verify the actual controls available on the specific phone or camera used in class.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rule of thumb. The exact visual result depends on subject speed, camera movement and shutter angle/time.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table using the 180-degree shutter convention. Capture and timeline settings should match the project intention. See Adobe media preferences: https://helpx.adobe.com/premiere/desktop/get-started/preferences-and-settings/media-preferences.html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course content. Results vary by camera sensor and processing mode.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course workflow.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histogram diagram. Histogram implementation differs by device.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course explanation. Filter density and colour cast vary by manufacturer.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course workflow. Kelvin values are approximate conventions, not a guarantee of the rendered colour.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course focus procedure.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Codec and export setting terminology: Adobe, Video encoding settings reference, https://helpx.adobe.com/premiere/desktop/render-and-export/export-files/video-encoding-settings.html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course delivery guidance.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calculation. Frame-rate relationships are basic arithmetic; project setup must match the intended delivery.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course guidance. Stabilisation behaviour varies by device and software.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course diagram and explanation of the 180-degree line.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course coverage guidance.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course guidance. The 48 kHz convention is widely used for video, but project requirements take priority.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course workflow.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SLOP1416 Week 2 laboratory exercise.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course review rubric.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External resources: Canon support manuals, https://www.canon-europe.com/support/; Adobe, Video encoding settings reference, https://helpx.adobe.com/premiere/desktop/render-and-export/export-files/video-encoding-settings.html; Blackmagic Design, DaVinci Resolve training, https://www.blackmagicdesign.com/au/products/davinciresolve/training. Accessed 13 September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b132cc340ae4ff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d0489fe9ada4741" /><Relationship Type="http://schemas.openxmlformats.org/officeDocument/2006/relationships/slideLayout" Target="/ppt/slideLayouts/slideLayout1.xml" Id="R59a3ba825ae740b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9a3ba825ae740b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5de8f7b180441f" /><Relationship Type="http://schemas.openxmlformats.org/officeDocument/2006/relationships/image" Target="/ppt/media/image.jpeg" Id="R4501000e313141ee" /><Relationship Type="http://schemas.openxmlformats.org/officeDocument/2006/relationships/notesSlide" Target="/ppt/notesSlides/notesSlide1.xml" Id="R046636879a9e43d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e7671863184efd" /><Relationship Type="http://schemas.openxmlformats.org/officeDocument/2006/relationships/notesSlide" Target="/ppt/notesSlides/notesSlide2.xml" Id="R5f24d1f1cb5d438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9e319df6fa4fde" /><Relationship Type="http://schemas.openxmlformats.org/officeDocument/2006/relationships/notesSlide" Target="/ppt/notesSlides/notesSlide3.xml" Id="R7fc52270ecf5442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764f7549a64acf" /><Relationship Type="http://schemas.openxmlformats.org/officeDocument/2006/relationships/notesSlide" Target="/ppt/notesSlides/notesSlide4.xml" Id="R39c6cc0bc4bb48a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cdd45be1a8467f" /><Relationship Type="http://schemas.openxmlformats.org/officeDocument/2006/relationships/notesSlide" Target="/ppt/notesSlides/notesSlide5.xml" Id="R45139416a188476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ea23fd22544de1" /><Relationship Type="http://schemas.openxmlformats.org/officeDocument/2006/relationships/notesSlide" Target="/ppt/notesSlides/notesSlide6.xml" Id="R4c1e1ed0662d4fb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aa29b9167e493a" /><Relationship Type="http://schemas.openxmlformats.org/officeDocument/2006/relationships/notesSlide" Target="/ppt/notesSlides/notesSlide7.xml" Id="R05b6ce194c1548e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8032ae211e42da" /><Relationship Type="http://schemas.openxmlformats.org/officeDocument/2006/relationships/notesSlide" Target="/ppt/notesSlides/notesSlide8.xml" Id="R266294782ca24c1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73368512d84fde" /><Relationship Type="http://schemas.openxmlformats.org/officeDocument/2006/relationships/notesSlide" Target="/ppt/notesSlides/notesSlide9.xml" Id="Ra1ae6cc1756c4fa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7c85cc8c0948b7" /><Relationship Type="http://schemas.openxmlformats.org/officeDocument/2006/relationships/notesSlide" Target="/ppt/notesSlides/notesSlide10.xml" Id="R9e32525bffe5420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57d8328ca349e9" /><Relationship Type="http://schemas.openxmlformats.org/officeDocument/2006/relationships/notesSlide" Target="/ppt/notesSlides/notesSlide11.xml" Id="R413b91145b74473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49de50bab540f4" /><Relationship Type="http://schemas.openxmlformats.org/officeDocument/2006/relationships/notesSlide" Target="/ppt/notesSlides/notesSlide12.xml" Id="R2d7bf75f66b24c7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8ba380957f441c" /><Relationship Type="http://schemas.openxmlformats.org/officeDocument/2006/relationships/notesSlide" Target="/ppt/notesSlides/notesSlide13.xml" Id="R454713438c84417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3fde125bd9452b" /><Relationship Type="http://schemas.openxmlformats.org/officeDocument/2006/relationships/notesSlide" Target="/ppt/notesSlides/notesSlide14.xml" Id="R20f738b6cb53467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09b128314c4fe1" /><Relationship Type="http://schemas.openxmlformats.org/officeDocument/2006/relationships/notesSlide" Target="/ppt/notesSlides/notesSlide15.xml" Id="R059809ee04a1479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5f518705df48be" /><Relationship Type="http://schemas.openxmlformats.org/officeDocument/2006/relationships/notesSlide" Target="/ppt/notesSlides/notesSlide16.xml" Id="R519170e5386c47b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a9196e81104022" /><Relationship Type="http://schemas.openxmlformats.org/officeDocument/2006/relationships/notesSlide" Target="/ppt/notesSlides/notesSlide17.xml" Id="R65d0ca9581e5421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bd6f9084de4f06" /><Relationship Type="http://schemas.openxmlformats.org/officeDocument/2006/relationships/notesSlide" Target="/ppt/notesSlides/notesSlide18.xml" Id="R7d3adfbd85db418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52c98976a546a9" /><Relationship Type="http://schemas.openxmlformats.org/officeDocument/2006/relationships/notesSlide" Target="/ppt/notesSlides/notesSlide19.xml" Id="R49521ab6716d4ea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a5f33e057c40e7" /><Relationship Type="http://schemas.openxmlformats.org/officeDocument/2006/relationships/notesSlide" Target="/ppt/notesSlides/notesSlide20.xml" Id="R0df88c94a650415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d74a735a1a4147" /><Relationship Type="http://schemas.openxmlformats.org/officeDocument/2006/relationships/notesSlide" Target="/ppt/notesSlides/notesSlide21.xml" Id="Rb0711d3fbf604ba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4d9e2aeba44622" /><Relationship Type="http://schemas.openxmlformats.org/officeDocument/2006/relationships/notesSlide" Target="/ppt/notesSlides/notesSlide22.xml" Id="Rbc5a8f416bad470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b0dc8fbb0747e1" /><Relationship Type="http://schemas.openxmlformats.org/officeDocument/2006/relationships/notesSlide" Target="/ppt/notesSlides/notesSlide23.xml" Id="R504c5e89be8c407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592b413bc14c8c" /><Relationship Type="http://schemas.openxmlformats.org/officeDocument/2006/relationships/notesSlide" Target="/ppt/notesSlides/notesSlide24.xml" Id="R5d3678de85bd49d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E25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01000e313141ee"/>
          <a:srcRect xmlns:a="http://schemas.openxmlformats.org/drawingml/2006/main" l="22240" t="0" r="2224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77000" y="0"/>
            <a:ext cx="5715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CBF4D1-389B-4DDB-A2E7-C23CE1EFD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858000" cy="685800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34827D-4386-4B20-A2AE-818D2239B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9600"/>
            <a:ext cx="70485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AD47CA-DF66-4858-BCDD-871558989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95350"/>
            <a:ext cx="295275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1DFC0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1DFC0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DEAA6E-01EC-48FA-99F2-133A5C7AD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4000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2642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1DFC0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1DFC0"/>
                </a:solidFill>
                <a:latin typeface="Aptos"/>
                <a:ea typeface="Aptos"/>
                <a:cs typeface="Aptos"/>
              </a:rPr>
              <a:t>SLOP1416  /  WEEK 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B9793E-E20D-4E99-9CDB-6890E354E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71700"/>
            <a:ext cx="5619750" cy="1257300"/>
          </a:xfrm>
          <a:prstGeom xmlns:a="http://schemas.openxmlformats.org/drawingml/2006/main" prst="roundRect">
            <a:avLst>
              <a:gd name="adj" fmla="val 909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6142"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Camera and Phone</a:t>
            </a:r>
          </a:p>
          <a:p xmlns:a="http://schemas.openxmlformats.org/drawingml/2006/main">
            <a:pPr algn="l">
              <a:defRPr sz="3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Control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A3BC55-FB67-46B5-B106-B78D09AE8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67150"/>
            <a:ext cx="5238750" cy="552450"/>
          </a:xfrm>
          <a:prstGeom xmlns:a="http://schemas.openxmlformats.org/drawingml/2006/main" prst="roundRect">
            <a:avLst>
              <a:gd name="adj" fmla="val 2069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2084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A technical workshop on exposure, motion, focus, sound and dependable media</a:t>
            </a:r>
          </a:p>
        </p:txBody>
      </p:sp>
    </p:spTree>
    <p:extLst>
      <p:ext uri="{BB962C8B-B14F-4D97-AF65-F5344CB8AC3E}">
        <p14:creationId xmlns:p14="http://schemas.microsoft.com/office/powerpoint/2010/main" val="47784332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220A48-1133-4722-90F7-8E1F647F1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70747C-181C-4D7C-AE9A-C610FADF2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EFF2F4-950D-4BC9-B7BB-86F601EB8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2  /  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42BCDC-869B-4033-AA72-D675CC89A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953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Technical outcomes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DFF378-13D3-436B-B6A4-53D9CD058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By the end of the workshop, students can explain each setting and test its result.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159653-7532-4ECF-B19B-295C88800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D8EE0A-AB4C-4394-9AF4-0C7322973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CA5622-4BA2-46AB-938A-9F5BCB402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333375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055852-DA3E-47EB-B486-52F92DE56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86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63C757-CB24-4170-96D5-D56BED82D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7655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Configure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5D1ABB-78E3-4756-A7D5-AF8DE9D6D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57550"/>
            <a:ext cx="2914650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Set frame rate, shutter, exposure, white balance and focus with a stated purpose.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862073-666B-4338-A5A0-FC9E07457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476500"/>
            <a:ext cx="333375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879B3B-9DF9-46B9-8E0E-AFF106591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686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7B3DEE-C8C0-4B84-93A2-110A83554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87655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Diagnose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0E6273-5D17-4046-A5B9-330C7A916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3257550"/>
            <a:ext cx="2914650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Recognise clipping, noise, colour shifts, focus errors and continuity breaks.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5B727A-E55E-4235-86F5-FAF482D49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476500"/>
            <a:ext cx="333375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C7C8C0-28B7-4253-975A-A99269932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686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12D32C-80AE-450E-BC1B-82AB35B0A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87655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Verify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7845DB-5A09-41CD-A4E6-6D10AF83A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257550"/>
            <a:ext cx="2914650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Read scopes or camera aids, play back a test and check media before leaving location.</a:t>
            </a:r>
          </a:p>
        </p:txBody>
      </p:sp>
    </p:spTree>
    <p:extLst>
      <p:ext uri="{BB962C8B-B14F-4D97-AF65-F5344CB8AC3E}">
        <p14:creationId xmlns:p14="http://schemas.microsoft.com/office/powerpoint/2010/main" val="70327901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FDB7B2-86B7-42AC-B6C1-4AFEEF329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0BB9F7-F9AE-49AF-9CDE-C2B743EE7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7C33E4-9CD2-4FCF-AA00-B5F83EF3E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2  /  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BD0F65-5D1D-4E1D-A1BC-7F7569528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953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camera decision chain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52F83E-93F5-484F-80C5-098B65668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Set the conditions before you compose the shot.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9AA9D2-4577-409F-B107-44E69BC40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AE93D4-AC83-41A3-A80E-D140E03B3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E09FD9-458F-4D23-A4DD-00C193D33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14625"/>
            <a:ext cx="2857500" cy="428625"/>
          </a:xfrm>
          <a:prstGeom xmlns:a="http://schemas.openxmlformats.org/drawingml/2006/main" prst="roundRect">
            <a:avLst>
              <a:gd name="adj" fmla="val 2666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4436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Story requirement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3D18F1-4EC9-48FF-A007-C01287708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2714625"/>
            <a:ext cx="4476750" cy="428625"/>
          </a:xfrm>
          <a:prstGeom xmlns:a="http://schemas.openxmlformats.org/drawingml/2006/main" prst="roundRect">
            <a:avLst>
              <a:gd name="adj" fmla="val 2666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4436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delivery format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1688AD-BD9A-44D5-998B-8786B7810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714625"/>
            <a:ext cx="2857500" cy="428625"/>
          </a:xfrm>
          <a:prstGeom xmlns:a="http://schemas.openxmlformats.org/drawingml/2006/main" prst="roundRect">
            <a:avLst>
              <a:gd name="adj" fmla="val 2666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4436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camera setup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67EDA1-B66D-4E73-AACB-657C9E4D2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933700"/>
            <a:ext cx="171450" cy="28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3A93A6-9537-4E05-BC4C-F878610FB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933700"/>
            <a:ext cx="171450" cy="28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060705-008D-405A-A3C5-88FC5F3A9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619500"/>
            <a:ext cx="87630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0646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1  Choose the final frame and project frame rate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E6DF33-4EE8-4017-88D0-8B254DFE1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067175"/>
            <a:ext cx="87630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0646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2  Set shutter for natural or deliberate motion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8DCD81-F2E3-4F40-976E-C41376407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514850"/>
            <a:ext cx="93345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0646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3  Set aperture or ND, then ISO, then lock focus and white balance</a:t>
            </a:r>
          </a:p>
        </p:txBody>
      </p:sp>
    </p:spTree>
    <p:extLst>
      <p:ext uri="{BB962C8B-B14F-4D97-AF65-F5344CB8AC3E}">
        <p14:creationId xmlns:p14="http://schemas.microsoft.com/office/powerpoint/2010/main" val="140696365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C1CAA0C-88A0-476A-A5B1-866A38B45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413749-16A5-4641-B47F-692A44D8D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072723-D44C-4B68-B4C9-7CCEC348E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2  /  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4BC543-0361-4BC4-B04D-A6BB439EA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953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Exposure as a stop system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6A1A27-A6D4-4AE3-99A1-E0C6C572F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One stop doubles or halves the light reaching the recorded image.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6B4885-ECC4-4652-8B1E-A7884F493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E31D96-A79F-4FE1-9CB9-26BA53D28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CF21C9-1817-446C-B787-44B6FBF4D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24125"/>
            <a:ext cx="25717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Exposure change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532405-2733-4FFB-8170-F05C87B26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524125"/>
            <a:ext cx="16192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Light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34A60C-30CD-4F8B-A911-1CD1881EE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524125"/>
            <a:ext cx="23812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Example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1098BB-12C9-4EFC-8845-2E744BD25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33700"/>
            <a:ext cx="102870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661DF3-20C6-4049-B6A2-01B4C2486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19450"/>
            <a:ext cx="23812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+1 stop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64C637-1D76-4D6C-AC3F-D57F8D7F0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219450"/>
            <a:ext cx="21907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2× as much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27000C-B45E-47C7-99DC-6229F3EA1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219450"/>
            <a:ext cx="2952750" cy="400050"/>
          </a:xfrm>
          <a:prstGeom xmlns:a="http://schemas.openxmlformats.org/drawingml/2006/main" prst="roundRect">
            <a:avLst>
              <a:gd name="adj" fmla="val 2857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f/4 to f/2.8 or 1/100 to 1/50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872E8B-A7AC-4B30-94E3-AE544E631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24275"/>
            <a:ext cx="10287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D64F3C-6FC9-4153-AFC8-7EC270F15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43350"/>
            <a:ext cx="23812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−1 stop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35AFCC-34B2-4E7B-9011-68AEF40EA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943350"/>
            <a:ext cx="21907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½ as much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4B3942-0182-43BD-98A4-319FACB85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943350"/>
            <a:ext cx="2952750" cy="400050"/>
          </a:xfrm>
          <a:prstGeom xmlns:a="http://schemas.openxmlformats.org/drawingml/2006/main" prst="roundRect">
            <a:avLst>
              <a:gd name="adj" fmla="val 2857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f/4 to f/5.6 or 1/50 to 1/100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7B4049-21B4-4EFA-A85E-62DA37910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48175"/>
            <a:ext cx="10287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3C2261-E493-4E9C-AB6E-A2F319E0C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67250"/>
            <a:ext cx="23812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+2 stops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69A0CD-E461-4408-9C2A-F8FE8E3DF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667250"/>
            <a:ext cx="21907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4× as much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FB1F090-C5EB-4129-AD21-286C7E73B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667250"/>
            <a:ext cx="2952750" cy="400050"/>
          </a:xfrm>
          <a:prstGeom xmlns:a="http://schemas.openxmlformats.org/drawingml/2006/main" prst="roundRect">
            <a:avLst>
              <a:gd name="adj" fmla="val 2857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ISO 100 to ISO 400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7120E6B-332B-4F9F-A865-7F75020DD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2075"/>
            <a:ext cx="10287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30803057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91FE12-814F-40D8-9E68-D6BCA5314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860F59-C85E-4240-8875-90777CD8E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B4A7C5-AC1B-4B4E-BA7B-AE0015D8F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2  /  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DEBA4B-2751-4968-BBF1-540B60E3D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953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Aperture and depth of field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FC3883-7F48-4E4F-B822-136215223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Aperture changes exposure and changes what looks sharp.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EFCE8E-6865-4AAD-A818-8741CEEC9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B03B24-556E-4B79-BF53-E6054706F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43F161-949C-4B1C-B46A-9CBF2E9CF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800350"/>
            <a:ext cx="26670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6426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Smaller f-number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C1F0F4-C991-40B5-AA65-3FDA59C64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257550"/>
            <a:ext cx="2857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1099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larger aperture opening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B0565B-0887-4B94-AE91-749F3DED1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800350"/>
            <a:ext cx="20955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6426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More light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9B40EE-DCA3-4419-B749-A2FD94317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257550"/>
            <a:ext cx="26670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1099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shallower depth of field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C8127E-4998-463C-880C-BA3F53D8A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800350"/>
            <a:ext cx="26670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6426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Larger f-number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8BE5AF-08DA-49A1-ABE9-537161C30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257550"/>
            <a:ext cx="2857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1099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less light, deeper focus range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FED295-3BF0-4950-8A05-E39ED93ED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876675"/>
            <a:ext cx="99060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71C81C-5C2F-4205-9FF6-9C36422AC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267200"/>
            <a:ext cx="9334500" cy="628650"/>
          </a:xfrm>
          <a:prstGeom xmlns:a="http://schemas.openxmlformats.org/drawingml/2006/main" prst="roundRect">
            <a:avLst>
              <a:gd name="adj" fmla="val 1818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7957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Phone note: many phones have a fixed physical aperture. Control exposure with shutter, ISO, ND, lighting or distance to the subject. Portrait blur often uses computational processing.</a:t>
            </a:r>
          </a:p>
        </p:txBody>
      </p:sp>
    </p:spTree>
    <p:extLst>
      <p:ext uri="{BB962C8B-B14F-4D97-AF65-F5344CB8AC3E}">
        <p14:creationId xmlns:p14="http://schemas.microsoft.com/office/powerpoint/2010/main" val="28171446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D36DAD-74E0-412E-AAAA-7D83ED96A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C70E04-8A48-429B-B2DE-FF3B8C35A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8DE4A8-DAEB-4C8D-8E47-FFD44513B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2  /  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0365D5-33C8-4C61-AD3B-655BECB31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953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Shutter time and motion blur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1EDFF7-1CE4-42F6-951A-C1B79D0D4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Choose shutter time from the movement you need the viewer to read.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AB880D-9775-4AA2-9500-20856C4C6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19BD64-AC14-43F7-B658-CD475ADAB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CA9755-2957-40BF-AC50-5401C3FBE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71750"/>
            <a:ext cx="32004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728450-F061-450F-9E0F-7BE854C98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813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D72F5C-6224-4D28-AF51-A8227CBAD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71800"/>
            <a:ext cx="278130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Longer shutter time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8ED420-61D0-4843-8E9A-882E536E4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2781300" cy="1028700"/>
          </a:xfrm>
          <a:prstGeom xmlns:a="http://schemas.openxmlformats.org/drawingml/2006/main" prst="roundRect">
            <a:avLst>
              <a:gd name="adj" fmla="val 1111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More light reaches the sensor. Moving hands, cars and camera shake leave more blur.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D230DE-C6DA-4A2A-A46A-DC381BD84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571750"/>
            <a:ext cx="32004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31048E-EBD0-4421-BBEE-FD3A4F428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813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CA7E11-5127-47AE-A775-92C9D248A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971800"/>
            <a:ext cx="278130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Shorter shutter time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22B1A3-0D73-40C6-A8B5-D09DA4B16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352800"/>
            <a:ext cx="2781300" cy="1028700"/>
          </a:xfrm>
          <a:prstGeom xmlns:a="http://schemas.openxmlformats.org/drawingml/2006/main" prst="roundRect">
            <a:avLst>
              <a:gd name="adj" fmla="val 1111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Less light reaches the sensor. Fast action looks sharper but may look staccato.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803E3F-8CA7-4A3D-99DC-5B80EEDBC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571750"/>
            <a:ext cx="32004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20972D-0A14-402D-B9B2-6729BEB6E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27813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1D1917-DA17-4F88-8625-27646D8E6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2971800"/>
            <a:ext cx="278130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Starting point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79F496-B816-4A03-9DA9-D1FB40B91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3352800"/>
            <a:ext cx="2781300" cy="1028700"/>
          </a:xfrm>
          <a:prstGeom xmlns:a="http://schemas.openxmlformats.org/drawingml/2006/main" prst="roundRect">
            <a:avLst>
              <a:gd name="adj" fmla="val 1111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At 25 fps, try 1/50 s. At 24 fps, use about 1/48 s. Adjust intentionally when the shot needs another look.</a:t>
            </a:r>
          </a:p>
        </p:txBody>
      </p:sp>
    </p:spTree>
    <p:extLst>
      <p:ext uri="{BB962C8B-B14F-4D97-AF65-F5344CB8AC3E}">
        <p14:creationId xmlns:p14="http://schemas.microsoft.com/office/powerpoint/2010/main" val="24793411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F1E663-F9A9-44E0-90E3-3DFC2CF83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B2B00C-B4AF-49AD-B540-CD6D2163A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5C505F-83CC-489B-AA81-F782E49F7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2  /  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B923CE-C581-4210-8981-F0B2F7AB4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953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Frame rate and shutter pairs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DEB61F-9D59-4F9E-A3CE-21B38E07B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Use a base frame rate for a sequence, then set a compatible shutter.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81697C-705B-4E9C-9FFA-B24682282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3C3ED5-051C-48C5-B9F9-7D1D26C88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387760-CD38-4063-93E3-29BBFCAF7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571750"/>
            <a:ext cx="2476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7378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Capture fps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714DBB-77DB-4E70-8EF8-30D3BCE17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571750"/>
            <a:ext cx="37147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7378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Typical 180° shutter time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8D849B-A615-4E70-9FD0-62295D411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952750"/>
            <a:ext cx="904875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A5B6BE-9CC1-4871-B1C8-0C6695148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238500"/>
            <a:ext cx="2476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9481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24 fps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B45285-84F3-4349-97F0-0A38A8244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238500"/>
            <a:ext cx="37147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9481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1/48 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E52A9F-50DC-4082-AA4E-579ACD66F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638550"/>
            <a:ext cx="90487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AEA103-B7E4-4276-A80E-A35CE1C5B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838575"/>
            <a:ext cx="2476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9481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25 fps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496A75-C809-4672-A8CE-B9B75500B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838575"/>
            <a:ext cx="37147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9481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1/50 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6AADEB-04EF-4796-81F7-F465C3703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238625"/>
            <a:ext cx="90487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D3D59B-459D-4A68-B32A-1A3E43B0B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438650"/>
            <a:ext cx="2476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9481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30 fps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FC7F99-402B-4DCE-B8CB-332994A82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438650"/>
            <a:ext cx="37147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9481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1/60 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A94BEF-18A3-48AF-864A-A189117A0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838700"/>
            <a:ext cx="90487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0852F9-F50B-4873-BF30-41E97FDE4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038725"/>
            <a:ext cx="2476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9481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50 fps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5BDD4A-24B3-4595-A534-A1E1C0F3A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5038725"/>
            <a:ext cx="37147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9481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1/100 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F655ED-9211-4F52-87F5-578C80255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438775"/>
            <a:ext cx="90487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45829018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A11C72-2FDB-475B-93B7-ABBE2FF7B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7B8D86-2851-470C-B3B7-CF175ACE3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803A49-5349-44DA-906B-7CEA59AC4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2  /  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94E3BA-9DBF-4BD9-A03E-4969517F4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953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ISO and sensor noise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E35DD3-73AF-442C-AC12-F5869F8E1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ISO amplifies the recorded signal. It does not create more light.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88DEC4-CE28-4BD8-8DEB-E4E401393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795C5D-34F6-41FE-9AE5-E46CC7383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F31DB7-3461-4B8F-976D-841E0898D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90800"/>
            <a:ext cx="10191750" cy="552450"/>
          </a:xfrm>
          <a:prstGeom xmlns:a="http://schemas.openxmlformats.org/drawingml/2006/main" prst="roundRect">
            <a:avLst>
              <a:gd name="adj" fmla="val 2069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1824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ISO raises the gain applied to the sensor signal. A higher ISO can make a dark scene appear brighter, but it cannot recover detail that the sensor did not record.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79D5AF-87AD-4A31-BBCA-5D96A91AE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67125"/>
            <a:ext cx="3238500" cy="123825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C95413-EA5B-4D0F-9133-8B268F759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876675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7D8C81-FA6D-47F5-8CEE-DC57A8A0A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67175"/>
            <a:ext cx="281940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Base ISO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3C0198-74B3-4801-A944-C66D53A81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48175"/>
            <a:ext cx="28194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5738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Start at the camera’s lower native setting when light allows.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558DD0-EE38-43A4-8000-F77FEF548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667125"/>
            <a:ext cx="3238500" cy="123825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3D2D86-E0D9-4D06-9E71-DC0C87769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876675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127E82-E268-4388-AEEC-7EC8DCC65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067175"/>
            <a:ext cx="281940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Noise test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9C4814-5EE1-4C78-A7C5-21B202E0C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448175"/>
            <a:ext cx="28194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1303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Record skin, shadow and a flat wall. Compare 100% crops on a larger screen.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C5D983-2208-451F-8C07-552E5AC20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667125"/>
            <a:ext cx="3238500" cy="123825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AB0C4C-96EF-4E6E-9BA7-DF0D2922F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876675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82233A-2B81-40AE-8A4E-9765DA058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067175"/>
            <a:ext cx="281940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Exposure choice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EB6614-8570-4A2A-BD43-8BF300782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448175"/>
            <a:ext cx="28194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5738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Add light or open aperture before raising ISO when possible.</a:t>
            </a:r>
          </a:p>
        </p:txBody>
      </p:sp>
    </p:spTree>
    <p:extLst>
      <p:ext uri="{BB962C8B-B14F-4D97-AF65-F5344CB8AC3E}">
        <p14:creationId xmlns:p14="http://schemas.microsoft.com/office/powerpoint/2010/main" val="37007130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C9D6432-6F7E-48ED-BFF2-499BCBF75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F59DFD-2774-47C9-B5D0-81B6D146E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1FD206-107D-47B9-9380-BD33B8509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2  /  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18868B-80FC-46DE-99BF-BFF58E832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953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Exposure workflow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07445B-663F-435A-BDF3-5BCB9F245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Use a repeatable order so every change has a visible reason.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84A26D-DB2F-489F-850A-8C6E91D49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A96D49-30AB-4C0A-BAA6-0CD251068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D6A361-0538-4E1F-8E26-E8EFDB471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62200"/>
            <a:ext cx="3238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A1C589-984F-4D65-879B-DDBF67177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32385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6131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91E622-C234-47AC-A234-9FF503489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381250"/>
            <a:ext cx="96202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Select delivery frame rate and resolution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2A235E-7338-43CB-9061-DDCC4E3E4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95600"/>
            <a:ext cx="3238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F0138B-F38A-47B2-B7FA-A460767F5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33700"/>
            <a:ext cx="32385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6131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602E89-2BF7-4E2B-997C-CE1A57F98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914650"/>
            <a:ext cx="96202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Set shutter time for the intended motion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3790DC-4144-4268-A37E-241D9417B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3238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27F879-ED52-4D57-A1A8-EB9241970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67100"/>
            <a:ext cx="32385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6131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C7E948-D9B9-4EDF-9DC7-E0E8BCC7A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448050"/>
            <a:ext cx="96202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Set aperture or attach ND for the desired depth of field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A45656-B5B5-4CB1-AC8A-5EA8D33B0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62400"/>
            <a:ext cx="3238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16D9E7-D02F-4CC4-9FAF-9A0EF753C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0"/>
            <a:ext cx="32385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6131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D87334-5F59-46E1-AE22-F23386443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981450"/>
            <a:ext cx="96202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Raise ISO only as far as the shot still holds detail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B796FF-B559-4BC7-A118-E70F14D83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3238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39A26D-563F-415C-8E3B-AFD31E2D3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33900"/>
            <a:ext cx="32385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6131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EF546C-77BE-4CFC-949D-424ABA07E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514850"/>
            <a:ext cx="96202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Check histogram, zebra or waveform if available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A0B702-A53C-4036-9970-B11675F47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29200"/>
            <a:ext cx="3238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EA50684-3DBE-4239-B29F-311787F1B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32385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6131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6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2C7B363-C42C-4FAA-96DB-B3FF4C635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048250"/>
            <a:ext cx="96202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Lock focus and white balance, then record a five-second test</a:t>
            </a:r>
          </a:p>
        </p:txBody>
      </p:sp>
    </p:spTree>
    <p:extLst>
      <p:ext uri="{BB962C8B-B14F-4D97-AF65-F5344CB8AC3E}">
        <p14:creationId xmlns:p14="http://schemas.microsoft.com/office/powerpoint/2010/main" val="61754453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AC8CA5C-A064-4054-B080-BC99B2B75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67399A-B8C1-4997-9B54-10B3E4CC0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412685-2B88-4994-934C-BBD842595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2  /  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F6371A-502F-421A-9B6E-27B0FFF84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953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Histogram and clipping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C126BC-23F6-43A8-8030-C5AA970C0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The graph checks distribution. It does not tell you what the subject should look like.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27AAD9-8674-4F0F-84C1-1DE38DE48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350949-0778-4EB6-B238-1AC3DADE5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1E7BA1-A7FF-4D0C-8868-AA7075577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86050"/>
            <a:ext cx="1666875" cy="238125"/>
          </a:xfrm>
          <a:prstGeom xmlns:a="http://schemas.openxmlformats.org/drawingml/2006/main" prst="roundRect">
            <a:avLst>
              <a:gd name="adj" fmla="val 48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753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Shadow detail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F5B00B-EFA1-43E6-954F-939CBBBAA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2686050"/>
            <a:ext cx="1143000" cy="238125"/>
          </a:xfrm>
          <a:prstGeom xmlns:a="http://schemas.openxmlformats.org/drawingml/2006/main" prst="roundRect">
            <a:avLst>
              <a:gd name="adj" fmla="val 48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753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Midtones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05603A-D3E8-40CA-A96F-E33C54A78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686050"/>
            <a:ext cx="1619250" cy="238125"/>
          </a:xfrm>
          <a:prstGeom xmlns:a="http://schemas.openxmlformats.org/drawingml/2006/main" prst="roundRect">
            <a:avLst>
              <a:gd name="adj" fmla="val 48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753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Highlights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33AB3C-1AC0-43E1-836E-554A67C7B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876800"/>
            <a:ext cx="514350" cy="266700"/>
          </a:xfrm>
          <a:prstGeom xmlns:a="http://schemas.openxmlformats.org/drawingml/2006/main" prst="roundRect">
            <a:avLst>
              <a:gd name="adj" fmla="val 42857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5FE7D3-D3F1-4882-ACA7-C214970DB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4686300"/>
            <a:ext cx="5143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353FC9-630B-4751-A94E-FDCFEFED7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4267200"/>
            <a:ext cx="514350" cy="8763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52FC37-28FC-4894-8F0F-EC94F866A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581400"/>
            <a:ext cx="514350" cy="15621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12DD49-8A94-4D83-AC83-63E7615F4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3048000"/>
            <a:ext cx="514350" cy="20955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67F14D-4717-4FFD-985B-A5C4DA3CE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514600"/>
            <a:ext cx="514350" cy="26289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5387F3-EBA2-4A3E-B490-B2EEBCC24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857500"/>
            <a:ext cx="514350" cy="22860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602632-37B3-4AE4-8EDC-A9C2C336D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286125"/>
            <a:ext cx="514350" cy="1857375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14DD1F-41E9-49FB-A114-65C701148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829050"/>
            <a:ext cx="514350" cy="13144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7D8F56-979A-4297-9744-9CCA73371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286250"/>
            <a:ext cx="514350" cy="8572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4C5DD9-B9F4-4E9D-8781-439A40256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648200"/>
            <a:ext cx="51435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9B1019-3ECD-4DDA-93E9-53A1B606D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914900"/>
            <a:ext cx="514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DDD759-06E9-4FD6-A487-99BB48CCB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162550"/>
            <a:ext cx="104775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D38A1B0-F5DF-489F-8993-2089D8B74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467350"/>
            <a:ext cx="10001250" cy="342900"/>
          </a:xfrm>
          <a:prstGeom xmlns:a="http://schemas.openxmlformats.org/drawingml/2006/main" prst="roundRect">
            <a:avLst>
              <a:gd name="adj" fmla="val 3333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6868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 pile-up against either edge can indicate clipping. Check the image itself, then decide whether the loss matters to the story.</a:t>
            </a:r>
          </a:p>
        </p:txBody>
      </p:sp>
    </p:spTree>
    <p:extLst>
      <p:ext uri="{BB962C8B-B14F-4D97-AF65-F5344CB8AC3E}">
        <p14:creationId xmlns:p14="http://schemas.microsoft.com/office/powerpoint/2010/main" val="200488512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895F82-F714-407C-84B0-EEAF12B39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481CF8-1601-4BD8-B898-B9C34B9F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011512-E3FB-4D49-AFBA-9306D9624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2  /  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64A683-33EA-4E0F-8168-25FC9061A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953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Neutral-density filters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C30EE8-4BB5-47A7-BA72-D42DFD292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ND reduces light so daylight does not force an unwanted shutter or aperture.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7CAB09-428E-4DDC-8BAC-F94838442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25EA57-D639-4341-936A-3112D56F4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EFFBB4-4EB4-4392-AE3D-4B4AED435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05100"/>
            <a:ext cx="22860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1198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Bright daylight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3137F0-9205-42D0-B97F-C71948B44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705100"/>
            <a:ext cx="2238375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1198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B4544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B4544A"/>
                </a:solidFill>
                <a:latin typeface="Aptos"/>
                <a:ea typeface="Aptos"/>
                <a:cs typeface="Aptos"/>
              </a:rPr>
              <a:t>Without ND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E6757F-7115-4C0A-BAC0-3FD38F369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2705100"/>
            <a:ext cx="2238375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1198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52665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52665A"/>
                </a:solidFill>
                <a:latin typeface="Aptos"/>
                <a:ea typeface="Aptos"/>
                <a:cs typeface="Aptos"/>
              </a:rPr>
              <a:t>With ND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AE3122-2D20-4DA8-8B7F-AD095A3C3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219450"/>
            <a:ext cx="2381250" cy="781050"/>
          </a:xfrm>
          <a:prstGeom xmlns:a="http://schemas.openxmlformats.org/drawingml/2006/main" prst="roundRect">
            <a:avLst>
              <a:gd name="adj" fmla="val 1463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5571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You may need a very fast shutter or a closed aperture to avoid overexposure.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371227-8B20-4395-B253-C3461C71B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19450"/>
            <a:ext cx="2381250" cy="781050"/>
          </a:xfrm>
          <a:prstGeom xmlns:a="http://schemas.openxmlformats.org/drawingml/2006/main" prst="roundRect">
            <a:avLst>
              <a:gd name="adj" fmla="val 1463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5571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Motion can lose its intended blur and depth of field can become deeper than planned.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58F1A4-B501-4798-8406-7D9605512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3219450"/>
            <a:ext cx="2381250" cy="781050"/>
          </a:xfrm>
          <a:prstGeom xmlns:a="http://schemas.openxmlformats.org/drawingml/2006/main" prst="roundRect">
            <a:avLst>
              <a:gd name="adj" fmla="val 1463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024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ND lowers incoming light, preserving the shutter and aperture choices you already made.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D8D69D-B395-4C03-ACC4-D3381E9EF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29150"/>
            <a:ext cx="981075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75936D-045B-4A81-A6A6-0A4531009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953000"/>
            <a:ext cx="981075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3058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Test: add ND, re-check colour cast, re-check focus and record the same movement twice for comparison.</a:t>
            </a:r>
          </a:p>
        </p:txBody>
      </p:sp>
    </p:spTree>
    <p:extLst>
      <p:ext uri="{BB962C8B-B14F-4D97-AF65-F5344CB8AC3E}">
        <p14:creationId xmlns:p14="http://schemas.microsoft.com/office/powerpoint/2010/main" val="133063531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1A555D-B078-4ECE-9AF3-357F7A442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326BAC-859D-4E7D-850C-539664B3D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0D5655-5A28-4223-9A34-79C85165C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2  / 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6211E0-A405-48AE-AE6A-F37410367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953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White balance and colour temperature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CB0B3F-049C-4C50-AE2D-7358C0283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Lock colour before recording a sequence under stable light.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653911-0970-4847-BD39-1BDEC7A90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BAAFE4-7894-411C-968C-4619D33A9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45E1DC-C327-42B5-92FD-5DC3567A2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19375"/>
            <a:ext cx="2476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Tungsten interior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C5433E-9EEF-469B-A3A7-B48A1B455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619375"/>
            <a:ext cx="19050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about 3200 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364C58-A9D4-4E0F-BF08-A9A5A70C7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619375"/>
            <a:ext cx="3905250" cy="400050"/>
          </a:xfrm>
          <a:prstGeom xmlns:a="http://schemas.openxmlformats.org/drawingml/2006/main" prst="roundRect">
            <a:avLst>
              <a:gd name="adj" fmla="val 2857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warmer source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4A8289-3C11-466A-83F1-A5E4118EA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133725"/>
            <a:ext cx="100965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D4123B-5989-4AF9-8D57-4954CFD37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00425"/>
            <a:ext cx="2476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Daylight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93BFD8-7EAD-4FA4-9FB2-2287C07A7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3400425"/>
            <a:ext cx="19050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about 5600 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2ADEB7-0797-4579-ADD0-D059087CB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400425"/>
            <a:ext cx="3905250" cy="400050"/>
          </a:xfrm>
          <a:prstGeom xmlns:a="http://schemas.openxmlformats.org/drawingml/2006/main" prst="roundRect">
            <a:avLst>
              <a:gd name="adj" fmla="val 2857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cooler source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976717-D76B-4281-B8BB-C5725A5C4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14775"/>
            <a:ext cx="100965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D33C67-AA55-4037-A036-B0F7CF950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181475"/>
            <a:ext cx="2476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Mixed light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F0AD90-6B31-4710-8DD8-6E081097E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181475"/>
            <a:ext cx="19050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no single correct value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D6A419-DA8C-433F-AC2C-66B6C991E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181475"/>
            <a:ext cx="3905250" cy="400050"/>
          </a:xfrm>
          <a:prstGeom xmlns:a="http://schemas.openxmlformats.org/drawingml/2006/main" prst="roundRect">
            <a:avLst>
              <a:gd name="adj" fmla="val 2857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choose the dominant source or add correction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5FF729-86A9-4BB9-8668-690E8D88E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695825"/>
            <a:ext cx="100965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0EA30C-CF85-414A-BFF7-5C6F9875B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67325"/>
            <a:ext cx="10001250" cy="381000"/>
          </a:xfrm>
          <a:prstGeom xmlns:a="http://schemas.openxmlformats.org/drawingml/2006/main" prst="roundRect">
            <a:avLst>
              <a:gd name="adj" fmla="val 3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436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Workflow: frame a neutral target under the source, set manual white balance if available, lock it, then re-set only when the source changes.</a:t>
            </a:r>
          </a:p>
        </p:txBody>
      </p:sp>
    </p:spTree>
    <p:extLst>
      <p:ext uri="{BB962C8B-B14F-4D97-AF65-F5344CB8AC3E}">
        <p14:creationId xmlns:p14="http://schemas.microsoft.com/office/powerpoint/2010/main" val="151641517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8A1B6F-C4F8-4FE7-A179-84189D1B2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3164F3-4845-4665-BDBE-AC2106B3F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8B05EB-C77B-4C4F-B80A-ED9E23A8F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2  /  13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BC90DD-E2A0-4293-AD64-587C4273C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953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Focus control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BF260A-15FE-499C-AA73-65966E353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Focus has a subject, a distance and a verification step.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77376A-AFB4-4D28-A8BC-3FE7C68F7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BFE8E7-524B-467D-9541-6106C11D0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98680A-C201-45CC-9455-AB43890E1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71750"/>
            <a:ext cx="314325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4AAD36-3CB6-42B7-917D-C65FE345C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813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3C2AA4-731E-4859-8E1A-AB309D66D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71800"/>
            <a:ext cx="27241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Subject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D89F43-ABD0-4165-BA41-F393B1E12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2724150" cy="1028700"/>
          </a:xfrm>
          <a:prstGeom xmlns:a="http://schemas.openxmlformats.org/drawingml/2006/main" prst="roundRect">
            <a:avLst>
              <a:gd name="adj" fmla="val 1111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Identify the one thing the viewer must read first. Put the focus point there.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1D46AC-FAD6-46D3-B7A7-BE73C63F1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571750"/>
            <a:ext cx="314325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EA344D-AF7A-4D48-9D7D-C8BC052CA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7813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4ACCD8-5292-463D-9C23-874B5E7FA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971800"/>
            <a:ext cx="27241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Distance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B10CCF-59DE-4BD5-8E71-3C22A1B65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3352800"/>
            <a:ext cx="2724150" cy="1028700"/>
          </a:xfrm>
          <a:prstGeom xmlns:a="http://schemas.openxmlformats.org/drawingml/2006/main" prst="roundRect">
            <a:avLst>
              <a:gd name="adj" fmla="val 1111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Re-check after camera movement, reframing or a subject step toward the lens.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69E513-47F1-4987-8928-6C6D2B389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571750"/>
            <a:ext cx="314325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2B702C-9294-4A1E-86CE-2B6A8A2DC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7813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6D3F3C-8EAE-435C-B760-AC8AB52F1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971800"/>
            <a:ext cx="27241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Verification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8D1B44-1792-4843-93E5-4230D24E7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3352800"/>
            <a:ext cx="2724150" cy="1028700"/>
          </a:xfrm>
          <a:prstGeom xmlns:a="http://schemas.openxmlformats.org/drawingml/2006/main" prst="roundRect">
            <a:avLst>
              <a:gd name="adj" fmla="val 1111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Magnify playback or use focus peaking. A small phone screen can hide a miss.</a:t>
            </a:r>
          </a:p>
        </p:txBody>
      </p:sp>
    </p:spTree>
    <p:extLst>
      <p:ext uri="{BB962C8B-B14F-4D97-AF65-F5344CB8AC3E}">
        <p14:creationId xmlns:p14="http://schemas.microsoft.com/office/powerpoint/2010/main" val="66561955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48ACBD-98CE-4C3B-8022-06F4ED2A5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36E84E-1B38-490D-8932-9D0A1447C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0CFEE7-33D7-468D-82CB-2B9E7A76E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2  /  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40233F-9FE5-4D3F-900F-5A48A1570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953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Resolution, codec and bitrate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4A81BB-3797-4D8C-B383-9AE7708B2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These settings describe image size, compression method and data per second.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24FE97-31C2-417F-AEF8-3DE636704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2AF62B-2705-4522-A0AC-C149A13F0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ED546D-C8FD-44D8-8672-640A3BAB7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71750"/>
            <a:ext cx="20002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Resolution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01B8DA-0573-437F-8310-BCE8AFA36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71750"/>
            <a:ext cx="2476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7378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pixel dimensions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871ACA-54C4-45CE-8087-7480E40F4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571750"/>
            <a:ext cx="4095750" cy="400050"/>
          </a:xfrm>
          <a:prstGeom xmlns:a="http://schemas.openxmlformats.org/drawingml/2006/main" prst="roundRect">
            <a:avLst>
              <a:gd name="adj" fmla="val 2857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1920 × 1080, 3840 × 2160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EB4C11-3403-4B86-8B8C-331089DF3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14675"/>
            <a:ext cx="100965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BF9158-FA5B-4894-987D-BB3F3B9A8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81375"/>
            <a:ext cx="20002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Codec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B8E96B-1451-441E-B8E9-5CA055439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381375"/>
            <a:ext cx="2476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7378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compression method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3FD317-9611-4490-915D-71CCDC099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381375"/>
            <a:ext cx="4095750" cy="400050"/>
          </a:xfrm>
          <a:prstGeom xmlns:a="http://schemas.openxmlformats.org/drawingml/2006/main" prst="roundRect">
            <a:avLst>
              <a:gd name="adj" fmla="val 2857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H.264, HEVC, ProRes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EB0320-CE48-4EC6-B235-5EB287D0F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24300"/>
            <a:ext cx="100965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21F6A8-3073-483A-87C3-DC5E4231E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91000"/>
            <a:ext cx="20002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Bitrate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DDA6E5-6F45-4529-9B0E-DE64F65F3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191000"/>
            <a:ext cx="2476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7378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data recorded per second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DE22CF-978B-4F5D-882C-4F8554FBF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191000"/>
            <a:ext cx="4095750" cy="400050"/>
          </a:xfrm>
          <a:prstGeom xmlns:a="http://schemas.openxmlformats.org/drawingml/2006/main" prst="roundRect">
            <a:avLst>
              <a:gd name="adj" fmla="val 2857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higher can preserve more detail but uses more storage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2548E6-25F5-4A4B-BBBD-D9884FB87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33925"/>
            <a:ext cx="100965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ABE4C0-565D-4AC4-95FA-5979CCF2B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57800"/>
            <a:ext cx="95250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3058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Keep original clips. Transcode only when your editor needs a smoother proxy workflow.</a:t>
            </a:r>
          </a:p>
        </p:txBody>
      </p:sp>
    </p:spTree>
    <p:extLst>
      <p:ext uri="{BB962C8B-B14F-4D97-AF65-F5344CB8AC3E}">
        <p14:creationId xmlns:p14="http://schemas.microsoft.com/office/powerpoint/2010/main" val="118989528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6C23A5-401F-45F8-8D46-80A289899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E3E7BF-5826-4026-A97D-2B6C4639C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AC30D9-8738-4F4A-A94D-A41FEA120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2  /  15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9C0477-6FA3-49B4-A030-C387F4664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953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Aspect ratio and framing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DEADD8-CEDF-41D0-8E44-7689FBEED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Record for the intended screen shape before editing begins.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BC75E6-501C-486C-B08D-F58A54221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5B3E75-4FEA-42FA-B881-F27306037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692B7D-B3AB-41F0-931A-95282009B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647950"/>
            <a:ext cx="2667000" cy="333375"/>
          </a:xfrm>
          <a:prstGeom xmlns:a="http://schemas.openxmlformats.org/drawingml/2006/main" prst="roundRect">
            <a:avLst>
              <a:gd name="adj" fmla="val 3428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7840"/>
          </a:bodyPr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16:9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F056EE-7E53-4C3E-9716-4BE5148F2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219450"/>
            <a:ext cx="26670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landscape screens, many presentations and web players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A777C8-AA29-411F-B058-FC1A238C3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647950"/>
            <a:ext cx="2667000" cy="333375"/>
          </a:xfrm>
          <a:prstGeom xmlns:a="http://schemas.openxmlformats.org/drawingml/2006/main" prst="roundRect">
            <a:avLst>
              <a:gd name="adj" fmla="val 3428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7840"/>
          </a:bodyPr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9:16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354A19-AE5D-48C0-873B-7F50232F0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219450"/>
            <a:ext cx="26670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vertical platforms and phone-first viewing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BB549A-5781-4EE9-A1DC-3DC340A3B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647950"/>
            <a:ext cx="2667000" cy="333375"/>
          </a:xfrm>
          <a:prstGeom xmlns:a="http://schemas.openxmlformats.org/drawingml/2006/main" prst="roundRect">
            <a:avLst>
              <a:gd name="adj" fmla="val 3428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7840"/>
          </a:bodyPr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1:1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C93627-3F83-4CC7-8151-1AA4C3BFC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219450"/>
            <a:ext cx="26670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square layouts when the distribution requires it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A21021-3BA1-4B7E-B5F8-6E0B5BACF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876800"/>
            <a:ext cx="9429750" cy="304800"/>
          </a:xfrm>
          <a:prstGeom xmlns:a="http://schemas.openxmlformats.org/drawingml/2006/main" prst="roundRect">
            <a:avLst>
              <a:gd name="adj" fmla="val 37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0995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Frame a safety margin around text, faces and important action when versions may be cropped for another platform.</a:t>
            </a:r>
          </a:p>
        </p:txBody>
      </p:sp>
    </p:spTree>
    <p:extLst>
      <p:ext uri="{BB962C8B-B14F-4D97-AF65-F5344CB8AC3E}">
        <p14:creationId xmlns:p14="http://schemas.microsoft.com/office/powerpoint/2010/main" val="91677739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A2058E-9DDB-4F14-980B-79EA317BC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AE9467-2739-41BD-8C04-CDE2D0970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C0572C-5716-46FA-904E-CC600AD04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2  /  16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277817-6DEA-4D0F-8B4F-FF7436984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953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Slow motion and conforming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05752A-B5B4-4517-8F7D-B35302EF9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Higher capture fps changes how much time the same action occupies in the timeline.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567BB2-67FB-4541-B5AA-86138278A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CEA5D1-D55A-4D5D-B12E-D5E122E9D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8CECD8-9530-4505-B47E-875F5C724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67000"/>
            <a:ext cx="2857500" cy="428625"/>
          </a:xfrm>
          <a:prstGeom xmlns:a="http://schemas.openxmlformats.org/drawingml/2006/main" prst="roundRect">
            <a:avLst>
              <a:gd name="adj" fmla="val 2666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4436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50 fps capture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DB1E69-7244-4D76-93D2-45F6E01C0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2667000"/>
            <a:ext cx="4476750" cy="428625"/>
          </a:xfrm>
          <a:prstGeom xmlns:a="http://schemas.openxmlformats.org/drawingml/2006/main" prst="roundRect">
            <a:avLst>
              <a:gd name="adj" fmla="val 2666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4436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25 fps timeline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76D59E-8851-41F6-AB7C-7139681B0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667000"/>
            <a:ext cx="2857500" cy="428625"/>
          </a:xfrm>
          <a:prstGeom xmlns:a="http://schemas.openxmlformats.org/drawingml/2006/main" prst="roundRect">
            <a:avLst>
              <a:gd name="adj" fmla="val 2666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4436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2× longer action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A75386-C7B9-42C9-87B5-EC97F4D41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886075"/>
            <a:ext cx="171450" cy="28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4B8A18-6C71-4271-8DFB-6260A422A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886075"/>
            <a:ext cx="171450" cy="28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795F9A-B8F2-4A71-8488-BD6DBB1CE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714750"/>
            <a:ext cx="9810750" cy="419100"/>
          </a:xfrm>
          <a:prstGeom xmlns:a="http://schemas.openxmlformats.org/drawingml/2006/main" prst="roundRect">
            <a:avLst>
              <a:gd name="adj" fmla="val 2727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0193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Example: 2 seconds of action captured at 50 fps contains 100 frames. Played at 25 fps, those 100 frames occupy 4 seconds.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AB0103-293E-46A2-BEEC-7D43026CB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514850"/>
            <a:ext cx="98107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931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Keep the shutter near 1/100 s for this 50 fps capture if you want the usual amount of blur in each recorded frame.</a:t>
            </a:r>
          </a:p>
        </p:txBody>
      </p:sp>
    </p:spTree>
    <p:extLst>
      <p:ext uri="{BB962C8B-B14F-4D97-AF65-F5344CB8AC3E}">
        <p14:creationId xmlns:p14="http://schemas.microsoft.com/office/powerpoint/2010/main" val="7081132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4C8B8E-F320-4705-8B62-3981DDB19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E5E606-1EDA-4526-AD32-1C5F2789E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9E68D9-55C4-4D8C-B4FB-F34CF73B8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2  /  17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088808-21DF-45C7-B3BD-2F9AA6BE0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953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Stability and intentional movement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FF3043-41EB-4295-BECE-D76ECAF77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stable frame needs physical support. A moving frame needs a reason.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43E09B-1474-4352-B03C-E4E53CB1F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72E4BE-A89D-41FF-916D-40B669FB6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D7682F-B42F-488B-962B-669A5F2BF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71750"/>
            <a:ext cx="3238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80997B-C0F6-4573-BC8D-39343FDD0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813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AEAC8E-C2F5-47E7-A5DF-70A6E02DC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71800"/>
            <a:ext cx="281940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Handheld support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C284A2-F401-45D9-8DF9-C6A7D4385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2819400" cy="1028700"/>
          </a:xfrm>
          <a:prstGeom xmlns:a="http://schemas.openxmlformats.org/drawingml/2006/main" prst="roundRect">
            <a:avLst>
              <a:gd name="adj" fmla="val 1111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Use two hands, keep elbows near the body and control breathing during a static shot.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9BCFCD-1905-432A-94D2-6DF8C5571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571750"/>
            <a:ext cx="3238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2AE096-AB08-4DD4-81C8-4D92EC0B8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7813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5127F6-0D17-42E7-BAF8-37DF42F95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971800"/>
            <a:ext cx="281940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Movement rehearsal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EFC275-7924-4B54-9C70-331883593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352800"/>
            <a:ext cx="2819400" cy="1028700"/>
          </a:xfrm>
          <a:prstGeom xmlns:a="http://schemas.openxmlformats.org/drawingml/2006/main" prst="roundRect">
            <a:avLst>
              <a:gd name="adj" fmla="val 1111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Mark start and end frames. Rehearse at least once before the recorded take.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889A6E-E9B0-4D59-9BEA-875709694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571750"/>
            <a:ext cx="3238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76335B-0FED-4A13-B560-78E74EF65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813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515C05-FF73-4002-8D3B-4ACFFC237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971800"/>
            <a:ext cx="281940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Stabilisation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3D366E-9DB3-4971-8D0E-E2C171F9B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352800"/>
            <a:ext cx="2819400" cy="1028700"/>
          </a:xfrm>
          <a:prstGeom xmlns:a="http://schemas.openxmlformats.org/drawingml/2006/main" prst="roundRect">
            <a:avLst>
              <a:gd name="adj" fmla="val 1111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Digital stabilisation may crop or warp edges. Compare stabilised and unstabilised footage before committing.</a:t>
            </a:r>
          </a:p>
        </p:txBody>
      </p:sp>
    </p:spTree>
    <p:extLst>
      <p:ext uri="{BB962C8B-B14F-4D97-AF65-F5344CB8AC3E}">
        <p14:creationId xmlns:p14="http://schemas.microsoft.com/office/powerpoint/2010/main" val="156774712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AE1A51-E149-4169-8E79-2438EC8D5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8176DB-106C-4A4E-91B8-094DFF752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755F81-16F8-4AAC-9330-772AF8DCB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2  /  18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5DE0B5-ECBA-4B99-B607-76894AAE6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953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Screen direction and the 180-degree line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565D44-7DB1-439B-BA35-05B169901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consistent camera side keeps movement and eyelines legible.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8D6394-F664-42AA-BA20-2E5F42853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9DCB96-9F06-4D07-9A77-78010C8B5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F6464D-E976-4F0D-8FB3-09D7E53ED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86050"/>
            <a:ext cx="23812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1198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Camera side 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54AE28-0379-4374-9529-5815E178E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86050"/>
            <a:ext cx="14287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1198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Subject 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6A5322-5B2A-41D5-B41B-E4F73C6CF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686050"/>
            <a:ext cx="14287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1198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Subject 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1AB79D-F2D6-41D1-8AF8-547B24C47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686050"/>
            <a:ext cx="1714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1198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B4544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B4544A"/>
                </a:solidFill>
                <a:latin typeface="Aptos"/>
                <a:ea typeface="Aptos"/>
                <a:cs typeface="Aptos"/>
              </a:rPr>
              <a:t>Camera side 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82958A-03BD-435E-BBEB-A386282EF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3333750"/>
            <a:ext cx="104775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E252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3D025A-853F-49F5-A57B-A55386F48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3333750"/>
            <a:ext cx="104775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E252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AF5F86-5C6E-43D1-8568-19700420A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3667125"/>
            <a:ext cx="180975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167FA3-12C8-45CC-8110-2BB0A5297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095625"/>
            <a:ext cx="666750" cy="1428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2A811A-D39F-4464-A71F-F302DB9C2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3095625"/>
            <a:ext cx="666750" cy="1428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B454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AB8F8A-DA4D-488D-A844-3C96814EB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972050"/>
            <a:ext cx="9763125" cy="457200"/>
          </a:xfrm>
          <a:prstGeom xmlns:a="http://schemas.openxmlformats.org/drawingml/2006/main" prst="roundRect">
            <a:avLst>
              <a:gd name="adj" fmla="val 25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1931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Keep the camera on one side of the action line for a continuous conversation or movement. Cross only after a neutral reset shot establishes the new geography.</a:t>
            </a:r>
          </a:p>
        </p:txBody>
      </p:sp>
    </p:spTree>
    <p:extLst>
      <p:ext uri="{BB962C8B-B14F-4D97-AF65-F5344CB8AC3E}">
        <p14:creationId xmlns:p14="http://schemas.microsoft.com/office/powerpoint/2010/main" val="136771304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40C1E2E-8F98-4367-97E3-D90C78F94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F411F1-1A00-4639-A19E-EBCE4903D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4B5FEC-3EDC-4053-84FC-77244E806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2  /  19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724080-8481-43AA-ABE4-D4C2AA017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953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Coverage and continuity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EBAC3D-8A90-456D-A2BC-53A8B3B6D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Build edits from a planned set of shots, not a single fortunate take.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580138-0CBF-42F2-9344-67BF56FD3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91CE58-F240-424E-B124-8AC019DED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24FF84-6748-4F39-9306-4311987B3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28875"/>
            <a:ext cx="2381250" cy="2286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7790AA-3C97-491A-AD71-19167AC96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38425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5C000C-2482-41BA-B278-10E129EAF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28925"/>
            <a:ext cx="19621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Master shot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7BFAAB-28A9-48BF-8506-C32C5AC9B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09925"/>
            <a:ext cx="1962150" cy="1314450"/>
          </a:xfrm>
          <a:prstGeom xmlns:a="http://schemas.openxmlformats.org/drawingml/2006/main" prst="roundRect">
            <a:avLst>
              <a:gd name="adj" fmla="val 869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Records the full action and preserves geography. Hold extra time before and after action.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ADE10B-4AE2-48F5-A636-B7C95537C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428875"/>
            <a:ext cx="2381250" cy="2286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F9E1AE-3EF2-4701-AE2E-140674E9F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638425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6369A6-A472-424A-AA24-EED08895F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828925"/>
            <a:ext cx="19621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Medium shot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707092-A8E2-47DC-9E75-DD146277D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209925"/>
            <a:ext cx="1962150" cy="1314450"/>
          </a:xfrm>
          <a:prstGeom xmlns:a="http://schemas.openxmlformats.org/drawingml/2006/main" prst="roundRect">
            <a:avLst>
              <a:gd name="adj" fmla="val 869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Shows action and expression together. Check screen direction before moving closer.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386372-81BF-4609-A279-150D7CC2E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28875"/>
            <a:ext cx="2381250" cy="2286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EB6646-7609-4522-BB5E-F165AC5EC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638425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13ABA2-1574-4DFB-8697-4CAACE6A8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828925"/>
            <a:ext cx="19621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Close-up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FF9420-13A5-4CAE-A264-1FCF1C8AC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209925"/>
            <a:ext cx="1962150" cy="1314450"/>
          </a:xfrm>
          <a:prstGeom xmlns:a="http://schemas.openxmlformats.org/drawingml/2006/main" prst="roundRect">
            <a:avLst>
              <a:gd name="adj" fmla="val 869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Supplies detail for emphasis and edit points. Re-focus after every distance change.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7AAA6D-4FEB-4AC9-9B00-DAF518320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428875"/>
            <a:ext cx="2381250" cy="2286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D1B2A7-2A1C-44BA-8B8C-2F367DF1B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2638425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1EFF70-BBAA-4EA6-9C9F-0669E8D6A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2828925"/>
            <a:ext cx="19621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Cutaway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A12BFB8-2E7A-42D3-B26F-3D2F888A9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3209925"/>
            <a:ext cx="1962150" cy="1314450"/>
          </a:xfrm>
          <a:prstGeom xmlns:a="http://schemas.openxmlformats.org/drawingml/2006/main" prst="roundRect">
            <a:avLst>
              <a:gd name="adj" fmla="val 869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Shows a related detail or environment. Use it to bridge a cut, never as random filler.</a:t>
            </a:r>
          </a:p>
        </p:txBody>
      </p:sp>
    </p:spTree>
    <p:extLst>
      <p:ext uri="{BB962C8B-B14F-4D97-AF65-F5344CB8AC3E}">
        <p14:creationId xmlns:p14="http://schemas.microsoft.com/office/powerpoint/2010/main" val="72701422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F0E709-DE59-45AA-8B6A-75911A7B1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FC8478-275B-44D3-B546-D6A95D8A8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CFC59C-6D99-4460-B950-576137F98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2  /  20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8B2071-2B05-474D-BA48-BC9603EF6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953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Sound capture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E37718-D40F-45A4-AA87-4F0E72EF3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Picture can tolerate imperfection. Unclear dialogue can stop the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D2901D-63F1-41A2-A895-CEA513358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137DD0-8763-48E7-9940-24F58086D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504371-38E1-468C-AED5-D4F94252F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71750"/>
            <a:ext cx="33337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C18B4C-78C9-41F3-BB38-66AD087DE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813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76A268-0EB3-473A-AAA9-D81773927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7180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Sample rate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74FBF9-FC06-413F-94F9-A0B60D90F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52800"/>
            <a:ext cx="2914650" cy="1123950"/>
          </a:xfrm>
          <a:prstGeom xmlns:a="http://schemas.openxmlformats.org/drawingml/2006/main" prst="roundRect">
            <a:avLst>
              <a:gd name="adj" fmla="val 10169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Set 48 kHz for video projects when the device offers a choice. Keep one setting across the project.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EDA91C-4FEA-4E9D-A533-E4C487672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571750"/>
            <a:ext cx="33337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CA6CD4-1BB7-4342-871B-EAA0911AC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7813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94794A-9588-47A0-AD22-A6A57D7E6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97180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Levels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993EAE-9959-41B8-BEFB-88E8B1379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3352800"/>
            <a:ext cx="2914650" cy="1123950"/>
          </a:xfrm>
          <a:prstGeom xmlns:a="http://schemas.openxmlformats.org/drawingml/2006/main" prst="roundRect">
            <a:avLst>
              <a:gd name="adj" fmla="val 10169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Listen with headphones. Avoid clipping and leave margin for sudden louder speech.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1FDCE6-7600-4871-867F-F53658373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71750"/>
            <a:ext cx="33337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7EAB30-131C-4EAB-B6B9-CB9BDC9CC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7813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81C7DA-8DE9-4545-85C1-61038BD21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97180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Room tone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E22F30-AB02-4818-929E-7ADEBF927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352800"/>
            <a:ext cx="2914650" cy="1123950"/>
          </a:xfrm>
          <a:prstGeom xmlns:a="http://schemas.openxmlformats.org/drawingml/2006/main" prst="roundRect">
            <a:avLst>
              <a:gd name="adj" fmla="val 10169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Record 30 seconds of the location after the action. It makes sound edits less abrupt.</a:t>
            </a:r>
          </a:p>
        </p:txBody>
      </p:sp>
    </p:spTree>
    <p:extLst>
      <p:ext uri="{BB962C8B-B14F-4D97-AF65-F5344CB8AC3E}">
        <p14:creationId xmlns:p14="http://schemas.microsoft.com/office/powerpoint/2010/main" val="195606325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E084079-633B-4618-A577-93885C393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1AB679-2E15-4297-A6D6-087EB67E6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ED175C-48FA-4C71-B566-5A2D35F21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2  /  21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ACA9DC-08F1-4A08-BBF5-353C77368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953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Media management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24DD93-F920-49A8-82B6-11BA3AE35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file structure and verification routine protect the work before editing.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B5279F-133E-484A-B27F-565A7502B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601163-A524-4141-964E-482AB8002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EF19AC-0B2E-4493-9977-E08D35C98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2476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1198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Project folder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EB694F-66F2-4C9A-856C-8E6E67ED4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048000"/>
            <a:ext cx="276225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9044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01_ORIGINALS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DF7B66-F86C-4F4A-A666-0BCABBBAD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181350"/>
            <a:ext cx="36195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A2F307-5D46-453C-86F0-B094C3F5A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486150"/>
            <a:ext cx="276225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9044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02_AUDIO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5B470B-700D-4D5F-86C5-2B91E8144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619500"/>
            <a:ext cx="36195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8F95FD-A26A-4DCE-8D87-CE9E4401B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924300"/>
            <a:ext cx="276225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9044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03_PROJECTS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97D056-2E15-4411-9609-BB90A9633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057650"/>
            <a:ext cx="36195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12A70D-FED1-47A7-9640-8970AE779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362450"/>
            <a:ext cx="276225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9044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04_EXPORTS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537EA1-7EC5-4799-854F-47F5C62B6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495800"/>
            <a:ext cx="36195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163C60-0C6B-4A28-88E6-65D4CE348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800600"/>
            <a:ext cx="276225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9044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05_DOCUMENTS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E8B8B7-56E7-4503-B338-C1FC1B0B1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933950"/>
            <a:ext cx="36195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41DFD8-9C06-49B8-83A2-B5F5147CA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571750"/>
            <a:ext cx="26670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1198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File name pattern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39BA3B-3003-437E-8DB3-09194D914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086100"/>
            <a:ext cx="4762500" cy="304800"/>
          </a:xfrm>
          <a:prstGeom xmlns:a="http://schemas.openxmlformats.org/drawingml/2006/main" prst="roundRect">
            <a:avLst>
              <a:gd name="adj" fmla="val 37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5691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YYYYMMDD_location_subject_take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ECB809-769A-413F-8606-E570849E6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638550"/>
            <a:ext cx="4762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9871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Example: 20260913_library_interview_T03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3E7869-8555-4DA9-A4C5-D3AF3D59B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543425"/>
            <a:ext cx="4762500" cy="552450"/>
          </a:xfrm>
          <a:prstGeom xmlns:a="http://schemas.openxmlformats.org/drawingml/2006/main" prst="roundRect">
            <a:avLst>
              <a:gd name="adj" fmla="val 2069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6189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Before leaving: duplicate media to a second location, open several copied files, and only then clear a card.</a:t>
            </a:r>
          </a:p>
        </p:txBody>
      </p:sp>
    </p:spTree>
    <p:extLst>
      <p:ext uri="{BB962C8B-B14F-4D97-AF65-F5344CB8AC3E}">
        <p14:creationId xmlns:p14="http://schemas.microsoft.com/office/powerpoint/2010/main" val="163833791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140586-3EFE-4B38-AA82-57F72170D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36EC14-6840-4DE6-8FBB-22292722D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08A75E-FA8F-4DB2-B220-1644E7118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2  /  22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4D945D-8C99-423E-BB9F-0EF62A8DA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953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Week 2 laboratory exercise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B31477-C5E5-446D-86E7-24EB6271E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Produce a 25-second continuity sequence with controlled camera settings.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B76D9F-4888-45C4-9333-4B116B818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986B36-23AA-4ADD-98A3-C7E50FB77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D0A771-C849-431C-94D4-698E67E31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4287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F27529-1E72-40F5-85A6-EFB6F6C5B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476500"/>
            <a:ext cx="81915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3058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Film a person making tea, packing a bag or entering a room. Deliver a 25-second edited sequence.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4B85A7-2791-42A6-9432-A3014143C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62300"/>
            <a:ext cx="18097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Capture rules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21C97F-B7FC-49A4-A2EC-83A46B364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162300"/>
            <a:ext cx="8191500" cy="495300"/>
          </a:xfrm>
          <a:prstGeom xmlns:a="http://schemas.openxmlformats.org/drawingml/2006/main" prst="roundRect">
            <a:avLst>
              <a:gd name="adj" fmla="val 2307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8883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Use one base frame rate, manual or locked white balance, a master, two closer shots and one cutaway. Record room tone.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C4196B-4506-4FCB-A8A0-C80664A1B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71950"/>
            <a:ext cx="20002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Evidence to submit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B76295-EB17-46B3-9C2C-7D91FCE9F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171950"/>
            <a:ext cx="8191500" cy="495300"/>
          </a:xfrm>
          <a:prstGeom xmlns:a="http://schemas.openxmlformats.org/drawingml/2006/main" prst="roundRect">
            <a:avLst>
              <a:gd name="adj" fmla="val 2307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6174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Final edit, three unedited source clips, screenshot of settings, and 200 words on one technical choice and one problem solved.</a:t>
            </a:r>
          </a:p>
        </p:txBody>
      </p:sp>
    </p:spTree>
    <p:extLst>
      <p:ext uri="{BB962C8B-B14F-4D97-AF65-F5344CB8AC3E}">
        <p14:creationId xmlns:p14="http://schemas.microsoft.com/office/powerpoint/2010/main" val="128339473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39D1AD-F5CD-4E8B-BE0F-658FF9343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647AF9-EDE7-405D-B538-902EB1045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B3B133-99C9-4AA4-B663-A0AB31A1D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2  /  23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F7BDB6-8A3F-4852-B9AF-584C98678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953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Technical review rubric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C98B65-CAF0-4724-BAB7-FA04CCBCF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Assess evidence from the footage rather than intentions written after the fact.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0DB664-1F6E-45C6-8908-30F3CC1C5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2B852D-5992-4FCE-8E1F-E916A4570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EBB4DE-2C05-43EC-8578-C310F838B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76500"/>
            <a:ext cx="2095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Exposure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DBC046-8C4A-434A-A8FC-D80391F7F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2476500"/>
            <a:ext cx="7429500" cy="400050"/>
          </a:xfrm>
          <a:prstGeom xmlns:a="http://schemas.openxmlformats.org/drawingml/2006/main" prst="roundRect">
            <a:avLst>
              <a:gd name="adj" fmla="val 2857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No unintended clipping on the essential subject. Chosen motion blur remains readable.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49FD11-AB0D-4D94-AADC-07EC37242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981325"/>
            <a:ext cx="9953625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936B34-A6FB-474B-BD94-1A6B1AD1C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19450"/>
            <a:ext cx="2095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Focus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EB126F-663E-439C-ACDB-CDF373F3E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3219450"/>
            <a:ext cx="7429500" cy="400050"/>
          </a:xfrm>
          <a:prstGeom xmlns:a="http://schemas.openxmlformats.org/drawingml/2006/main" prst="roundRect">
            <a:avLst>
              <a:gd name="adj" fmla="val 2857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intended subject remains sharp at the moment the viewer needs it.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6DF6A2-6280-406C-A0BE-42003F1CE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724275"/>
            <a:ext cx="9953625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FE8E5B-D95B-4601-9444-EB75CDF2F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62400"/>
            <a:ext cx="2095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Continuity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2F550B-F7E5-44CC-A6B2-34D43D14D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3962400"/>
            <a:ext cx="7429500" cy="400050"/>
          </a:xfrm>
          <a:prstGeom xmlns:a="http://schemas.openxmlformats.org/drawingml/2006/main" prst="roundRect">
            <a:avLst>
              <a:gd name="adj" fmla="val 2857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Screen direction, action and sound make each cut understandable.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F5F3D8-6339-4D3B-88C2-22C19FC90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67225"/>
            <a:ext cx="9953625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F74D86-A021-4946-9643-6F2E54918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705350"/>
            <a:ext cx="2095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Media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2632EF-823C-4AB3-97B3-0D703D4BF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4705350"/>
            <a:ext cx="7429500" cy="400050"/>
          </a:xfrm>
          <a:prstGeom xmlns:a="http://schemas.openxmlformats.org/drawingml/2006/main" prst="roundRect">
            <a:avLst>
              <a:gd name="adj" fmla="val 2857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Footage is named, backed up and traceable to the edit.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3FCF97-7CD3-47AC-B7AD-EA25521CF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10175"/>
            <a:ext cx="9953625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37870194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C57643-017F-4FBD-BB32-0AED06DAC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D6C4C9-ED40-4DC5-A89B-6895534F7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BF38C9-55C7-4298-860E-B297FBAE7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2  /  24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38515C-36C1-43D5-94C0-4BBA33A0C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953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Recommended practice and preparation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4D7079-35E0-4901-9ED0-0C6B5D061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External guides support the next stage of the course.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657FDE-8D03-41BC-8CA5-DE438B2EE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EE0DAC-DDCF-4479-9ABC-A91A26F10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1AB424-ED9F-4263-BA29-C13803E89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34290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Camera and exposure practice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99B6B0-8F4B-45F5-8FD5-F1D79A817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0350"/>
            <a:ext cx="9334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9871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Canon camera manuals: https://www.canon-europe.com/support/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E80605-750E-48C8-A97E-3AC9BDFA6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0"/>
            <a:ext cx="2857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Editing and delivery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138AEB-0945-4521-8A62-878CC9CFA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24300"/>
            <a:ext cx="102870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2642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Adobe video encoding settings: https://helpx.adobe.com/premiere/desktop/render-and-export/export-files/video-encoding-settings.html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F06385-3719-4179-9801-18A800EBD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48200"/>
            <a:ext cx="29527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DaVinci Resolve training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EA5E3D-05FB-45FB-AD93-C6B13D236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99060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9871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Blackmagic Design: https://www.blackmagicdesign.com/au/products/davinciresolve/training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C5D2AB-1719-46E6-9A45-98B95AE3B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99060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7378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Preparation: bring a 10-second daylight test and a 10-second indoor-light test. Label the camera settings used for each.</a:t>
            </a:r>
          </a:p>
        </p:txBody>
      </p:sp>
    </p:spTree>
    <p:extLst>
      <p:ext uri="{BB962C8B-B14F-4D97-AF65-F5344CB8AC3E}">
        <p14:creationId xmlns:p14="http://schemas.microsoft.com/office/powerpoint/2010/main" val="16756924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2026-09-12T23:49:56.3370000Z</dcterms:created>
  <dcterms:modified xsi:type="dcterms:W3CDTF">2026-09-12T23:49:56.3380000Z</dcterms:modified>
</coreProperties>
</file>