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e82fba560d48bf" /><Relationship Type="http://schemas.openxmlformats.org/officeDocument/2006/relationships/extended-properties" Target="/docProps/app.xml" Id="Rc810a4994ec14e93" /><Relationship Type="http://schemas.openxmlformats.org/officeDocument/2006/relationships/officeDocument" Target="/ppt/presentation.xml" Id="R05caecab01fb45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4185899fe04187"/>
  </p:sldMasterIdLst>
  <p:notesMasterIdLst>
    <p:notesMasterId xmlns:r="http://schemas.openxmlformats.org/officeDocument/2006/relationships" r:id="R209b5a6d927b4bea"/>
  </p:notesMasterIdLst>
  <p:sldIdLst>
    <p:sldId xmlns:r="http://schemas.openxmlformats.org/officeDocument/2006/relationships" id="256" r:id="R0ded0a6f039f4f86"/>
    <p:sldId xmlns:r="http://schemas.openxmlformats.org/officeDocument/2006/relationships" id="257" r:id="R60fdd179b6e74148"/>
    <p:sldId xmlns:r="http://schemas.openxmlformats.org/officeDocument/2006/relationships" id="258" r:id="Rc30083a7f9264e55"/>
    <p:sldId xmlns:r="http://schemas.openxmlformats.org/officeDocument/2006/relationships" id="259" r:id="R7e95f47d4701435f"/>
    <p:sldId xmlns:r="http://schemas.openxmlformats.org/officeDocument/2006/relationships" id="260" r:id="R10e62d3b973f40eb"/>
    <p:sldId xmlns:r="http://schemas.openxmlformats.org/officeDocument/2006/relationships" id="261" r:id="Rb1a971db63da4c4f"/>
    <p:sldId xmlns:r="http://schemas.openxmlformats.org/officeDocument/2006/relationships" id="262" r:id="R0bcecaf038d64f57"/>
    <p:sldId xmlns:r="http://schemas.openxmlformats.org/officeDocument/2006/relationships" id="263" r:id="R6f4c5d2df8d041c5"/>
    <p:sldId xmlns:r="http://schemas.openxmlformats.org/officeDocument/2006/relationships" id="264" r:id="R60b2b0f592044030"/>
    <p:sldId xmlns:r="http://schemas.openxmlformats.org/officeDocument/2006/relationships" id="265" r:id="R624482236b1c474b"/>
    <p:sldId xmlns:r="http://schemas.openxmlformats.org/officeDocument/2006/relationships" id="266" r:id="R2a6cff9994d14244"/>
    <p:sldId xmlns:r="http://schemas.openxmlformats.org/officeDocument/2006/relationships" id="267" r:id="Rac6ad4bd20f44a22"/>
    <p:sldId xmlns:r="http://schemas.openxmlformats.org/officeDocument/2006/relationships" id="268" r:id="Rbc39ee057d1d4ef4"/>
    <p:sldId xmlns:r="http://schemas.openxmlformats.org/officeDocument/2006/relationships" id="269" r:id="R31d2133c6a0640b5"/>
    <p:sldId xmlns:r="http://schemas.openxmlformats.org/officeDocument/2006/relationships" id="270" r:id="R4feab0cf60f24d94"/>
    <p:sldId xmlns:r="http://schemas.openxmlformats.org/officeDocument/2006/relationships" id="271" r:id="Rfa7d7233eb99475f"/>
    <p:sldId xmlns:r="http://schemas.openxmlformats.org/officeDocument/2006/relationships" id="272" r:id="R011f924a8a314c06"/>
    <p:sldId xmlns:r="http://schemas.openxmlformats.org/officeDocument/2006/relationships" id="273" r:id="R7c334029f32242d4"/>
    <p:sldId xmlns:r="http://schemas.openxmlformats.org/officeDocument/2006/relationships" id="274" r:id="Rf125664c4e26456d"/>
    <p:sldId xmlns:r="http://schemas.openxmlformats.org/officeDocument/2006/relationships" id="275" r:id="Rd0e0433b47b543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9851cfc10744d5" /><Relationship Type="http://schemas.openxmlformats.org/officeDocument/2006/relationships/slideMaster" Target="/ppt/slideMasters/slideMaster1.xml" Id="Rd54185899fe04187" /><Relationship Type="http://schemas.openxmlformats.org/officeDocument/2006/relationships/notesMaster" Target="/ppt/notesMasters/notesMaster1.xml" Id="R209b5a6d927b4bea" /><Relationship Type="http://schemas.openxmlformats.org/officeDocument/2006/relationships/presProps" Target="/ppt/presProps.xml" Id="R8052e4eb642b46df" /><Relationship Type="http://schemas.openxmlformats.org/officeDocument/2006/relationships/tableStyles" Target="/ppt/tableStyles.xml" Id="Rd8ebcea0ef454624" /><Relationship Type="http://schemas.openxmlformats.org/officeDocument/2006/relationships/slide" Target="/ppt/slides/slide1.xml" Id="R0ded0a6f039f4f86" /><Relationship Type="http://schemas.openxmlformats.org/officeDocument/2006/relationships/slide" Target="/ppt/slides/slide2.xml" Id="R60fdd179b6e74148" /><Relationship Type="http://schemas.openxmlformats.org/officeDocument/2006/relationships/slide" Target="/ppt/slides/slide3.xml" Id="Rc30083a7f9264e55" /><Relationship Type="http://schemas.openxmlformats.org/officeDocument/2006/relationships/slide" Target="/ppt/slides/slide4.xml" Id="R7e95f47d4701435f" /><Relationship Type="http://schemas.openxmlformats.org/officeDocument/2006/relationships/slide" Target="/ppt/slides/slide5.xml" Id="R10e62d3b973f40eb" /><Relationship Type="http://schemas.openxmlformats.org/officeDocument/2006/relationships/slide" Target="/ppt/slides/slide6.xml" Id="Rb1a971db63da4c4f" /><Relationship Type="http://schemas.openxmlformats.org/officeDocument/2006/relationships/slide" Target="/ppt/slides/slide7.xml" Id="R0bcecaf038d64f57" /><Relationship Type="http://schemas.openxmlformats.org/officeDocument/2006/relationships/slide" Target="/ppt/slides/slide8.xml" Id="R6f4c5d2df8d041c5" /><Relationship Type="http://schemas.openxmlformats.org/officeDocument/2006/relationships/slide" Target="/ppt/slides/slide9.xml" Id="R60b2b0f592044030" /><Relationship Type="http://schemas.openxmlformats.org/officeDocument/2006/relationships/slide" Target="/ppt/slides/slide10.xml" Id="R624482236b1c474b" /><Relationship Type="http://schemas.openxmlformats.org/officeDocument/2006/relationships/slide" Target="/ppt/slides/slide11.xml" Id="R2a6cff9994d14244" /><Relationship Type="http://schemas.openxmlformats.org/officeDocument/2006/relationships/slide" Target="/ppt/slides/slide12.xml" Id="Rac6ad4bd20f44a22" /><Relationship Type="http://schemas.openxmlformats.org/officeDocument/2006/relationships/slide" Target="/ppt/slides/slide13.xml" Id="Rbc39ee057d1d4ef4" /><Relationship Type="http://schemas.openxmlformats.org/officeDocument/2006/relationships/slide" Target="/ppt/slides/slide14.xml" Id="R31d2133c6a0640b5" /><Relationship Type="http://schemas.openxmlformats.org/officeDocument/2006/relationships/slide" Target="/ppt/slides/slide15.xml" Id="R4feab0cf60f24d94" /><Relationship Type="http://schemas.openxmlformats.org/officeDocument/2006/relationships/slide" Target="/ppt/slides/slide16.xml" Id="Rfa7d7233eb99475f" /><Relationship Type="http://schemas.openxmlformats.org/officeDocument/2006/relationships/slide" Target="/ppt/slides/slide17.xml" Id="R011f924a8a314c06" /><Relationship Type="http://schemas.openxmlformats.org/officeDocument/2006/relationships/slide" Target="/ppt/slides/slide18.xml" Id="R7c334029f32242d4" /><Relationship Type="http://schemas.openxmlformats.org/officeDocument/2006/relationships/slide" Target="/ppt/slides/slide19.xml" Id="Rf125664c4e26456d" /><Relationship Type="http://schemas.openxmlformats.org/officeDocument/2006/relationships/slide" Target="/ppt/slides/slide20.xml" Id="Rd0e0433b47b543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6a149cc53442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4b7d6bf92d47b5" /><Relationship Type="http://schemas.openxmlformats.org/officeDocument/2006/relationships/notesMaster" Target="/ppt/notesMasters/notesMaster1.xml" Id="Rfe6a21d5532a43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ca8237b4d94aba" /><Relationship Type="http://schemas.openxmlformats.org/officeDocument/2006/relationships/notesMaster" Target="/ppt/notesMasters/notesMaster1.xml" Id="Rd18ad663888646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c85938d9cb4c19" /><Relationship Type="http://schemas.openxmlformats.org/officeDocument/2006/relationships/notesMaster" Target="/ppt/notesMasters/notesMaster1.xml" Id="Re01cd11e0e3145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f5c618d5f24bb2" /><Relationship Type="http://schemas.openxmlformats.org/officeDocument/2006/relationships/notesMaster" Target="/ppt/notesMasters/notesMaster1.xml" Id="R436c2982dc9249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bed6119b664608" /><Relationship Type="http://schemas.openxmlformats.org/officeDocument/2006/relationships/notesMaster" Target="/ppt/notesMasters/notesMaster1.xml" Id="Rb5ec33f037934b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d1323779944dfb" /><Relationship Type="http://schemas.openxmlformats.org/officeDocument/2006/relationships/notesMaster" Target="/ppt/notesMasters/notesMaster1.xml" Id="Rc7fe8da4768843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bc2d43936847ca" /><Relationship Type="http://schemas.openxmlformats.org/officeDocument/2006/relationships/notesMaster" Target="/ppt/notesMasters/notesMaster1.xml" Id="R705af6d7fbb74e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2f95b2a6b84127" /><Relationship Type="http://schemas.openxmlformats.org/officeDocument/2006/relationships/notesMaster" Target="/ppt/notesMasters/notesMaster1.xml" Id="R2a9b2b6acf0f4e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6ea5e1fad24c19" /><Relationship Type="http://schemas.openxmlformats.org/officeDocument/2006/relationships/notesMaster" Target="/ppt/notesMasters/notesMaster1.xml" Id="R11b20b1062124f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11ad1412c443ee" /><Relationship Type="http://schemas.openxmlformats.org/officeDocument/2006/relationships/notesMaster" Target="/ppt/notesMasters/notesMaster1.xml" Id="R05c82c2509784c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0c0f1dc27d44699" /><Relationship Type="http://schemas.openxmlformats.org/officeDocument/2006/relationships/notesMaster" Target="/ppt/notesMasters/notesMaster1.xml" Id="R5cb7231a4aa84f7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ba7f725e67840fa" /><Relationship Type="http://schemas.openxmlformats.org/officeDocument/2006/relationships/notesMaster" Target="/ppt/notesMasters/notesMaster1.xml" Id="Rd9a620b12bc4408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8925a5f4a564d09" /><Relationship Type="http://schemas.openxmlformats.org/officeDocument/2006/relationships/notesMaster" Target="/ppt/notesMasters/notesMaster1.xml" Id="R49bd0e7f9e39435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8d1a4fb36314bc0" /><Relationship Type="http://schemas.openxmlformats.org/officeDocument/2006/relationships/notesMaster" Target="/ppt/notesMasters/notesMaster1.xml" Id="R7c2fdce3941a44a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4ad7c62cdf94529" /><Relationship Type="http://schemas.openxmlformats.org/officeDocument/2006/relationships/notesMaster" Target="/ppt/notesMasters/notesMaster1.xml" Id="Rad2afcdc3236468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6e83681177949ae" /><Relationship Type="http://schemas.openxmlformats.org/officeDocument/2006/relationships/notesMaster" Target="/ppt/notesMasters/notesMaster1.xml" Id="R988ac6210cb9467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2d90c4d52b34290" /><Relationship Type="http://schemas.openxmlformats.org/officeDocument/2006/relationships/notesMaster" Target="/ppt/notesMasters/notesMaster1.xml" Id="R2c85401154d1431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2d1d497c2b348d9" /><Relationship Type="http://schemas.openxmlformats.org/officeDocument/2006/relationships/notesMaster" Target="/ppt/notesMasters/notesMaster1.xml" Id="Ra8f43abbda8f493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f2b6dfd4a83452c" /><Relationship Type="http://schemas.openxmlformats.org/officeDocument/2006/relationships/notesMaster" Target="/ppt/notesMasters/notesMaster1.xml" Id="R2374b763f384416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e8b8edd734e411c" /><Relationship Type="http://schemas.openxmlformats.org/officeDocument/2006/relationships/notesMaster" Target="/ppt/notesMasters/notesMaster1.xml" Id="Rb1239e600b4a49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image asset: https://images.unsplash.com/photo-1492691527719-9d1e07e534b4 (accessed 13 Sep 2026)</a:t>
            </a:r>
          </a:p>
          <a:p xmlns:a="http://schemas.openxmlformats.org/drawingml/2006/main">
            <a:r>
              <a:t>Week 1 opening lecture. Course scenario and teaching content are fictional.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roadmap. No external sources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framing. Examples are original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image asset: https://images.unsplash.com/photo-1492619375914-88005aa9e8fb (accessed 13 Sep 2026)</a:t>
            </a:r>
          </a:p>
          <a:p xmlns:a="http://schemas.openxmlformats.org/drawingml/2006/main">
            <a:r>
              <a:t>Teaching question is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framework for this fictional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Shot-size definitions are standard introductory film vocabulary. No external source quoted.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image asset: https://images.unsplash.com/photo-1485846234645-a62644f84728 (accessed 13 Sep 2026)</a:t>
            </a:r>
          </a:p>
          <a:p xmlns:a="http://schemas.openxmlformats.org/drawingml/2006/main">
            <a:r>
              <a:t>Composition guidance is original course material.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Introductory lighting terminology. No external source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guidance. Copyright reminder is general and not legal advice.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image asset: https://images.unsplash.com/photo-1516280440614-37939bbacd81 (accessed 13 Sep 2026)</a:t>
            </a:r>
          </a:p>
          <a:p xmlns:a="http://schemas.openxmlformats.org/drawingml/2006/main">
            <a:r>
              <a:t>Editing guidance is original course material.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workflow for introductory class projects.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ethics guidance. It complements institutional policy and does not replace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course schedule used consistently across the course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assessment design for the course website. Weights total 100%.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image asset: https://images.unsplash.com/photo-1516321318423-f06f85e504b3 (accessed 13 Sep 2026)</a:t>
            </a:r>
          </a:p>
          <a:p xmlns:a="http://schemas.openxmlformats.org/drawingml/2006/main">
            <a:r>
              <a:t>Original classroom exercise.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field checklist.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critique prompts for peer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preparation task. No specific external video is prescribed.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Week 1 recap. Original course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prompt. Original course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220ebb19ca497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b4a5fd0d3b4171" /><Relationship Type="http://schemas.openxmlformats.org/officeDocument/2006/relationships/slideLayout" Target="/ppt/slideLayouts/slideLayout1.xml" Id="Ra412d3dc368842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12d3dc368842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39df46f094cc9" /><Relationship Type="http://schemas.openxmlformats.org/officeDocument/2006/relationships/image" Target="/ppt/media/image.jpeg" Id="Re0d68bfe71194921" /><Relationship Type="http://schemas.openxmlformats.org/officeDocument/2006/relationships/notesSlide" Target="/ppt/notesSlides/notesSlide1.xml" Id="Rfe964f84b9a34d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536113e47649e5" /><Relationship Type="http://schemas.openxmlformats.org/officeDocument/2006/relationships/notesSlide" Target="/ppt/notesSlides/notesSlide2.xml" Id="R7fa15f85cb8d4bf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022388f8241b0" /><Relationship Type="http://schemas.openxmlformats.org/officeDocument/2006/relationships/notesSlide" Target="/ppt/notesSlides/notesSlide3.xml" Id="Rdf881f3e1c9c45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ac09a3610486f" /><Relationship Type="http://schemas.openxmlformats.org/officeDocument/2006/relationships/image" Target="/ppt/media/image2.jpeg" Id="Rfdad48dfa95842dd" /><Relationship Type="http://schemas.openxmlformats.org/officeDocument/2006/relationships/notesSlide" Target="/ppt/notesSlides/notesSlide4.xml" Id="Rdb76b2fe732948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dbd3b39784bfc" /><Relationship Type="http://schemas.openxmlformats.org/officeDocument/2006/relationships/notesSlide" Target="/ppt/notesSlides/notesSlide5.xml" Id="Rbb814e1d785642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56d5fcba97481e" /><Relationship Type="http://schemas.openxmlformats.org/officeDocument/2006/relationships/notesSlide" Target="/ppt/notesSlides/notesSlide6.xml" Id="R7f5112af2ad14b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948641c424532" /><Relationship Type="http://schemas.openxmlformats.org/officeDocument/2006/relationships/image" Target="/ppt/media/image3.jpeg" Id="Re55dc33372114435" /><Relationship Type="http://schemas.openxmlformats.org/officeDocument/2006/relationships/notesSlide" Target="/ppt/notesSlides/notesSlide7.xml" Id="Rad1911913be64f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304db66874963" /><Relationship Type="http://schemas.openxmlformats.org/officeDocument/2006/relationships/notesSlide" Target="/ppt/notesSlides/notesSlide8.xml" Id="R78c31968c14f40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bdcf4fa1d4566" /><Relationship Type="http://schemas.openxmlformats.org/officeDocument/2006/relationships/notesSlide" Target="/ppt/notesSlides/notesSlide9.xml" Id="Rb49745723db740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f77f073b24f2b" /><Relationship Type="http://schemas.openxmlformats.org/officeDocument/2006/relationships/image" Target="/ppt/media/image4.jpeg" Id="R66a26446a90d40bf" /><Relationship Type="http://schemas.openxmlformats.org/officeDocument/2006/relationships/notesSlide" Target="/ppt/notesSlides/notesSlide10.xml" Id="R50fa9f8eec1849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70dbf8e35e4686" /><Relationship Type="http://schemas.openxmlformats.org/officeDocument/2006/relationships/notesSlide" Target="/ppt/notesSlides/notesSlide11.xml" Id="Rcdefc448e6d644c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6fbd667aa7450b" /><Relationship Type="http://schemas.openxmlformats.org/officeDocument/2006/relationships/notesSlide" Target="/ppt/notesSlides/notesSlide12.xml" Id="Rf2990c10673847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8dcdb7656f484c" /><Relationship Type="http://schemas.openxmlformats.org/officeDocument/2006/relationships/notesSlide" Target="/ppt/notesSlides/notesSlide13.xml" Id="R58cf7a6bcef2497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af521f5755445a" /><Relationship Type="http://schemas.openxmlformats.org/officeDocument/2006/relationships/notesSlide" Target="/ppt/notesSlides/notesSlide14.xml" Id="R3b66bfc688344e2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bad0a0e80c46ac" /><Relationship Type="http://schemas.openxmlformats.org/officeDocument/2006/relationships/image" Target="/ppt/media/image5.jpeg" Id="Reaceb07175344673" /><Relationship Type="http://schemas.openxmlformats.org/officeDocument/2006/relationships/notesSlide" Target="/ppt/notesSlides/notesSlide15.xml" Id="R2d62b7a064c346b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a99b2876c1434d" /><Relationship Type="http://schemas.openxmlformats.org/officeDocument/2006/relationships/notesSlide" Target="/ppt/notesSlides/notesSlide16.xml" Id="R3b179acb04d2438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535d9d32854196" /><Relationship Type="http://schemas.openxmlformats.org/officeDocument/2006/relationships/notesSlide" Target="/ppt/notesSlides/notesSlide17.xml" Id="Rd7bf070c104d494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c47c3f26646a0" /><Relationship Type="http://schemas.openxmlformats.org/officeDocument/2006/relationships/notesSlide" Target="/ppt/notesSlides/notesSlide18.xml" Id="R202b5b479ee24d6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7af6ce9c814fca" /><Relationship Type="http://schemas.openxmlformats.org/officeDocument/2006/relationships/notesSlide" Target="/ppt/notesSlides/notesSlide19.xml" Id="Rd30d3d0da58541c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a14e2421c4127" /><Relationship Type="http://schemas.openxmlformats.org/officeDocument/2006/relationships/notesSlide" Target="/ppt/notesSlides/notesSlide20.xml" Id="Rc6d397aca9f445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2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68bfe71194921"/>
          <a:srcRect xmlns:a="http://schemas.openxmlformats.org/drawingml/2006/main" l="20389" t="0" r="2038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oundRect">
            <a:avLst>
              <a:gd name="adj" fmla="val 1875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ED6F53-05FC-4174-9D64-1413536D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830B91-4AD5-4C37-A4DD-359BD125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6477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39C0F-7735-4367-AB49-1888BDA7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572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0268E-4E18-4671-A352-72F85FB9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145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SLOP1416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4B84A-2A86-45CE-BD9E-8B2D252F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5429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Visual Storytelling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for Short-Form Media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5B150-12C5-4B3F-B648-E4A54E77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Week 1: Seeing before shooting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7BC03-DCE3-4969-8D44-7F51BA81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6245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F1DFC0"/>
                </a:solidFill>
                <a:latin typeface="Aptos"/>
                <a:ea typeface="Aptos"/>
                <a:cs typeface="Aptos"/>
              </a:rPr>
              <a:t>Photography, sound, editing and ethical publication</a:t>
            </a:r>
          </a:p>
        </p:txBody>
      </p:sp>
    </p:spTree>
    <p:extLst>
      <p:ext uri="{BB962C8B-B14F-4D97-AF65-F5344CB8AC3E}">
        <p14:creationId xmlns:p14="http://schemas.microsoft.com/office/powerpoint/2010/main" val="5027928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AF58C9-4E7B-4419-AFFE-80277192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9EBE29-EF29-4718-AE79-64C30EC68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18FCD-FCD2-4C4A-B515-307E71FE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F41DD-9FFA-4E9E-A470-3A5C875CE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E1B0E7-AA96-467E-9D28-B67BC7CF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37831-F8C0-4F73-9AF3-9AC599B7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Today’s lecture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17C39-B56A-4DE5-9FD8-C7A4B0A3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85950"/>
            <a:ext cx="809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course starts with a simple question: what makes a short video worth watching?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3D0D8E-4444-49DA-BB9B-4F6D4689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E76406-DCF3-4A15-BD9B-5490C1C4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81E45E-C441-42CA-A925-8DAC7726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385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1. Observe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62779D-19A1-4439-AE9B-542B5D90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8140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Find a subject, a change and a point of view.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02B7A7-85D8-43AE-8978-7459CA4B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5750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D43780-112F-4E22-8FDF-B91CF63C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04800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D8BEE9-3280-4689-A3EF-4100069F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385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2. Plan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BAE9BD-B653-4B5F-90E1-39E37831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58140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Choose images and sound that serve the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D61AEF-5702-4ACD-8A0D-84A32217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85750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B6856C-97ED-47BF-A6C6-EB1280BE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04800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605930-7BC4-43D9-B4BA-792A3226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385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3. Assemble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E95677-3EE1-4DB7-87BC-10EADBC7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58140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Edit the material into a clear experience.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3A3EC6-9E00-4730-AE7E-CB792592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0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493"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By the end of the session, you can describe a visual story, distinguish shot sizes, and plan a 60-second exercise.</a:t>
            </a:r>
          </a:p>
        </p:txBody>
      </p:sp>
    </p:spTree>
    <p:extLst>
      <p:ext uri="{BB962C8B-B14F-4D97-AF65-F5344CB8AC3E}">
        <p14:creationId xmlns:p14="http://schemas.microsoft.com/office/powerpoint/2010/main" val="17722444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2E5963-F7FD-4948-834F-CA449268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F11334-05CF-4AA0-81E6-F7FFD703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E4E4B3-3E73-4C8D-B764-C007B185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5AACD7-AE05-47F7-BDB7-B4F1D479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2EC47-7C31-4062-A05D-FAACCB72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E64E7-2B25-43D2-9AA9-EC1F8A2A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this course studies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524319-B06C-4C43-BCB5-335D9A57F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647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2774"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Short-form media combines image, sound and sequence. The unit treats a phone or camera as a tool for observation, not as a shortcut to a finished story.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A2AD23-6EF7-419C-91B0-7D7E21EE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62200"/>
            <a:ext cx="32575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88100D-461F-4E80-B3A2-498FB9E3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86050"/>
            <a:ext cx="257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857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short video can show: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• a person completing a task</a:t>
            </a:r>
          </a:p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• a place changing over time</a:t>
            </a:r>
          </a:p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• a small decision with consequences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6A1107-89E9-49A0-89F6-82DAC5AC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619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The format is brief. The choices still matter.</a:t>
            </a:r>
          </a:p>
        </p:txBody>
      </p:sp>
    </p:spTree>
    <p:extLst>
      <p:ext uri="{BB962C8B-B14F-4D97-AF65-F5344CB8AC3E}">
        <p14:creationId xmlns:p14="http://schemas.microsoft.com/office/powerpoint/2010/main" val="14206149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1B1991-CCDA-4F0F-9165-C941B50B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E99D5-E603-4523-8616-1133021F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8B9300-9259-4AE8-833F-272D37DD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4CDBB-442B-47A4-80BD-42D39FFF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4EADC-003E-4F97-8550-6B41D8FD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D4536-8D8D-4980-A2E2-E14BDE7B5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visual story has a change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F9368A-39F1-436C-9029-3FC79118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552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46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subject does not need to travel far. A story can follow a shift in attention, light, mood, position or understanding.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ad48dfa95842dd"/>
          <a:srcRect xmlns:a="http://schemas.openxmlformats.org/drawingml/2006/main" l="2257" t="0" r="22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2095500"/>
            <a:ext cx="4095750" cy="2876550"/>
          </a:xfrm>
          <a:prstGeom xmlns:a="http://schemas.openxmlformats.org/drawingml/2006/main" prst="roundRect">
            <a:avLst>
              <a:gd name="adj" fmla="val 397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4668FA-D258-46B4-B6C0-B29B568BE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38625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Question for every shoot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3E873F-8BCF-4427-AFA5-F7E20C62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910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103"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What is different by the final frame?</a:t>
            </a:r>
          </a:p>
        </p:txBody>
      </p:sp>
    </p:spTree>
    <p:extLst>
      <p:ext uri="{BB962C8B-B14F-4D97-AF65-F5344CB8AC3E}">
        <p14:creationId xmlns:p14="http://schemas.microsoft.com/office/powerpoint/2010/main" val="20927829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89FEB5-585F-4E4F-88D3-100BAD69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086660-F365-4EBE-B8ED-4AF6AE83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198CE5-C6DA-4D6E-92EE-28F8DC88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D53984-27AB-4F25-A873-87DFF48C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6A2D8-C01C-411C-988D-0F7956BCF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042AE-28AB-43E3-BC51-2153D36C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basic story unit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96526-91FA-4B99-BA7C-940607C16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85950"/>
            <a:ext cx="809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short sequence often works through setup, development and resolution.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7DB44-8B31-48A1-AE16-BDC52C32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90850"/>
            <a:ext cx="314325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D9F23-A174-4691-94E2-D461F4BF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766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926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SETUP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824486-DB37-4482-9677-3DAF00F4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14750"/>
            <a:ext cx="2647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Where are we? Who or what matters?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348825-1E23-450F-99E1-914FDAD2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990850"/>
            <a:ext cx="314325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352FF8-BC4F-43EA-9C9E-1BA7A6BE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2766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926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DEVELOPMENT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16916D-D4A1-416B-806B-B72609B5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714750"/>
            <a:ext cx="2647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changes, resists or becomes clearer?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5548B7-7152-4E50-AC02-FCF5D428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990850"/>
            <a:ext cx="314325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B666F4-8F18-4A12-A27D-8E27B4E48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2766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926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RESOLUTION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7B217A-3102-4484-A019-EF0944B7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714750"/>
            <a:ext cx="2647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image or sound gives the viewer a stopping point?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5797E2-41A4-4B3B-A6A1-43626AF1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904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0" i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75" b="0" i="1">
                <a:solidFill>
                  <a:srgbClr val="44515C"/>
                </a:solidFill>
                <a:latin typeface="Aptos"/>
                <a:ea typeface="Aptos"/>
                <a:cs typeface="Aptos"/>
              </a:rPr>
              <a:t>This structure guides choices. It does not force every video into the same plot.</a:t>
            </a:r>
          </a:p>
        </p:txBody>
      </p:sp>
    </p:spTree>
    <p:extLst>
      <p:ext uri="{BB962C8B-B14F-4D97-AF65-F5344CB8AC3E}">
        <p14:creationId xmlns:p14="http://schemas.microsoft.com/office/powerpoint/2010/main" val="18920449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44174D-7871-4161-AC23-5EBBB1B2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BC6BF-8192-4726-9F90-A172A1FA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E0D936-D4BB-4905-BF0E-D926B546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D53962-E3B0-49A3-A2AE-2149972F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730C3-685A-4160-9617-FEE4ABDC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046B7-F95C-4B5A-91F3-B0A1B4C2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Shot size changes meaning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FB9CF4-B4A6-4AD4-AB97-753B0FEF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24150"/>
            <a:ext cx="314325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B5C1F-8897-4951-8760-6741E50B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27241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0CD59F-B98D-40ED-97D7-AD5F0EA2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7657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Wide shot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889708-B18E-4138-8FD0-292D7B3F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2724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Context and geography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CD6D71-C95F-4A92-9A02-73A58720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724150"/>
            <a:ext cx="314325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9B06BB-936C-4A08-897A-BB58EBDB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933700"/>
            <a:ext cx="27241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0C31F0-4650-45EE-905A-3CF172CC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07657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Medium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F352B0-2529-4968-A147-949F60F5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829050"/>
            <a:ext cx="2724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Action and relationships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C34668-CC51-43ED-9475-F55E8C98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24150"/>
            <a:ext cx="314325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685D3F-36A8-42A6-9A8C-2B5B2A10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933700"/>
            <a:ext cx="27241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B4EF08-131F-4525-98C8-25B35EF6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07657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Close-up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019C42-2DC0-4C66-BA84-5DDC5CC7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29050"/>
            <a:ext cx="2724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Detail, emotion and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183F3B-D710-4F5E-AA6F-7C5D6C2E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86350"/>
            <a:ext cx="847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useful sequence moves between these distances with a reason.</a:t>
            </a:r>
          </a:p>
        </p:txBody>
      </p:sp>
    </p:spTree>
    <p:extLst>
      <p:ext uri="{BB962C8B-B14F-4D97-AF65-F5344CB8AC3E}">
        <p14:creationId xmlns:p14="http://schemas.microsoft.com/office/powerpoint/2010/main" val="569866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69209F-9F8E-43F7-A1F7-12D402BA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2B064-DB08-48C1-9EE6-C14AFBE1C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C4955C-148C-4F74-9972-35278413E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02E04-AB75-42F8-926D-216259FC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2A528E-6806-4ADA-9E9E-8CBD60E4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BAF3ED-7DE0-43C4-B002-D3C466E9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Composition guides attention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dc33372114435"/>
          <a:srcRect xmlns:a="http://schemas.openxmlformats.org/drawingml/2006/main" l="0" t="23277" r="0" b="232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152650"/>
            <a:ext cx="447675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9E8FB5-F6E0-423F-B593-1F36E59A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2890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3617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Before recording, decide where the viewer should look first.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CCB578-1FD6-424A-B744-F8DD0181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5334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Use foreground, framing, contrast and empty space to make the subject legible. Keep backgrounds from competing with the action.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B76079-0363-4A8B-BE10-14A86F2A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434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Composition is a decision about emphasis.</a:t>
            </a:r>
          </a:p>
        </p:txBody>
      </p:sp>
    </p:spTree>
    <p:extLst>
      <p:ext uri="{BB962C8B-B14F-4D97-AF65-F5344CB8AC3E}">
        <p14:creationId xmlns:p14="http://schemas.microsoft.com/office/powerpoint/2010/main" val="3778904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81A186-E172-44AC-A923-7A413A41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44B2FA-B7C7-4A57-A00D-529082AE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9A91DA-DCF7-4844-A31F-7851C840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61F145-713F-4899-931A-505CB10D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E19340-72C3-49C5-BDCE-7DAB4E06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C1786-C8DF-4353-98C4-4EE5122A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Light establishes tone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144271-C1E4-453C-A730-28A0F308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5810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Natural light changes quickly. A student filmmaker needs to notice direction, contrast and colour before pressing record.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38299E-64AD-41E1-938A-55B388FDA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8620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6C6CC8-B147-4463-A702-9884C125C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C3CAF0-ABE8-46FD-8E1C-A37232EB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Front light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557E69-3914-42AD-989E-41E7696E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Shows faces clearly and reduces shadow detail.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1797A-ABA8-42C0-9A51-4E41D3C5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8620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96FBE-AE29-45D1-ACD1-59318313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7670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440C9-50E1-42F7-8A38-53CC7794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2672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Side light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F97391-FF4B-4C94-B204-A8826F51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61010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Adds shape and texture to a subject.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FC12E-DA2A-434C-AA8C-B931A38B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88620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5D1E3D-917B-4A10-8942-A7432062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07670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3742A2-BC95-4D27-A1AD-01552771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2672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Back light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36CBC6-6B39-4EBC-B6F6-3B527EBB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61010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Creates separation or silhouette when exposed deliberately.</a:t>
            </a:r>
          </a:p>
        </p:txBody>
      </p:sp>
    </p:spTree>
    <p:extLst>
      <p:ext uri="{BB962C8B-B14F-4D97-AF65-F5344CB8AC3E}">
        <p14:creationId xmlns:p14="http://schemas.microsoft.com/office/powerpoint/2010/main" val="4540099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B50DE2-B019-4901-9BFD-097A6DBA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2ABBB-A029-4D85-9740-C245B1A5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EAB0E-7BA9-4CD3-8461-5FB60869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BF5AC-8352-4B9B-862C-3B982C3D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12F03-FFB9-41E8-8E20-3BC862A6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F63A92-3F0B-4B42-B7F1-0B6147C7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 carries place and feeling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11E7ED-6288-4B18-9BA6-2B47CA30B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33650"/>
            <a:ext cx="847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094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Viewers may forgive a handheld image. They rarely forgive sound they cannot understand.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454565-6D09-48AF-9DB4-FAE54D01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Voice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7F7D7F-F22A-48F3-9403-0252CF537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4290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Record close enough that words remain clear.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5FFEF-3A6F-49EC-A3B0-39372838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76675"/>
            <a:ext cx="942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D7915E-5AAC-4902-9C55-E1248F90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148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Ambient sound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1E5F1-1CA7-405C-A98B-601B15C2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1148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Capture the room, street or workshop before you leave.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AA2FF-E33F-4EF1-AB48-C533F322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62475"/>
            <a:ext cx="942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324E4B-5DDF-41C3-A493-6BB07DAA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006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Music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448EF-2AC4-4D0D-8FEE-F739DDBE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8006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Use only material you have permission to include.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4F60E8-7C17-4C01-985D-D163AE05F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48275"/>
            <a:ext cx="942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159291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8DE82D-5375-4AD0-9031-185320BD2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75B356-272D-4748-9588-E8F70C42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926E5D-48C7-4D1E-859C-E5E51226C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0F89F-4C8E-4F29-981D-12A70B29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F2A441-92A5-4C42-BEE8-E0865DAE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CD1B2-5887-4E45-95E9-30E7EA71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Editing creates pace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26446a90d40bf"/>
          <a:srcRect xmlns:a="http://schemas.openxmlformats.org/drawingml/2006/main" l="91" t="0" r="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095500"/>
            <a:ext cx="447675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32A5A-FAD4-431F-9426-24BA3D24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542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Editing chooses the order, duration and relationship of shots. The first cut should clarify the story before it tries to impress anyone.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E9C5D1-0120-46AA-AE93-B6D1F638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38600"/>
            <a:ext cx="542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7083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Keep only material that changes what the viewer knows, feels or expects.</a:t>
            </a:r>
          </a:p>
        </p:txBody>
      </p:sp>
    </p:spTree>
    <p:extLst>
      <p:ext uri="{BB962C8B-B14F-4D97-AF65-F5344CB8AC3E}">
        <p14:creationId xmlns:p14="http://schemas.microsoft.com/office/powerpoint/2010/main" val="2625254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BB60AA-F606-4032-8A7C-13D21AF3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A8128-E28C-42CE-9BEE-196FDFC0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A15E8-0638-481B-A7CE-21E4EF72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55E40D-B291-4CAC-83AE-9BF97AA09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06BDB-A02E-4756-A21C-BDCB3E99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EE63C2-5D97-4A1C-A50C-8D2F4C9E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simple editing workflow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202EA-AC89-4E1F-94FE-C8A05F70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52750"/>
            <a:ext cx="240030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6C0DA-656C-47BF-984C-31F81701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544D6D-B690-4B50-9591-CFD3ADF43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Select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0B40AF-8A97-4933-ABD2-EE15EAFF1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624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Label usable takes and remove accidents.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0A6602-21F2-4FBC-962C-DDC3FD33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952750"/>
            <a:ext cx="240030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44F9AE-D64E-4488-AF60-14AB5641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1432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F8E985-75D8-448A-A25F-D72EA74A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562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Arrange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9694A6-BFD0-481A-8045-691267D7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624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Place shots in the order that makes sense.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F92DBF-65BF-434F-9B9D-42665B53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52750"/>
            <a:ext cx="240030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223183-0F89-4705-B41F-E3941433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432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1A99F0-E62D-462D-9040-9DD47518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62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Refine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7A2240-5300-4BEA-856F-C600C1852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624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Adjust duration, sound levels and transitions.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47D446-7B1F-41B8-8B8E-39F21742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952750"/>
            <a:ext cx="240030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57A4A0-3378-4C19-BED9-76B5DFC5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1432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61067E-C9F1-4E79-B45F-396E8D5C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562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Export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A4A52A-7645-48B3-B7AE-7CFD1516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9624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Check captions, file name and intended format.</a:t>
            </a:r>
          </a:p>
        </p:txBody>
      </p:sp>
    </p:spTree>
    <p:extLst>
      <p:ext uri="{BB962C8B-B14F-4D97-AF65-F5344CB8AC3E}">
        <p14:creationId xmlns:p14="http://schemas.microsoft.com/office/powerpoint/2010/main" val="2410905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A04443-9CF2-4D5D-8721-6743C4B1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2C5C84-9746-4130-84D6-228425CB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06EBD3-E07D-42B1-866A-0C041D65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AF2BDA-C702-46EC-AE62-CA83577D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16BD65-D8F2-45F6-9EC8-2B26A524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22003-B99B-42BB-8AB9-79EAD1AF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Ethics before publication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17721-4AE0-4398-B86C-ED75324D7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809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technically strong video can still cause harm. Ask for permission when a person becomes the subject of your work.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F6F67-A296-4DF5-8B77-E5BBA9BF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6715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C27321-8F68-40C2-AE93-265BBDF4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5765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872AF-B5D2-4ED5-83A7-B20DFC93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481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Consent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F16A75-CBA4-4D4B-821F-E3A52BBC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9105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Explain where the work may appear and respect a refusal.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A68EC4-0DB5-4F6C-A058-8B41CBE2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6715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EA2709-E919-4C66-A6A8-0F161438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5765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C034C8-0C0F-4F27-82C5-7A847E4B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2481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Context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D953B1-0B09-4D6B-A863-93C4DA17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9105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Avoid editing that changes what a participant meant.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5ABD69-C7BD-46F2-8BBB-3D66C80C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867150"/>
            <a:ext cx="3238500" cy="1390650"/>
          </a:xfrm>
          <a:prstGeom xmlns:a="http://schemas.openxmlformats.org/drawingml/2006/main" prst="roundRect">
            <a:avLst>
              <a:gd name="adj" fmla="val 8219"/>
            </a:avLst>
          </a:prstGeom>
          <a:solidFill xmlns:a="http://schemas.openxmlformats.org/drawingml/2006/main">
            <a:srgbClr val="FFFDF9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9A13CA-FDA2-452B-842B-B8B63A2A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057650"/>
            <a:ext cx="438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A25E2-7D69-4043-8B8E-646222F6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2481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016"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Care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3C7697-EA46-4094-913E-09B8D29F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59105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Do not record someone’s distress for a more dramatic image.</a:t>
            </a:r>
          </a:p>
        </p:txBody>
      </p:sp>
    </p:spTree>
    <p:extLst>
      <p:ext uri="{BB962C8B-B14F-4D97-AF65-F5344CB8AC3E}">
        <p14:creationId xmlns:p14="http://schemas.microsoft.com/office/powerpoint/2010/main" val="17469485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429E92E-1D57-4E96-BF66-07018C0B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74542-5A96-45C0-BB78-9C7F17CA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3B5748-DE74-4617-A800-B100F0D2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11A7F-A738-469B-BBC7-592F065F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E720D2-3CBD-4C50-B9F3-B9A47D733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4D0E2-0158-4E36-A237-B9C23E3E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12-week course arc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32C28F-FA05-4A89-8F96-7DE2275F2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EE3B4-EFD2-41C8-AA96-206E24F0F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717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Seeing and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BF9D6-500D-402D-98E6-7154F872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051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E44B1-DC83-4A8A-AA8E-C777C6978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67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61244-02E1-4E57-86DE-9F3A4856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670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Camera and phone control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55F96F-84AB-4A37-9DC6-7FA77F37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004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A5FE75-D33C-4F4C-9173-51422E72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62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C5DA26-E1C3-44D3-A2B5-48BFC6A7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5623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Light and colour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BEB63D-9207-4261-8CEA-80323C9C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957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DFD597-1C2F-4CE1-BE40-8515559A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576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CFA8E1-A152-419D-8B11-E7D18E2F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576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Recording sound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15ADB-E131-489F-A616-B16EE2DAE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910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B342F7-9C72-4A41-B7B9-B444335C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529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97A82E-A5AF-4BB9-9EE3-D09CF876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529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Interviews and observation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77BFC8-87F4-4027-BE00-217C38AD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863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86BD95-EAA2-4A70-8833-35425E8D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482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86EE4D-40BF-4210-BDF3-FABE8228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0482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Storyboards and planning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93CD2D-85C5-4410-A5D3-58FA3088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816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94BD14-4738-4C2D-8D0B-2E5BABFD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5717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A8776F-1EA3-4477-B95B-840290EE9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5717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First assemblies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6D6A8D-3A71-4DDA-BE88-EB92C758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9051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03F6DA-4716-4D64-8814-1947255B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067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5D9AF5-CC29-48B9-9059-F989069EE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0670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Continuity and rhythm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12E169-98CD-4B0C-9338-43E52919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4004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6C1DE2A-1C6E-4540-9AC8-316993CF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5623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BD741E6-B2CE-4F88-8D06-7A22096E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5623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Captions and music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8FE5B57-8046-4CB6-86BE-BF3E15A5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8957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332938F-F113-4FE8-B1CA-E427577B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0576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FFEBC0B-5549-4599-BF05-8E1719DD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0576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Style and audience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8F1EC84-8DA5-42BC-A5BA-10D83315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3910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311FCFB-A8FE-4D53-A472-7E46229F3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5529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9F41612-0F01-4677-AFE7-725C020F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5529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Peer review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AF01C2F-4449-4C16-A7A8-73D7F6EB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8863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D588981-EF32-44C0-B5C3-9E4B713B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0482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22F74D3-483B-481E-B7AC-7A6490BD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50482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Screening and portfolio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8DDE1F2-6241-4165-9F31-BD1BF752F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38162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620637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BE9C3-A677-4B65-835C-88DF82B9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1EEE0-05F6-421C-A3E1-9DC04ABC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8078F-8815-49CE-8781-2EBA872E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84C2B-511D-447A-B8F7-6F71C481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7F395-5FCC-40E2-88B1-425548BF5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0E365-D40B-4132-AAB9-7227EC78C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Assessment overview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6FFF5B-43BE-4870-A28F-769D5BDB6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24150"/>
            <a:ext cx="5143500" cy="19621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77D5A5-FA21-40FC-8A93-9C94C07A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861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Assignment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63161-1141-4E4F-98D6-3C0AD870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62350"/>
            <a:ext cx="3619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59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60–90 second visual story</a:t>
            </a:r>
          </a:p>
          <a:p xmlns:a="http://schemas.openxmlformats.org/drawingml/2006/main">
            <a:pPr algn="l">
              <a:defRPr sz="195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40% of final grade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115726-500B-4C95-8032-D326EA19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724150"/>
            <a:ext cx="5143500" cy="19621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2E8BCF-D9A2-4228-BDB2-73869765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861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F1DFC0"/>
                </a:solidFill>
                <a:latin typeface="Aptos"/>
                <a:ea typeface="Aptos"/>
                <a:cs typeface="Aptos"/>
              </a:rPr>
              <a:t>Final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10C081-E6E0-4EC9-8C33-5486877D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562350"/>
            <a:ext cx="3619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59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2–3 minute short film</a:t>
            </a:r>
          </a:p>
          <a:p xmlns:a="http://schemas.openxmlformats.org/drawingml/2006/main">
            <a:pPr algn="l">
              <a:defRPr sz="19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60% of final grade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6EF88E-F5B0-4DCE-AB7F-31C0BFBA5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981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Both tasks include a short production reflection and a copyright record for any external media.</a:t>
            </a:r>
          </a:p>
        </p:txBody>
      </p:sp>
    </p:spTree>
    <p:extLst>
      <p:ext uri="{BB962C8B-B14F-4D97-AF65-F5344CB8AC3E}">
        <p14:creationId xmlns:p14="http://schemas.microsoft.com/office/powerpoint/2010/main" val="100800333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AF80A8-CD8B-490F-950C-2AE8F2AE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1764E-BDAA-4A2E-94DE-D5833326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DFB093-51C5-4325-BD60-EB1CC664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B79FC5-C27A-4643-991B-A5DC198D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524F64-891B-45C2-90F3-5061450D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2E5AE3-634E-4724-860A-689162B7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Week 1 field exercise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eb07175344673"/>
          <a:srcRect xmlns:a="http://schemas.openxmlformats.org/drawingml/2006/main" l="91" t="0" r="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152650"/>
            <a:ext cx="447675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75278-B9CE-4E76-8893-C74C0364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In pairs, record six shots that show a routine changing: arriving, preparing, making, waiting, leaving or cleaning up.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5325CA-BA00-4F74-B078-8C2A44204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81450"/>
            <a:ext cx="542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No dialogue required. Capture at least one wide shot, one medium shot, one close-up and ten seconds of ambient sound.</a:t>
            </a:r>
          </a:p>
        </p:txBody>
      </p:sp>
    </p:spTree>
    <p:extLst>
      <p:ext uri="{BB962C8B-B14F-4D97-AF65-F5344CB8AC3E}">
        <p14:creationId xmlns:p14="http://schemas.microsoft.com/office/powerpoint/2010/main" val="5035030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0CD7DD-074E-4877-BF06-AB1069F1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DBF94-B2F0-4C48-88D4-49D03A7C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96269A-1766-43C9-8FF9-0E530443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16EFD-FF99-467F-904B-4B84375E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EA0C5-BB95-4847-8A2B-55DC9368A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F3CD2A-23EB-4E95-BFAE-CE9A891E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Shooting checklist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2DE6C-D309-45A8-B46A-0A172086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714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3E9CA-BCD5-4D96-8BC5-32CBE49F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4583"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1CC74C-2030-43D3-A2DB-AC8C13B2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543175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Can you explain the change in one sentence?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4ACDE-051D-4A17-B8B9-23886ED2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67050"/>
            <a:ext cx="1714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2AEAA2-E6A1-4A7D-816E-9CCC7F3C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4583"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Image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F37C0-27A9-4766-A9FC-7F31C3A3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133725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Do the first and final frames have a purpose?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74038-A385-48C6-A7DE-1F2D74A63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57600"/>
            <a:ext cx="1714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A2FA45-DE98-4A50-929C-8A850109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4583"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Sound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A6E26-2F13-4B9A-A623-9401303F0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724275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Did you monitor dialogue and room tone?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1AFBBF-0715-45D7-AD68-10A32135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48150"/>
            <a:ext cx="1714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3AF1AF-FE77-4D12-A3F3-D17FEBA0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4340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4583"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Permission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2BE2DC-A27C-48C5-8C38-8BCFD0B5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314825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Does every identifiable participant understand the use?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16553D-02BB-4F67-BDA7-1D650F88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38700"/>
            <a:ext cx="1714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3D4355-780D-4034-884F-A9EA4DB1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4583"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Backup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5110F8-FE0F-4E0F-9696-91FBB7130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05375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Did you copy files before deleting material?</a:t>
            </a:r>
          </a:p>
        </p:txBody>
      </p:sp>
    </p:spTree>
    <p:extLst>
      <p:ext uri="{BB962C8B-B14F-4D97-AF65-F5344CB8AC3E}">
        <p14:creationId xmlns:p14="http://schemas.microsoft.com/office/powerpoint/2010/main" val="8927047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F464AE-72C7-4542-9448-4060F851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479E7F-CF30-4298-B84D-04BBE147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80FD6E-0F27-40FA-A9C5-8814B2B2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4C0D8-06F9-4B0B-96E5-A7D8A0BE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B57AA-467E-47AF-A5E4-04CFB7A0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F3AD2-A7E3-4075-98C1-0BBE34CB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Critique vocabulary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4EDB7A-1B0E-4797-8751-F6690942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876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useful critique names an observable choice, describes its effect, then asks a question that helps the maker revise.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1B5A7-7FC1-4DFD-9624-D0B53E53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481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Framing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C78976-7237-4C0D-BF63-B191937A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8481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does the frame include or exclude?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C91CD-4635-4D52-A1AA-12D703DC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8481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Rhythm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B8A41F-EBBA-48BA-88FF-A1B1E8965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8481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Where does the piece speed up or pause?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907476-FBA5-430F-9E6F-2F20D770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244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Continuity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99DE2A-E50E-4844-9CC0-6C5B4C28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7244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Can the viewer follow time and space?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C97C57-E670-4B52-A95B-DE86DC8F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7244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Point of view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7B73E9-445D-4DBC-AC56-18467769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7244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Whose experience shapes the sequence?</a:t>
            </a:r>
          </a:p>
        </p:txBody>
      </p:sp>
    </p:spTree>
    <p:extLst>
      <p:ext uri="{BB962C8B-B14F-4D97-AF65-F5344CB8AC3E}">
        <p14:creationId xmlns:p14="http://schemas.microsoft.com/office/powerpoint/2010/main" val="11752076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6EDA6-1D10-4674-8AA2-BF02E692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4FAF1C-FDF2-4C72-A847-408EBEFB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C00BC-DBCB-47F6-9298-C44C8E2C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B79655-7CD3-4FA7-8ECE-519A3213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F5091-9371-4FEA-9F58-1A516539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1D599-A4D0-4F6D-99CD-5AF2BE86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to bring next week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5CA696-BB33-446B-8463-2352CEEE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8191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Bring a phone or camera that records video. Bring headphones if you own them. Install or identify one editing tool you can access consistently.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A0F05-3622-4E5C-AFFB-E1311C6C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0"/>
            <a:ext cx="990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39847-2C50-4807-8C70-C2460642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719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Preparation task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34A96-95DE-4EFB-AD7D-0674FC35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0100"/>
            <a:ext cx="800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242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Watch a short video you admire twice. First, watch normally. Then list every shot change and every sound you notice.</a:t>
            </a:r>
          </a:p>
        </p:txBody>
      </p:sp>
    </p:spTree>
    <p:extLst>
      <p:ext uri="{BB962C8B-B14F-4D97-AF65-F5344CB8AC3E}">
        <p14:creationId xmlns:p14="http://schemas.microsoft.com/office/powerpoint/2010/main" val="52330056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183B4C-9641-4157-9CCA-187EC204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D4B37-2C05-4FC5-A6C9-C7C205CD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20FD5A-5064-4703-83E5-1E4195D59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524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3DEF55-D2FE-4FAB-8E15-AF50ED2B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498E8-6912-4BA6-8AE3-59F2889E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819A3-A193-4851-924B-37A845BB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Key ideas from Week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CCBE3-3491-4F1A-BCAD-49AE82CC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4331F5-CF48-4486-9529-BC04A5EBD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5717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short video needs a point of view and a change.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20A84E-8F97-4279-BE7D-5D6EFCEA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28950"/>
            <a:ext cx="914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29C648-A27B-46AD-84C5-4E2F67D0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9400E-61CF-4999-9263-5947E257E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385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Shot size, composition, light and sound guide attention.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622911-1AF6-4CDD-BCEA-2EDBC2C9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95700"/>
            <a:ext cx="914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BA9EF3-7C75-4CD7-901D-90632D86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ADF653-BD1C-4631-8FA7-4F28FBBD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052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Editing gives recorded material an order and a pace.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B1B2E6-74B3-45F5-B21F-E973B7F4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62450"/>
            <a:ext cx="914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621B80-AE75-43F5-A7F7-999F84C9A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7831A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BAE726-67F0-4184-91E7-6DAD8228E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720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Consent and context shape responsible publication.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B16E2B-CD77-43CB-B899-4AA9D9B0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9200"/>
            <a:ext cx="914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93632969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E2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453F7-BAC2-45CF-81D8-C6F870DF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6477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1D6BCD-D370-45CC-B60F-82FBB01CA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096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1DFC0"/>
                </a:solidFill>
                <a:latin typeface="Aptos"/>
                <a:ea typeface="Aptos"/>
                <a:cs typeface="Aptos"/>
              </a:rPr>
              <a:t>NEXT: CAMERA AND PHONE CONTROL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60DE7A-1337-4245-A349-699E8130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81200"/>
            <a:ext cx="666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Make one deliberate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minute of footage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D1785F-95EE-4FA7-8782-1B088EF3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52850"/>
            <a:ext cx="647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F1DFC0"/>
                </a:solidFill>
                <a:latin typeface="Aptos"/>
                <a:ea typeface="Aptos"/>
                <a:cs typeface="Aptos"/>
              </a:rPr>
              <a:t>Start with an ordinary action. Decide what should change. Record with enough care that another person can follow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8FD56C-78C6-4F0E-8EBA-76E77FD1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198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4583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SLOP1416 · Visual Storytelling for Short-Form Media</a:t>
            </a:r>
          </a:p>
        </p:txBody>
      </p:sp>
    </p:spTree>
    <p:extLst>
      <p:ext uri="{BB962C8B-B14F-4D97-AF65-F5344CB8AC3E}">
        <p14:creationId xmlns:p14="http://schemas.microsoft.com/office/powerpoint/2010/main" val="3612760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2026-09-12T23:14:57.0740000Z</dcterms:created>
  <dcterms:modified xsi:type="dcterms:W3CDTF">2026-09-12T23:14:57.0740000Z</dcterms:modified>
</coreProperties>
</file>